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23" r:id="rId3"/>
    <p:sldId id="272" r:id="rId4"/>
    <p:sldId id="263" r:id="rId5"/>
    <p:sldId id="280" r:id="rId6"/>
    <p:sldId id="262" r:id="rId7"/>
    <p:sldId id="273" r:id="rId8"/>
    <p:sldId id="270" r:id="rId9"/>
    <p:sldId id="274" r:id="rId10"/>
    <p:sldId id="275" r:id="rId11"/>
    <p:sldId id="324" r:id="rId12"/>
    <p:sldId id="259" r:id="rId13"/>
    <p:sldId id="278" r:id="rId14"/>
    <p:sldId id="279" r:id="rId15"/>
    <p:sldId id="258" r:id="rId16"/>
    <p:sldId id="276" r:id="rId17"/>
    <p:sldId id="322" r:id="rId18"/>
    <p:sldId id="284" r:id="rId19"/>
    <p:sldId id="281" r:id="rId20"/>
    <p:sldId id="277" r:id="rId21"/>
    <p:sldId id="285" r:id="rId22"/>
    <p:sldId id="291" r:id="rId23"/>
    <p:sldId id="289" r:id="rId24"/>
    <p:sldId id="290" r:id="rId25"/>
    <p:sldId id="300" r:id="rId26"/>
    <p:sldId id="307" r:id="rId27"/>
    <p:sldId id="308" r:id="rId28"/>
    <p:sldId id="314" r:id="rId29"/>
    <p:sldId id="313" r:id="rId30"/>
    <p:sldId id="316" r:id="rId31"/>
    <p:sldId id="309" r:id="rId32"/>
    <p:sldId id="297" r:id="rId33"/>
    <p:sldId id="310" r:id="rId34"/>
    <p:sldId id="292" r:id="rId35"/>
    <p:sldId id="301" r:id="rId36"/>
    <p:sldId id="302" r:id="rId37"/>
    <p:sldId id="303" r:id="rId38"/>
    <p:sldId id="304" r:id="rId39"/>
    <p:sldId id="296" r:id="rId40"/>
    <p:sldId id="298" r:id="rId41"/>
    <p:sldId id="283" r:id="rId42"/>
    <p:sldId id="261" r:id="rId43"/>
    <p:sldId id="299" r:id="rId44"/>
    <p:sldId id="294" r:id="rId45"/>
    <p:sldId id="312" r:id="rId46"/>
    <p:sldId id="311" r:id="rId47"/>
    <p:sldId id="293" r:id="rId48"/>
    <p:sldId id="269" r:id="rId49"/>
    <p:sldId id="317" r:id="rId50"/>
    <p:sldId id="319" r:id="rId51"/>
    <p:sldId id="320" r:id="rId52"/>
    <p:sldId id="271" r:id="rId53"/>
    <p:sldId id="265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970" y="21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1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2D870-B860-4D83-8A2F-4C0E2D51E2A2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C3E16-D9F5-4562-BB13-F6A8A5CE1F8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744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ammar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Rhetoric" TargetMode="External"/><Relationship Id="rId4" Type="http://schemas.openxmlformats.org/officeDocument/2006/relationships/hyperlink" Target="http://en.wikipedia.org/wiki/Logic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Veut dire 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E16-D9F5-4562-BB13-F6A8A5CE1F8F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808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were taught first: </a:t>
            </a:r>
            <a:r>
              <a:rPr lang="en-US" dirty="0" smtClean="0">
                <a:hlinkClick r:id="rId3" tooltip="Grammar"/>
              </a:rPr>
              <a:t>grammar</a:t>
            </a:r>
            <a:r>
              <a:rPr lang="en-US" dirty="0" smtClean="0"/>
              <a:t>, </a:t>
            </a:r>
            <a:r>
              <a:rPr lang="en-US" dirty="0" smtClean="0">
                <a:hlinkClick r:id="rId4" tooltip="Logic"/>
              </a:rPr>
              <a:t>logic</a:t>
            </a:r>
            <a:r>
              <a:rPr lang="en-US" dirty="0" smtClean="0"/>
              <a:t>, and </a:t>
            </a:r>
            <a:r>
              <a:rPr lang="en-US" dirty="0" smtClean="0">
                <a:hlinkClick r:id="rId5" tooltip="Rhetoric"/>
              </a:rPr>
              <a:t>rhetoric</a:t>
            </a:r>
            <a:r>
              <a:rPr lang="en-US" dirty="0" smtClean="0"/>
              <a:t>  </a:t>
            </a:r>
            <a:r>
              <a:rPr lang="en-US" dirty="0" err="1" smtClean="0"/>
              <a:t>quadrivium</a:t>
            </a:r>
            <a:r>
              <a:rPr lang="en-US" dirty="0" smtClean="0"/>
              <a:t> geometry, arithmetic, astronomy, and music.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E16-D9F5-4562-BB13-F6A8A5CE1F8F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47019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3E16-D9F5-4562-BB13-F6A8A5CE1F8F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2263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639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4875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196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101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9372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918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802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659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44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120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998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B1C90-873C-4E7A-970C-CD7D67C58713}" type="datetimeFigureOut">
              <a:rPr lang="fr-CH" smtClean="0"/>
              <a:t>09.10.2013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25056-4770-4228-9079-45F619F263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277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12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2.pn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376264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b="1" dirty="0"/>
              <a:t> Mais c’est la quadrature de cercle </a:t>
            </a:r>
            <a:r>
              <a:rPr lang="fr-CH" b="1" dirty="0" smtClean="0"/>
              <a:t>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704856" cy="1080120"/>
          </a:xfrm>
        </p:spPr>
        <p:txBody>
          <a:bodyPr/>
          <a:lstStyle/>
          <a:p>
            <a:endParaRPr lang="fr-CH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5576" y="2465276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612"/>
            <a:ext cx="4114127" cy="40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D</a:t>
            </a:r>
            <a:r>
              <a:rPr lang="fr-CH" dirty="0" smtClean="0"/>
              <a:t>es expressions qui ont un sens mathématique.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4930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r-CH" dirty="0" smtClean="0"/>
              <a:t>Avec des «si», on mettrait Paris en bouteille!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Mais, c’est la quadrature du cercle!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Le français moyen</a:t>
            </a:r>
          </a:p>
          <a:p>
            <a:pPr marL="514350" indent="-514350">
              <a:buFont typeface="+mj-lt"/>
              <a:buAutoNum type="arabicParenR"/>
            </a:pPr>
            <a:endParaRPr lang="fr-CH" dirty="0" smtClean="0"/>
          </a:p>
          <a:p>
            <a:pPr marL="514350" indent="-514350">
              <a:buFont typeface="+mj-lt"/>
              <a:buAutoNum type="arabicParenR"/>
            </a:pPr>
            <a:endParaRPr lang="fr-CH" dirty="0"/>
          </a:p>
          <a:p>
            <a:pPr marL="514350" indent="-514350">
              <a:buFont typeface="+mj-lt"/>
              <a:buAutoNum type="arabicParenR"/>
            </a:pPr>
            <a:endParaRPr lang="fr-CH" dirty="0" smtClean="0"/>
          </a:p>
          <a:p>
            <a:pPr marL="514350" indent="-514350">
              <a:buFont typeface="+mj-lt"/>
              <a:buAutoNum type="arabicParenR"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314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D</a:t>
            </a:r>
            <a:r>
              <a:rPr lang="fr-CH" dirty="0" smtClean="0"/>
              <a:t>es expressions qui ont un sens mathématique.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49309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r-CH" dirty="0" smtClean="0"/>
              <a:t>Avec des «si», on mettrait Paris en bouteille!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Mais, c’est la quadrature du cercle!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Il parle de manière elliptique,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Il s’exprime souvent en paraboles,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Lui, ces hyperboles sont souvent exagérées!</a:t>
            </a:r>
          </a:p>
          <a:p>
            <a:pPr marL="514350" indent="-514350">
              <a:buFont typeface="+mj-lt"/>
              <a:buAutoNum type="arabicParenR"/>
            </a:pPr>
            <a:r>
              <a:rPr lang="fr-CH" dirty="0" smtClean="0"/>
              <a:t>Le français moyen</a:t>
            </a:r>
          </a:p>
          <a:p>
            <a:pPr marL="514350" indent="-514350">
              <a:buFont typeface="+mj-lt"/>
              <a:buAutoNum type="arabicParenR"/>
            </a:pPr>
            <a:endParaRPr lang="fr-CH" dirty="0" smtClean="0"/>
          </a:p>
          <a:p>
            <a:pPr marL="514350" indent="-514350">
              <a:buFont typeface="+mj-lt"/>
              <a:buAutoNum type="arabicParenR"/>
            </a:pPr>
            <a:endParaRPr lang="fr-CH" dirty="0"/>
          </a:p>
          <a:p>
            <a:pPr marL="514350" indent="-514350">
              <a:buFont typeface="+mj-lt"/>
              <a:buAutoNum type="arabicParenR"/>
            </a:pPr>
            <a:endParaRPr lang="fr-CH" dirty="0" smtClean="0"/>
          </a:p>
          <a:p>
            <a:pPr marL="514350" indent="-514350">
              <a:buFont typeface="+mj-lt"/>
              <a:buAutoNum type="arabicParenR"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269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r>
              <a:rPr lang="fr-CH" b="1" dirty="0"/>
              <a:t> </a:t>
            </a:r>
            <a:r>
              <a:rPr lang="fr-CH" b="1" dirty="0" smtClean="0"/>
              <a:t>Avec des «si», on mettrait Paris en bouteille!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sz="3600" dirty="0"/>
              <a:t> </a:t>
            </a:r>
            <a:br>
              <a:rPr lang="fr-CH" sz="3600" dirty="0"/>
            </a:br>
            <a:endParaRPr lang="fr-CH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19672" y="2420888"/>
            <a:ext cx="6400800" cy="1752600"/>
          </a:xfrm>
        </p:spPr>
        <p:txBody>
          <a:bodyPr/>
          <a:lstStyle/>
          <a:p>
            <a:r>
              <a:rPr lang="fr-CH" dirty="0"/>
              <a:t>Avec des «si», on met Paris en bouteille!</a:t>
            </a:r>
            <a:br>
              <a:rPr lang="fr-CH" dirty="0"/>
            </a:br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8794" y="3914388"/>
            <a:ext cx="6352356" cy="29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1296144" cy="297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r>
              <a:rPr lang="fr-CH" b="1" dirty="0"/>
              <a:t> </a:t>
            </a:r>
            <a:r>
              <a:rPr lang="fr-CH" b="1" dirty="0" smtClean="0"/>
              <a:t>Avec des «si», on mettrait Paris en bouteille!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sz="3600" dirty="0"/>
              <a:t> </a:t>
            </a:r>
            <a:br>
              <a:rPr lang="fr-CH" sz="3600" dirty="0"/>
            </a:br>
            <a:endParaRPr lang="fr-CH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2924944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H" dirty="0" smtClean="0"/>
              <a:t>Si la taille de Paris est plus petite que le volume de ma bouteille, </a:t>
            </a:r>
          </a:p>
          <a:p>
            <a:pPr algn="l"/>
            <a:r>
              <a:rPr lang="fr-CH" dirty="0" smtClean="0"/>
              <a:t>alors je peux mettre Paris dans ma bouteille.</a:t>
            </a:r>
            <a:endParaRPr lang="fr-CH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4" y="6021288"/>
            <a:ext cx="31323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41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fr-CH" b="1" dirty="0"/>
              <a:t> Avec des «si», on met Paris en bouteille!</a:t>
            </a:r>
            <a:r>
              <a:rPr lang="fr-CH" sz="2200" b="1" dirty="0"/>
              <a:t/>
            </a:r>
            <a:br>
              <a:rPr lang="fr-CH" sz="2200" b="1" dirty="0"/>
            </a:b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fr-CH" dirty="0"/>
              <a:t>Si </a:t>
            </a:r>
            <a:r>
              <a:rPr lang="fr-CH" dirty="0" smtClean="0"/>
              <a:t>2 égal 1, </a:t>
            </a:r>
            <a:r>
              <a:rPr lang="fr-CH" dirty="0"/>
              <a:t>alors </a:t>
            </a:r>
            <a:r>
              <a:rPr lang="fr-CH" dirty="0" smtClean="0"/>
              <a:t>on met Paris en bouteille.</a:t>
            </a:r>
            <a:endParaRPr lang="fr-CH" dirty="0"/>
          </a:p>
          <a:p>
            <a:r>
              <a:rPr lang="fr-CH" dirty="0" smtClean="0"/>
              <a:t>L’implication en mathématique : </a:t>
            </a:r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dirty="0" smtClean="0"/>
              <a:t>Si «hypothèse», alors «conclusion»</a:t>
            </a:r>
          </a:p>
          <a:p>
            <a:r>
              <a:rPr lang="fr-CH" dirty="0" smtClean="0"/>
              <a:t>Le faux implique toujours n’importe quoi.</a:t>
            </a:r>
          </a:p>
          <a:p>
            <a:endParaRPr lang="fr-CH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4" y="6021288"/>
            <a:ext cx="313235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1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b="1" dirty="0"/>
              <a:t> Mais c’est la quadrature de cercle </a:t>
            </a:r>
            <a:r>
              <a:rPr lang="fr-CH" b="1" dirty="0" smtClean="0"/>
              <a:t>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grpSp>
        <p:nvGrpSpPr>
          <p:cNvPr id="6" name="Groupe 5"/>
          <p:cNvGrpSpPr/>
          <p:nvPr/>
        </p:nvGrpSpPr>
        <p:grpSpPr>
          <a:xfrm>
            <a:off x="1259632" y="2348880"/>
            <a:ext cx="6329401" cy="5135646"/>
            <a:chOff x="1259632" y="2348880"/>
            <a:chExt cx="6329401" cy="513564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2" y="2348880"/>
              <a:ext cx="5609321" cy="5135646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01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b="1" dirty="0"/>
              <a:t> Mais c’est la quadrature de cercle </a:t>
            </a:r>
            <a:r>
              <a:rPr lang="fr-CH" b="1" dirty="0" smtClean="0"/>
              <a:t>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ous-titr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833220" y="2060848"/>
                <a:ext cx="7848872" cy="2952327"/>
              </a:xfrm>
            </p:spPr>
            <p:txBody>
              <a:bodyPr>
                <a:normAutofit fontScale="92500" lnSpcReduction="10000"/>
              </a:bodyPr>
              <a:lstStyle/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fr-CH" dirty="0" smtClean="0"/>
                  <a:t>Se dit d’un problème très difficile;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fr-CH" dirty="0" smtClean="0"/>
                  <a:t>Se dit d’un problème impossible.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fr-CH" dirty="0" smtClean="0"/>
                  <a:t>Pour un cercle de rayon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>
                        <a:latin typeface="Cambria Math"/>
                        <a:ea typeface="Cambria Math"/>
                      </a:rPr>
                      <m:t>r</m:t>
                    </m:r>
                  </m:oMath>
                </a14:m>
                <a:r>
                  <a:rPr lang="fr-CH" dirty="0" smtClean="0"/>
                  <a:t>, le carré de même aire a un côté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H" b="0" i="0" smtClean="0">
                        <a:latin typeface="Cambria Math"/>
                        <a:ea typeface="Cambria Math"/>
                      </a:rPr>
                      <m:t>r</m:t>
                    </m:r>
                    <m:r>
                      <a:rPr lang="fr-CH" b="0" i="0" smtClean="0">
                        <a:latin typeface="Cambria Math"/>
                        <a:ea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CH" i="1" dirty="0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fr-CH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</m:rad>
                    <m:r>
                      <a:rPr lang="fr-CH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CH" dirty="0" smtClean="0"/>
                  <a:t>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fr-CH" dirty="0" smtClean="0"/>
                  <a:t>Peut-on construire à la règle et au compas un carré égal à un cercle donné?</a:t>
                </a:r>
                <a:endParaRPr lang="fr-CH" dirty="0"/>
              </a:p>
            </p:txBody>
          </p:sp>
        </mc:Choice>
        <mc:Fallback xmlns="">
          <p:sp>
            <p:nvSpPr>
              <p:cNvPr id="3" name="Sous-titr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833220" y="2060848"/>
                <a:ext cx="7848872" cy="2952327"/>
              </a:xfrm>
              <a:blipFill rotWithShape="1">
                <a:blip r:embed="rId2"/>
                <a:stretch>
                  <a:fillRect l="-1632" t="-4132" r="-155" b="-2686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07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Pourquoi la quadrature du cercle?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9684" y="1196752"/>
            <a:ext cx="7238660" cy="4525963"/>
          </a:xfrm>
        </p:spPr>
        <p:txBody>
          <a:bodyPr>
            <a:normAutofit/>
          </a:bodyPr>
          <a:lstStyle/>
          <a:p>
            <a:r>
              <a:rPr lang="fr-CH" dirty="0" smtClean="0"/>
              <a:t>Problème posé par les Grecs anciens.</a:t>
            </a:r>
          </a:p>
          <a:p>
            <a:r>
              <a:rPr lang="fr-CH" dirty="0" smtClean="0"/>
              <a:t>Le raisonnement mathématique passe par la géométrie.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43844"/>
            <a:ext cx="3672408" cy="360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4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Pourquoi la quadrature du cercle?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9684" y="1196752"/>
            <a:ext cx="7958740" cy="4525963"/>
          </a:xfrm>
        </p:spPr>
        <p:txBody>
          <a:bodyPr>
            <a:normAutofit/>
          </a:bodyPr>
          <a:lstStyle/>
          <a:p>
            <a:r>
              <a:rPr lang="fr-CH" dirty="0" smtClean="0"/>
              <a:t>Problème posé par les Grecs anciens.</a:t>
            </a:r>
          </a:p>
          <a:p>
            <a:r>
              <a:rPr lang="fr-CH" dirty="0" smtClean="0"/>
              <a:t>Le raisonnement mathématique passe </a:t>
            </a:r>
          </a:p>
          <a:p>
            <a:pPr marL="0" indent="0">
              <a:buNone/>
            </a:pPr>
            <a:r>
              <a:rPr lang="fr-CH" dirty="0" smtClean="0"/>
              <a:t>    par la géométrie. </a:t>
            </a:r>
          </a:p>
          <a:p>
            <a:r>
              <a:rPr lang="fr-CH" dirty="0" smtClean="0"/>
              <a:t>Le problème du système de numération grec.</a:t>
            </a:r>
          </a:p>
          <a:p>
            <a:r>
              <a:rPr lang="fr-CH" dirty="0" smtClean="0"/>
              <a:t>L’axiomatique euclidienne de la géométrie plane se base sur trois types d’objets (les points, les segments de droites, les cercles)</a:t>
            </a:r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7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Pourquoi la quadrature du cercle?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Euclide </a:t>
            </a:r>
            <a:r>
              <a:rPr lang="fr-CH" dirty="0"/>
              <a:t>: </a:t>
            </a:r>
            <a:r>
              <a:rPr lang="fr-CH" dirty="0" smtClean="0"/>
              <a:t>notion commune 4</a:t>
            </a:r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dirty="0" smtClean="0"/>
              <a:t>Des </a:t>
            </a:r>
            <a:r>
              <a:rPr lang="fr-CH" dirty="0"/>
              <a:t>grandeurs qui coïncident, </a:t>
            </a:r>
            <a:r>
              <a:rPr lang="fr-CH"/>
              <a:t>s'adaptent </a:t>
            </a:r>
            <a:r>
              <a:rPr lang="fr-CH" smtClean="0"/>
              <a:t> </a:t>
            </a:r>
            <a:r>
              <a:rPr lang="fr-CH" dirty="0" smtClean="0"/>
              <a:t>l’une avec l’autre</a:t>
            </a:r>
            <a:r>
              <a:rPr lang="fr-CH" dirty="0"/>
              <a:t>, sont égales entre elles.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2123728" y="3717032"/>
            <a:ext cx="2736304" cy="1008112"/>
            <a:chOff x="2123728" y="3717032"/>
            <a:chExt cx="2736304" cy="1008112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123728" y="3861048"/>
              <a:ext cx="2736304" cy="86409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275856" y="371703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3200" dirty="0" smtClean="0"/>
                <a:t>a</a:t>
              </a:r>
              <a:endParaRPr lang="fr-CH" sz="32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274493" y="3717030"/>
            <a:ext cx="1800200" cy="720081"/>
            <a:chOff x="2123728" y="3717032"/>
            <a:chExt cx="2533615" cy="916466"/>
          </a:xfrm>
        </p:grpSpPr>
        <p:cxnSp>
          <p:nvCxnSpPr>
            <p:cNvPr id="12" name="Connecteur droit 11"/>
            <p:cNvCxnSpPr/>
            <p:nvPr/>
          </p:nvCxnSpPr>
          <p:spPr>
            <a:xfrm>
              <a:off x="2123728" y="3861049"/>
              <a:ext cx="2533615" cy="7724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3275856" y="3717032"/>
              <a:ext cx="504056" cy="74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3200" dirty="0"/>
                <a:t>b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763688" y="4293096"/>
            <a:ext cx="2736304" cy="1008112"/>
            <a:chOff x="2123728" y="3717032"/>
            <a:chExt cx="2736304" cy="1008112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2123728" y="3861048"/>
              <a:ext cx="2736304" cy="86409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3275856" y="371703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3200" dirty="0" smtClean="0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47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376264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b="1" dirty="0"/>
              <a:t> Mais c’est la quadrature de cercle </a:t>
            </a:r>
            <a:r>
              <a:rPr lang="fr-CH" b="1" dirty="0" smtClean="0"/>
              <a:t>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704856" cy="1080120"/>
          </a:xfrm>
        </p:spPr>
        <p:txBody>
          <a:bodyPr/>
          <a:lstStyle/>
          <a:p>
            <a:r>
              <a:rPr lang="fr-CH" dirty="0" smtClean="0"/>
              <a:t>Mais </a:t>
            </a:r>
            <a:r>
              <a:rPr lang="fr-CH" dirty="0"/>
              <a:t>au fait, d'où vient cette expression</a:t>
            </a:r>
            <a:r>
              <a:rPr lang="fr-CH" dirty="0" smtClean="0"/>
              <a:t>?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755576" y="2465276"/>
            <a:ext cx="77048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smtClean="0"/>
              <a:t>D’autres expressions du langage courant viennent-elles des mathématiques?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245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5646" y="404664"/>
            <a:ext cx="7920880" cy="1800200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r>
              <a:rPr lang="fr-CH" b="1" dirty="0"/>
              <a:t> Mais </a:t>
            </a:r>
            <a:r>
              <a:rPr lang="fr-CH" b="1" dirty="0" smtClean="0"/>
              <a:t>comment comparer des surfaces !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6" y="2113298"/>
            <a:ext cx="52355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24" y="3724233"/>
            <a:ext cx="3447176" cy="289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0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sp>
        <p:nvSpPr>
          <p:cNvPr id="10" name="Titre 1"/>
          <p:cNvSpPr txBox="1">
            <a:spLocks/>
          </p:cNvSpPr>
          <p:nvPr/>
        </p:nvSpPr>
        <p:spPr>
          <a:xfrm>
            <a:off x="825646" y="260648"/>
            <a:ext cx="79208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 </a:t>
            </a:r>
            <a:r>
              <a:rPr lang="fr-CH" b="1" dirty="0" smtClean="0"/>
              <a:t> Pour certaines, c’est facile</a:t>
            </a:r>
            <a:endParaRPr lang="fr-CH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6" y="2229353"/>
            <a:ext cx="6964198" cy="28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sp>
        <p:nvSpPr>
          <p:cNvPr id="10" name="Titre 1"/>
          <p:cNvSpPr txBox="1">
            <a:spLocks/>
          </p:cNvSpPr>
          <p:nvPr/>
        </p:nvSpPr>
        <p:spPr>
          <a:xfrm>
            <a:off x="825646" y="260648"/>
            <a:ext cx="79208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 </a:t>
            </a:r>
            <a:r>
              <a:rPr lang="fr-CH" b="1" dirty="0" smtClean="0"/>
              <a:t> En les </a:t>
            </a:r>
            <a:r>
              <a:rPr lang="fr-CH" b="1" dirty="0" err="1" smtClean="0"/>
              <a:t>équidécomposant</a:t>
            </a:r>
            <a:endParaRPr lang="fr-CH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6" y="2231424"/>
            <a:ext cx="6964198" cy="2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5646" y="404664"/>
            <a:ext cx="7920880" cy="1800200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r>
              <a:rPr lang="fr-CH" b="1" dirty="0"/>
              <a:t> Mais </a:t>
            </a:r>
            <a:r>
              <a:rPr lang="fr-CH" b="1" dirty="0" smtClean="0"/>
              <a:t>est-ce toujours possible?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10935"/>
            <a:ext cx="6336704" cy="37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2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487719"/>
            <a:ext cx="6400800" cy="1752600"/>
          </a:xfrm>
        </p:spPr>
        <p:txBody>
          <a:bodyPr>
            <a:normAutofit/>
          </a:bodyPr>
          <a:lstStyle/>
          <a:p>
            <a:r>
              <a:rPr lang="fr-CH" dirty="0" smtClean="0"/>
              <a:t>Décomposition minimale d’un triangle équilatéral en un carré</a:t>
            </a:r>
          </a:p>
          <a:p>
            <a:r>
              <a:rPr lang="fr-CH" sz="2400" dirty="0" smtClean="0"/>
              <a:t>Par Henry </a:t>
            </a:r>
            <a:r>
              <a:rPr lang="fr-CH" sz="2400" dirty="0" err="1" smtClean="0"/>
              <a:t>Dudeney</a:t>
            </a:r>
            <a:r>
              <a:rPr lang="fr-CH" sz="2400" dirty="0" smtClean="0"/>
              <a:t> (1902)</a:t>
            </a:r>
            <a:endParaRPr lang="fr-CH" sz="2400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pic>
        <p:nvPicPr>
          <p:cNvPr id="6146" name="Picture 2" descr="File:Triangledissectio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40319"/>
            <a:ext cx="6905625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825646" y="404664"/>
            <a:ext cx="792088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766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Théorème : Une surface </a:t>
            </a:r>
            <a:r>
              <a:rPr lang="fr-CH" smtClean="0"/>
              <a:t>polygonale est </a:t>
            </a:r>
            <a:r>
              <a:rPr lang="fr-CH" dirty="0" smtClean="0"/>
              <a:t>carrable.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7859216" cy="4493096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On la découpe en triangles</a:t>
            </a:r>
          </a:p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Toute triangle se décompose en rectangle</a:t>
            </a:r>
          </a:p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Tout rectangle se transforme en carré</a:t>
            </a:r>
          </a:p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Deux carrés sont </a:t>
            </a:r>
            <a:r>
              <a:rPr lang="fr-CH" dirty="0" err="1" smtClean="0"/>
              <a:t>équidécomposables</a:t>
            </a:r>
            <a:r>
              <a:rPr lang="fr-CH" dirty="0" smtClean="0"/>
              <a:t> à un carré.</a:t>
            </a:r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8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7859216" cy="4493096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On la découpe en triangles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52936"/>
            <a:ext cx="3101504" cy="23357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31" y="2866744"/>
            <a:ext cx="3145773" cy="2369039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8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8568952" cy="100811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II.	</a:t>
            </a:r>
            <a:r>
              <a:rPr lang="fr-CH" dirty="0"/>
              <a:t>Toute triangle se décompose en rectangle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endParaRPr lang="fr-CH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75632"/>
            <a:ext cx="4752528" cy="234774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8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8568952" cy="100811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II.	</a:t>
            </a:r>
            <a:r>
              <a:rPr lang="fr-CH" dirty="0"/>
              <a:t>Toute triangle se décompose en rectangle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endParaRPr lang="fr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36" y="3241550"/>
            <a:ext cx="5980432" cy="13036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2256"/>
            <a:ext cx="1152128" cy="5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8568952" cy="100811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II.	</a:t>
            </a:r>
            <a:r>
              <a:rPr lang="fr-CH" dirty="0"/>
              <a:t>Toute triangle se décompose en rectangle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endParaRPr lang="fr-CH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43" y="3222600"/>
            <a:ext cx="5616625" cy="12642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2256"/>
            <a:ext cx="1152128" cy="5691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" y="2348880"/>
            <a:ext cx="1512167" cy="329643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16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Les expressions pas vraiment mathématiques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05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8568952" cy="1008112"/>
          </a:xfrm>
        </p:spPr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CH" dirty="0" smtClean="0"/>
              <a:t>II.	</a:t>
            </a:r>
            <a:r>
              <a:rPr lang="fr-CH" dirty="0"/>
              <a:t>Toute triangle se décompose en rectangle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/>
          <a:lstStyle/>
          <a:p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63" y="3222600"/>
            <a:ext cx="4829052" cy="12642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2256"/>
            <a:ext cx="1152128" cy="5691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" y="2348880"/>
            <a:ext cx="1512167" cy="3296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" y="2780928"/>
            <a:ext cx="1464034" cy="32954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23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88640"/>
            <a:ext cx="7859216" cy="4493096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/>
              <a:t>III. 	Tout rectangle se transforme en carré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H" sz="3600" dirty="0"/>
              <a:t>Théorème d’Euclide</a:t>
            </a:r>
            <a:r>
              <a:rPr lang="fr-CH" dirty="0"/>
              <a:t/>
            </a:r>
            <a:br>
              <a:rPr lang="fr-CH" dirty="0"/>
            </a:br>
            <a:r>
              <a:rPr lang="fr-CH" sz="3100" dirty="0"/>
              <a:t>Dans un triangle rectangle le carré sur le côté [A;B] est égale au rectangle AIJF.</a:t>
            </a:r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5273290" cy="5306179"/>
          </a:xfrm>
          <a:prstGeom prst="rect">
            <a:avLst/>
          </a:prstGeom>
          <a:ln w="25400">
            <a:noFill/>
          </a:ln>
        </p:spPr>
      </p:pic>
      <p:grpSp>
        <p:nvGrpSpPr>
          <p:cNvPr id="6" name="Groupe 5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8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Théorème d’Euclide</a:t>
            </a:r>
            <a:br>
              <a:rPr lang="fr-CH" dirty="0" smtClean="0"/>
            </a:br>
            <a:r>
              <a:rPr lang="fr-CH" sz="4000" dirty="0" smtClean="0"/>
              <a:t>Dans un triangle rectangle le carré sur le côté [A;B] est égale au rectangle AIJF.</a:t>
            </a:r>
            <a:endParaRPr lang="fr-CH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5273290" cy="5306179"/>
          </a:xfrm>
          <a:ln w="25400">
            <a:noFill/>
          </a:ln>
        </p:spPr>
      </p:pic>
      <p:cxnSp>
        <p:nvCxnSpPr>
          <p:cNvPr id="8" name="Connecteur droit 7"/>
          <p:cNvCxnSpPr/>
          <p:nvPr/>
        </p:nvCxnSpPr>
        <p:spPr>
          <a:xfrm flipV="1">
            <a:off x="971600" y="3717032"/>
            <a:ext cx="158417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971600" y="3977444"/>
            <a:ext cx="936104" cy="6756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1907704" y="3717032"/>
            <a:ext cx="648072" cy="864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1907704" y="4633629"/>
            <a:ext cx="1872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971600" y="3950229"/>
            <a:ext cx="2808312" cy="6756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1880489" y="4633629"/>
            <a:ext cx="0" cy="1891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1880489" y="3717032"/>
            <a:ext cx="675287" cy="28083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1907705" y="4625921"/>
            <a:ext cx="648071" cy="18994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22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60648"/>
            <a:ext cx="7859216" cy="4493096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/>
              <a:t>IV. 	</a:t>
            </a:r>
            <a:r>
              <a:rPr lang="fr-CH" dirty="0"/>
              <a:t>Deux carrés sont </a:t>
            </a:r>
            <a:r>
              <a:rPr lang="fr-CH" dirty="0" err="1"/>
              <a:t>équidécomposables</a:t>
            </a:r>
            <a:r>
              <a:rPr lang="fr-CH" dirty="0"/>
              <a:t> à un carré.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75947" y="1556792"/>
            <a:ext cx="8229600" cy="1143000"/>
          </a:xfrm>
        </p:spPr>
        <p:txBody>
          <a:bodyPr/>
          <a:lstStyle/>
          <a:p>
            <a:r>
              <a:rPr lang="fr-CH" dirty="0" smtClean="0"/>
              <a:t>Le théorème de Pythagore</a:t>
            </a: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96952"/>
            <a:ext cx="7733947" cy="252658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4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Du résultat d’Euclide au théorème de </a:t>
            </a:r>
            <a:r>
              <a:rPr lang="fr-FR" dirty="0" smtClean="0"/>
              <a:t>Wallace-Bolyai-</a:t>
            </a:r>
            <a:r>
              <a:rPr lang="fr-FR" dirty="0" err="1" smtClean="0"/>
              <a:t>Gerwien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dirty="0" smtClean="0"/>
              <a:t>Théorème : Si </a:t>
            </a:r>
            <a:r>
              <a:rPr lang="fr-CH" sz="2400" dirty="0"/>
              <a:t>deux polygones ont la même aire, on peut découper le premier en un nombre fini de polygones et les réarranger pour former le second polygone.</a:t>
            </a:r>
            <a:br>
              <a:rPr lang="fr-CH" sz="2400" dirty="0"/>
            </a:br>
            <a:endParaRPr lang="fr-CH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90" y="2852936"/>
            <a:ext cx="85217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71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631" y="1550654"/>
            <a:ext cx="85217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r>
              <a:rPr lang="fr-CH" dirty="0"/>
              <a:t>Deux polygones de même aire sont </a:t>
            </a:r>
            <a:r>
              <a:rPr lang="fr-CH" dirty="0" err="1"/>
              <a:t>équidécomposables</a:t>
            </a:r>
            <a:r>
              <a:rPr lang="fr-CH" dirty="0"/>
              <a:t/>
            </a:r>
            <a:br>
              <a:rPr lang="fr-CH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CH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grpSp>
        <p:nvGrpSpPr>
          <p:cNvPr id="5" name="Groupe 4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4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631" y="1550654"/>
            <a:ext cx="85217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r>
              <a:rPr lang="fr-CH" dirty="0"/>
              <a:t>Deux polygones de même aire sont </a:t>
            </a:r>
            <a:r>
              <a:rPr lang="fr-CH" dirty="0" err="1"/>
              <a:t>équidécomposables</a:t>
            </a:r>
            <a:r>
              <a:rPr lang="fr-CH" dirty="0"/>
              <a:t/>
            </a:r>
            <a:br>
              <a:rPr lang="fr-CH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CH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8" y="1556792"/>
            <a:ext cx="8521774" cy="2376264"/>
          </a:xfrm>
        </p:spPr>
      </p:pic>
      <p:grpSp>
        <p:nvGrpSpPr>
          <p:cNvPr id="6" name="Groupe 5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0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631" y="1550654"/>
            <a:ext cx="85217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9" y="1550654"/>
            <a:ext cx="8506699" cy="48492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 fontScale="90000"/>
          </a:bodyPr>
          <a:lstStyle/>
          <a:p>
            <a:r>
              <a:rPr lang="fr-CH" dirty="0"/>
              <a:t>Deux polygones de même aire sont </a:t>
            </a:r>
            <a:r>
              <a:rPr lang="fr-CH" dirty="0" err="1"/>
              <a:t>équidécomposables</a:t>
            </a:r>
            <a:r>
              <a:rPr lang="fr-CH" dirty="0"/>
              <a:t/>
            </a:r>
            <a:br>
              <a:rPr lang="fr-CH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CH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98" y="1556792"/>
            <a:ext cx="8521774" cy="2376264"/>
          </a:xfrm>
        </p:spPr>
      </p:pic>
      <p:grpSp>
        <p:nvGrpSpPr>
          <p:cNvPr id="6" name="Groupe 5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0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0277"/>
            <a:ext cx="8604448" cy="864096"/>
          </a:xfrm>
        </p:spPr>
        <p:txBody>
          <a:bodyPr>
            <a:normAutofit/>
          </a:bodyPr>
          <a:lstStyle/>
          <a:p>
            <a:r>
              <a:rPr lang="fr-CH" sz="2400" dirty="0" smtClean="0"/>
              <a:t>Deux </a:t>
            </a:r>
            <a:r>
              <a:rPr lang="fr-CH" sz="2400" dirty="0"/>
              <a:t>polygones de même aire sont </a:t>
            </a:r>
            <a:r>
              <a:rPr lang="fr-CH" sz="2400" dirty="0" err="1" smtClean="0"/>
              <a:t>équidécomposables</a:t>
            </a:r>
            <a:endParaRPr lang="fr-CH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92696"/>
            <a:ext cx="4680520" cy="5860088"/>
          </a:xfrm>
        </p:spPr>
      </p:pic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80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/>
          </a:bodyPr>
          <a:lstStyle/>
          <a:p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9637" y="476673"/>
            <a:ext cx="7848872" cy="1512168"/>
          </a:xfrm>
        </p:spPr>
        <p:txBody>
          <a:bodyPr>
            <a:normAutofit/>
          </a:bodyPr>
          <a:lstStyle/>
          <a:p>
            <a:r>
              <a:rPr lang="fr-CH" dirty="0">
                <a:solidFill>
                  <a:schemeClr val="tx1"/>
                </a:solidFill>
              </a:rPr>
              <a:t> </a:t>
            </a:r>
            <a:r>
              <a:rPr lang="fr-CH" dirty="0" smtClean="0">
                <a:solidFill>
                  <a:schemeClr val="tx1"/>
                </a:solidFill>
              </a:rPr>
              <a:t>Il est donc possible de </a:t>
            </a:r>
            <a:r>
              <a:rPr lang="fr-CH" dirty="0" err="1" smtClean="0">
                <a:solidFill>
                  <a:schemeClr val="tx1"/>
                </a:solidFill>
              </a:rPr>
              <a:t>quadraturer</a:t>
            </a:r>
            <a:r>
              <a:rPr lang="fr-CH" dirty="0" smtClean="0">
                <a:solidFill>
                  <a:schemeClr val="tx1"/>
                </a:solidFill>
              </a:rPr>
              <a:t> un polygone régulier à 128 côtés</a:t>
            </a:r>
            <a:endParaRPr lang="fr-CH" dirty="0">
              <a:solidFill>
                <a:schemeClr val="tx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969974" cy="46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4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Haut comme trois pommes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63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b="1" dirty="0"/>
              <a:t> Mais c’est la quadrature de cercle </a:t>
            </a:r>
            <a:r>
              <a:rPr lang="fr-CH" b="1" dirty="0" smtClean="0"/>
              <a:t>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9637" y="2060848"/>
            <a:ext cx="5614571" cy="3410787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 </a:t>
            </a:r>
            <a:r>
              <a:rPr lang="fr-CH" dirty="0" smtClean="0"/>
              <a:t>En 1882 Ferdinand </a:t>
            </a:r>
            <a:r>
              <a:rPr lang="fr-CH" dirty="0" err="1" smtClean="0"/>
              <a:t>von</a:t>
            </a:r>
            <a:r>
              <a:rPr lang="fr-CH" dirty="0" smtClean="0"/>
              <a:t> Lindemann démontre que la quadrature du cercle est impossible en démontrant la transcendance de </a:t>
            </a:r>
            <a:r>
              <a:rPr lang="fr-CH" sz="4400" dirty="0" smtClean="0">
                <a:latin typeface="Symbol" panose="05050102010706020507" pitchFamily="18" charset="2"/>
              </a:rPr>
              <a:t>p.</a:t>
            </a:r>
          </a:p>
          <a:p>
            <a:pPr algn="l"/>
            <a:endParaRPr lang="fr-CH" sz="4400" dirty="0">
              <a:latin typeface="Symbol" panose="05050102010706020507" pitchFamily="18" charset="2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2125588" cy="258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98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2979762"/>
          </a:xfrm>
        </p:spPr>
        <p:txBody>
          <a:bodyPr>
            <a:normAutofit fontScale="90000"/>
          </a:bodyPr>
          <a:lstStyle/>
          <a:p>
            <a:r>
              <a:rPr lang="fr-CH" dirty="0"/>
              <a:t> </a:t>
            </a:r>
            <a:r>
              <a:rPr lang="fr-CH" b="1" dirty="0"/>
              <a:t> Mais c’est la quadrature de cercle </a:t>
            </a:r>
            <a:r>
              <a:rPr lang="fr-CH" b="1" dirty="0" smtClean="0"/>
              <a:t>!</a:t>
            </a:r>
            <a:r>
              <a:rPr lang="fr-CH" sz="2200" b="1" dirty="0" smtClean="0"/>
              <a:t/>
            </a:r>
            <a:br>
              <a:rPr lang="fr-CH" sz="2200" b="1" dirty="0" smtClean="0"/>
            </a:br>
            <a:r>
              <a:rPr lang="fr-CH" sz="2200" b="1" dirty="0"/>
              <a:t/>
            </a:r>
            <a:br>
              <a:rPr lang="fr-CH" sz="2200" b="1" dirty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dirty="0"/>
              <a:t> </a:t>
            </a:r>
            <a:br>
              <a:rPr lang="fr-CH" dirty="0"/>
            </a:b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9637" y="2060848"/>
            <a:ext cx="7848872" cy="3410787"/>
          </a:xfrm>
        </p:spPr>
        <p:txBody>
          <a:bodyPr>
            <a:normAutofit fontScale="92500" lnSpcReduction="10000"/>
          </a:bodyPr>
          <a:lstStyle/>
          <a:p>
            <a:r>
              <a:rPr lang="fr-CH" dirty="0"/>
              <a:t> </a:t>
            </a:r>
            <a:r>
              <a:rPr lang="fr-CH" dirty="0" smtClean="0"/>
              <a:t>«Une </a:t>
            </a:r>
            <a:r>
              <a:rPr lang="fr-CH" dirty="0"/>
              <a:t>démonstration définitive a rejeté parmi les rêves l'antique ambition de la quadrature du cercle. Heureux les géomètres, qui résolvent de temps à autre telle nébuleuse de leur système; mais les poètes le sont moins; ils ne sont pas encore assurés de l'impossibilité de quarrer toute pensée dans une forme poétique. »</a:t>
            </a:r>
            <a:br>
              <a:rPr lang="fr-CH" dirty="0"/>
            </a:br>
            <a:r>
              <a:rPr lang="fr-CH" dirty="0"/>
              <a:t>Paul </a:t>
            </a:r>
            <a:r>
              <a:rPr lang="fr-CH" dirty="0" smtClean="0"/>
              <a:t>Valéry</a:t>
            </a:r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5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Pourquoi ne pas cuber une sphère?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H" dirty="0" smtClean="0"/>
              <a:t>Pour les géomètres grecs, deux solides sont égaux s’ils sont </a:t>
            </a:r>
            <a:r>
              <a:rPr lang="fr-CH" dirty="0" err="1" smtClean="0"/>
              <a:t>équidécomposables</a:t>
            </a:r>
            <a:r>
              <a:rPr lang="fr-CH" dirty="0" smtClean="0"/>
              <a:t>.</a:t>
            </a:r>
          </a:p>
          <a:p>
            <a:r>
              <a:rPr lang="fr-CH" dirty="0" smtClean="0"/>
              <a:t>Le troisième problème de Hilbert : Peut-on </a:t>
            </a:r>
            <a:r>
              <a:rPr lang="fr-CH" dirty="0" err="1" smtClean="0"/>
              <a:t>équidécomposer</a:t>
            </a:r>
            <a:r>
              <a:rPr lang="fr-CH" dirty="0" smtClean="0"/>
              <a:t> deux polyèdres de même volume?</a:t>
            </a:r>
          </a:p>
          <a:p>
            <a:r>
              <a:rPr lang="fr-CH" dirty="0" smtClean="0"/>
              <a:t>Il n’est pas possible d’</a:t>
            </a:r>
            <a:r>
              <a:rPr lang="fr-CH" dirty="0" err="1" smtClean="0"/>
              <a:t>équidécomposer</a:t>
            </a:r>
            <a:r>
              <a:rPr lang="fr-CH" dirty="0" smtClean="0"/>
              <a:t> un tétraèdre régulier avec un cube (M. </a:t>
            </a:r>
            <a:r>
              <a:rPr lang="fr-CH" dirty="0" err="1" smtClean="0"/>
              <a:t>Dehn</a:t>
            </a:r>
            <a:r>
              <a:rPr lang="fr-CH" dirty="0" smtClean="0"/>
              <a:t>, 1901)</a:t>
            </a:r>
          </a:p>
          <a:p>
            <a:r>
              <a:rPr lang="fr-CH" dirty="0" smtClean="0"/>
              <a:t>Eudoxe de Cnide établit la formule du volume du tétraèdre régulier via une décomposition astucieuse.</a:t>
            </a:r>
            <a:endParaRPr lang="fr-CH" dirty="0"/>
          </a:p>
        </p:txBody>
      </p:sp>
      <p:grpSp>
        <p:nvGrpSpPr>
          <p:cNvPr id="4" name="Groupe 3"/>
          <p:cNvGrpSpPr/>
          <p:nvPr/>
        </p:nvGrpSpPr>
        <p:grpSpPr>
          <a:xfrm>
            <a:off x="107504" y="5805264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79512" y="5471635"/>
            <a:ext cx="1288284" cy="1152128"/>
            <a:chOff x="1259632" y="1304761"/>
            <a:chExt cx="5661917" cy="513564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26" y="1304761"/>
              <a:ext cx="5609323" cy="513564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828471"/>
              <a:ext cx="2001223" cy="2088232"/>
            </a:xfrm>
            <a:prstGeom prst="rect">
              <a:avLst/>
            </a:prstGeom>
          </p:spPr>
        </p:pic>
      </p:grp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La décomposition d’Eudoxe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4556244" y="4052136"/>
            <a:ext cx="288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/>
              <a:t>V</a:t>
            </a:r>
            <a:r>
              <a:rPr lang="fr-CH" sz="2400" dirty="0"/>
              <a:t> = </a:t>
            </a:r>
            <a:r>
              <a:rPr lang="fr-CH" sz="2400" dirty="0" smtClean="0"/>
              <a:t> 8 v = 2 v +2 P </a:t>
            </a:r>
            <a:endParaRPr lang="fr-CH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421757" y="5013176"/>
                <a:ext cx="3528392" cy="668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400" dirty="0" smtClean="0"/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CH" sz="2400" dirty="0"/>
                          <m:t>P</m:t>
                        </m:r>
                      </m:num>
                      <m:den>
                        <m:r>
                          <a:rPr lang="fr-CH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fr-CH" sz="2400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fr-CH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CH" sz="2400" b="0" i="1" smtClean="0">
                            <a:latin typeface="Cambria Math"/>
                          </a:rPr>
                          <m:t>𝑏𝑎𝑠𝑒</m:t>
                        </m:r>
                        <m:r>
                          <a:rPr lang="fr-CH" sz="2400" b="0" i="1" smtClean="0">
                            <a:latin typeface="Cambria Math"/>
                          </a:rPr>
                          <m:t> × </m:t>
                        </m:r>
                        <m:r>
                          <a:rPr lang="fr-CH" sz="2400" b="0" i="1" smtClean="0">
                            <a:latin typeface="Cambria Math"/>
                            <a:ea typeface="Cambria Math"/>
                          </a:rPr>
                          <m:t>h𝑎𝑢𝑡𝑒𝑢𝑟</m:t>
                        </m:r>
                        <m:r>
                          <a:rPr lang="fr-CH" sz="24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num>
                      <m:den>
                        <m:r>
                          <a:rPr lang="fr-CH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fr-CH" sz="2400" dirty="0" smtClean="0"/>
                  <a:t>  </a:t>
                </a:r>
                <a:endParaRPr lang="fr-CH" sz="2400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757" y="5013176"/>
                <a:ext cx="3528392" cy="668901"/>
              </a:xfrm>
              <a:prstGeom prst="rect">
                <a:avLst/>
              </a:prstGeom>
              <a:blipFill rotWithShape="1">
                <a:blip r:embed="rId4"/>
                <a:stretch>
                  <a:fillRect l="-2591" b="-8182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>
          <a:xfrm>
            <a:off x="1135213" y="3258324"/>
            <a:ext cx="81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smtClean="0"/>
              <a:t>= 8 v </a:t>
            </a:r>
            <a:endParaRPr lang="fr-CH" sz="2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9" y="1340768"/>
            <a:ext cx="1761744" cy="17434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51" y="1556792"/>
            <a:ext cx="2185416" cy="181356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358120"/>
            <a:ext cx="2507829" cy="208111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73" y="3869522"/>
            <a:ext cx="2306929" cy="250963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07186" y="3158513"/>
            <a:ext cx="522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dirty="0"/>
              <a:t>V</a:t>
            </a:r>
            <a:r>
              <a:rPr lang="fr-CH" dirty="0"/>
              <a:t> </a:t>
            </a:r>
            <a:r>
              <a:rPr lang="fr-CH" dirty="0" smtClean="0"/>
              <a:t>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034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Ellipses, paraboles et hyperboles</a:t>
            </a:r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 rot="2274413">
            <a:off x="5098158" y="247629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4427984" y="17008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4580384" y="18532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2"/>
            <a:ext cx="4836368" cy="5834781"/>
          </a:xfrm>
        </p:spPr>
      </p:pic>
      <p:sp>
        <p:nvSpPr>
          <p:cNvPr id="9" name="Rectangle 8"/>
          <p:cNvSpPr/>
          <p:nvPr/>
        </p:nvSpPr>
        <p:spPr>
          <a:xfrm>
            <a:off x="3173801" y="1337056"/>
            <a:ext cx="1899821" cy="8333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697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Hyperboles</a:t>
            </a: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7945">
            <a:off x="-249746" y="3603696"/>
            <a:ext cx="3423004" cy="3833764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7614">
            <a:off x="16089" y="3420932"/>
            <a:ext cx="3227102" cy="3614354"/>
          </a:xfrm>
        </p:spPr>
      </p:pic>
      <p:sp>
        <p:nvSpPr>
          <p:cNvPr id="7" name="Rectangle 6"/>
          <p:cNvSpPr/>
          <p:nvPr/>
        </p:nvSpPr>
        <p:spPr>
          <a:xfrm rot="2274413">
            <a:off x="5098158" y="247629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2693514">
            <a:off x="2462807" y="3900640"/>
            <a:ext cx="1411901" cy="72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4427984" y="17008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4580384" y="18532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/>
          <p:cNvSpPr txBox="1"/>
          <p:nvPr/>
        </p:nvSpPr>
        <p:spPr>
          <a:xfrm>
            <a:off x="755576" y="122849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Soient </a:t>
            </a:r>
            <a:r>
              <a:rPr lang="fr-CH" dirty="0"/>
              <a:t>une droite d</a:t>
            </a:r>
            <a:r>
              <a:rPr lang="fr-CH" dirty="0" smtClean="0"/>
              <a:t> appelée directrice et </a:t>
            </a:r>
            <a:r>
              <a:rPr lang="fr-CH" dirty="0"/>
              <a:t>F un </a:t>
            </a:r>
            <a:r>
              <a:rPr lang="fr-CH" dirty="0" smtClean="0"/>
              <a:t>point n'appartenant </a:t>
            </a:r>
            <a:r>
              <a:rPr lang="fr-CH" dirty="0"/>
              <a:t>pas à d</a:t>
            </a:r>
            <a:r>
              <a:rPr lang="fr-CH" dirty="0" smtClean="0"/>
              <a:t>, </a:t>
            </a:r>
            <a:r>
              <a:rPr lang="fr-CH" dirty="0"/>
              <a:t>et soit P le plan contenant la </a:t>
            </a:r>
            <a:r>
              <a:rPr lang="fr-CH" dirty="0" smtClean="0"/>
              <a:t>droite </a:t>
            </a:r>
            <a:r>
              <a:rPr lang="fr-CH" dirty="0"/>
              <a:t>d</a:t>
            </a:r>
            <a:r>
              <a:rPr lang="fr-CH" dirty="0" smtClean="0"/>
              <a:t> </a:t>
            </a:r>
            <a:r>
              <a:rPr lang="fr-CH" dirty="0"/>
              <a:t>et le point F. On appelle hyperbole de </a:t>
            </a:r>
            <a:r>
              <a:rPr lang="fr-CH" i="1" dirty="0"/>
              <a:t>droite directrice</a:t>
            </a:r>
            <a:r>
              <a:rPr lang="fr-CH" dirty="0"/>
              <a:t> d</a:t>
            </a:r>
            <a:r>
              <a:rPr lang="fr-CH" dirty="0" smtClean="0"/>
              <a:t> </a:t>
            </a:r>
            <a:r>
              <a:rPr lang="fr-CH" dirty="0"/>
              <a:t>et de </a:t>
            </a:r>
            <a:r>
              <a:rPr lang="fr-CH" i="1" dirty="0"/>
              <a:t>foyer</a:t>
            </a:r>
            <a:r>
              <a:rPr lang="fr-CH" dirty="0"/>
              <a:t> F l'ensemble des points M du </a:t>
            </a:r>
            <a:r>
              <a:rPr lang="fr-CH" dirty="0" smtClean="0"/>
              <a:t>plan</a:t>
            </a:r>
            <a:endParaRPr lang="fr-CH" dirty="0"/>
          </a:p>
          <a:p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61133" y="2333131"/>
                <a:ext cx="4743115" cy="1167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320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CH" sz="3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CH" sz="3200" i="1">
                                  <a:latin typeface="Cambria Math"/>
                                </a:rPr>
                                <m:t>𝑀𝐹</m:t>
                              </m:r>
                            </m:e>
                          </m:acc>
                        </m:num>
                        <m:den>
                          <m:r>
                            <a:rPr lang="fr-CH" sz="3200" i="1">
                              <a:latin typeface="Cambria Math"/>
                            </a:rPr>
                            <m:t>𝑑𝑖𝑠𝑡</m:t>
                          </m:r>
                          <m:r>
                            <a:rPr lang="fr-CH" sz="3200" i="1">
                              <a:latin typeface="Cambria Math"/>
                            </a:rPr>
                            <m:t>(</m:t>
                          </m:r>
                          <m:r>
                            <a:rPr lang="fr-CH" sz="3200" i="1">
                              <a:latin typeface="Cambria Math"/>
                            </a:rPr>
                            <m:t>𝑀</m:t>
                          </m:r>
                          <m:r>
                            <a:rPr lang="fr-CH" sz="3200" i="1">
                              <a:latin typeface="Cambria Math"/>
                            </a:rPr>
                            <m:t>,</m:t>
                          </m:r>
                          <m:r>
                            <a:rPr lang="fr-CH" sz="32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fr-CH" sz="3200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fr-CH" sz="3200" i="1">
                          <a:latin typeface="Cambria Math"/>
                        </a:rPr>
                        <m:t>=</m:t>
                      </m:r>
                      <m:r>
                        <a:rPr lang="fr-CH" sz="3200" i="1">
                          <a:latin typeface="Cambria Math"/>
                        </a:rPr>
                        <m:t>𝑒</m:t>
                      </m:r>
                      <m:r>
                        <a:rPr lang="fr-CH" sz="3200" i="1">
                          <a:latin typeface="Cambria Math"/>
                        </a:rPr>
                        <m:t>&gt;1</m:t>
                      </m:r>
                    </m:oMath>
                  </m:oMathPara>
                </a14:m>
                <a:endParaRPr lang="fr-CH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133" y="2333131"/>
                <a:ext cx="4743115" cy="11671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90" y="3490016"/>
            <a:ext cx="3672408" cy="276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185" y="260648"/>
            <a:ext cx="8229600" cy="1143000"/>
          </a:xfrm>
        </p:spPr>
        <p:txBody>
          <a:bodyPr/>
          <a:lstStyle/>
          <a:p>
            <a:r>
              <a:rPr lang="fr-CH" dirty="0" smtClean="0"/>
              <a:t>Paraboles</a:t>
            </a:r>
            <a:endParaRPr lang="fr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692">
            <a:off x="535295" y="2681315"/>
            <a:ext cx="3468216" cy="38844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274413">
            <a:off x="5098158" y="247629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2693514">
            <a:off x="3159453" y="3315685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4427984" y="17008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4580384" y="18532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58" y="1905451"/>
            <a:ext cx="1783433" cy="1783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4527" y="1050053"/>
                <a:ext cx="4846970" cy="1301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360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CH" sz="36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CH" sz="3600" i="1">
                                  <a:latin typeface="Cambria Math"/>
                                </a:rPr>
                                <m:t>𝑀𝐹</m:t>
                              </m:r>
                            </m:e>
                          </m:acc>
                        </m:num>
                        <m:den>
                          <m:r>
                            <a:rPr lang="fr-CH" sz="3600" i="1">
                              <a:latin typeface="Cambria Math"/>
                            </a:rPr>
                            <m:t>𝑑𝑖𝑠𝑡</m:t>
                          </m:r>
                          <m:r>
                            <a:rPr lang="fr-CH" sz="3600" i="1">
                              <a:latin typeface="Cambria Math"/>
                            </a:rPr>
                            <m:t>(</m:t>
                          </m:r>
                          <m:r>
                            <a:rPr lang="fr-CH" sz="3600" i="1">
                              <a:latin typeface="Cambria Math"/>
                            </a:rPr>
                            <m:t>𝑀</m:t>
                          </m:r>
                          <m:r>
                            <a:rPr lang="fr-CH" sz="3600" i="1">
                              <a:latin typeface="Cambria Math"/>
                            </a:rPr>
                            <m:t>,</m:t>
                          </m:r>
                          <m:r>
                            <a:rPr lang="fr-CH" sz="3600" i="1">
                              <a:latin typeface="Cambria Math"/>
                            </a:rPr>
                            <m:t>𝑑</m:t>
                          </m:r>
                          <m:r>
                            <a:rPr lang="fr-CH" sz="3600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fr-CH" sz="3600" i="1">
                          <a:latin typeface="Cambria Math"/>
                        </a:rPr>
                        <m:t>=</m:t>
                      </m:r>
                      <m:r>
                        <a:rPr lang="fr-CH" sz="3600" b="0" i="1" smtClean="0">
                          <a:latin typeface="Cambria Math"/>
                        </a:rPr>
                        <m:t>𝑒</m:t>
                      </m:r>
                      <m:r>
                        <a:rPr lang="fr-CH" sz="36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fr-CH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27" y="1050053"/>
                <a:ext cx="4846970" cy="13015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7921" y="1728788"/>
            <a:ext cx="6953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84" y="3688883"/>
            <a:ext cx="4572000" cy="3264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1871" y="-418284"/>
            <a:ext cx="296416" cy="4095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203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Ellipses</a:t>
            </a:r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7945">
            <a:off x="302395" y="3298997"/>
            <a:ext cx="3423004" cy="38337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274413">
            <a:off x="5098158" y="247629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/>
          <p:cNvSpPr/>
          <p:nvPr/>
        </p:nvSpPr>
        <p:spPr>
          <a:xfrm rot="2693514">
            <a:off x="2506061" y="3525264"/>
            <a:ext cx="1488972" cy="474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4427984" y="17008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4580384" y="1853208"/>
            <a:ext cx="129614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75722"/>
                <a:ext cx="3629946" cy="1828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CH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CH" i="1">
                                  <a:latin typeface="Cambria Math"/>
                                </a:rPr>
                                <m:t>𝑀𝐹</m:t>
                              </m:r>
                            </m:e>
                          </m:acc>
                        </m:num>
                        <m:den>
                          <m:r>
                            <a:rPr lang="fr-CH" i="1">
                              <a:latin typeface="Cambria Math"/>
                            </a:rPr>
                            <m:t>𝑑</m:t>
                          </m:r>
                          <m:r>
                            <a:rPr lang="fr-CH" b="0" i="1" smtClean="0">
                              <a:latin typeface="Cambria Math"/>
                            </a:rPr>
                            <m:t>𝑖𝑠𝑡</m:t>
                          </m:r>
                          <m:r>
                            <a:rPr lang="fr-CH" i="1">
                              <a:latin typeface="Cambria Math"/>
                            </a:rPr>
                            <m:t>(</m:t>
                          </m:r>
                          <m:r>
                            <a:rPr lang="fr-CH" i="1">
                              <a:latin typeface="Cambria Math"/>
                            </a:rPr>
                            <m:t>𝑀</m:t>
                          </m:r>
                          <m:r>
                            <a:rPr lang="fr-CH" i="1">
                              <a:latin typeface="Cambria Math"/>
                            </a:rPr>
                            <m:t>,</m:t>
                          </m:r>
                          <m:r>
                            <a:rPr lang="fr-CH" i="1">
                              <a:latin typeface="Cambria Math"/>
                            </a:rPr>
                            <m:t>𝑑</m:t>
                          </m:r>
                          <m:r>
                            <a:rPr lang="fr-CH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fr-CH" i="1">
                          <a:latin typeface="Cambria Math"/>
                        </a:rPr>
                        <m:t>=</m:t>
                      </m:r>
                      <m:r>
                        <a:rPr lang="fr-CH" b="0" i="1" smtClean="0">
                          <a:latin typeface="Cambria Math"/>
                        </a:rPr>
                        <m:t>𝑒</m:t>
                      </m:r>
                      <m:r>
                        <a:rPr lang="fr-CH" b="0" i="1" smtClean="0"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fr-CH" dirty="0"/>
              </a:p>
              <a:p>
                <a:endParaRPr lang="fr-CH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75722"/>
                <a:ext cx="3629946" cy="182880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46" y="4424761"/>
            <a:ext cx="4892040" cy="18745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45" y="1388829"/>
            <a:ext cx="4450080" cy="2583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4088" y="4239771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54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Et les statistiques, alors? 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3509662"/>
            <a:ext cx="8229600" cy="2808312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français</a:t>
            </a:r>
            <a:r>
              <a:rPr lang="en-US" dirty="0" smtClean="0"/>
              <a:t> </a:t>
            </a:r>
            <a:r>
              <a:rPr lang="en-US" dirty="0" err="1" smtClean="0"/>
              <a:t>moyen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“There </a:t>
            </a:r>
            <a:r>
              <a:rPr lang="en-US" dirty="0"/>
              <a:t>are three kinds of lies: lies, damned lies, and statistics” (Benjamin </a:t>
            </a:r>
            <a:r>
              <a:rPr lang="en-US" dirty="0" smtClean="0"/>
              <a:t>Disraeli)</a:t>
            </a:r>
          </a:p>
          <a:p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image des </a:t>
            </a:r>
            <a:r>
              <a:rPr lang="en-US" dirty="0" err="1" smtClean="0"/>
              <a:t>statistiques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2" y="1412775"/>
            <a:ext cx="2561654" cy="20699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25486"/>
            <a:ext cx="1734964" cy="193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3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Et les statistiques, alors? 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H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61248"/>
            <a:ext cx="1069378" cy="8640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49" y="1154758"/>
            <a:ext cx="7248003" cy="537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220072" y="6514911"/>
            <a:ext cx="2633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Tribune de Genève, 16 mars 2012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14750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Haut comme </a:t>
            </a:r>
            <a:r>
              <a:rPr lang="fr-CH" u="heavy" dirty="0" smtClean="0"/>
              <a:t>trois</a:t>
            </a:r>
            <a:r>
              <a:rPr lang="fr-CH" dirty="0" smtClean="0"/>
              <a:t> pommes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994199" cy="48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27063" cy="346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61248"/>
            <a:ext cx="1069378" cy="864096"/>
          </a:xfrm>
          <a:prstGeom prst="rect">
            <a:avLst/>
          </a:prstGeo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229"/>
            <a:ext cx="474216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403648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Tout-ménage politique 2004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377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61248"/>
            <a:ext cx="1069378" cy="8640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3648" y="609329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Le Matin</a:t>
            </a:r>
            <a:endParaRPr lang="fr-CH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3448"/>
            <a:ext cx="775260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6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Il ne me reste plus qu’une expression à présenter.</a:t>
            </a:r>
            <a:endParaRPr lang="fr-CH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5976664" cy="4411085"/>
          </a:xfrm>
        </p:spPr>
      </p:pic>
    </p:spTree>
    <p:extLst>
      <p:ext uri="{BB962C8B-B14F-4D97-AF65-F5344CB8AC3E}">
        <p14:creationId xmlns:p14="http://schemas.microsoft.com/office/powerpoint/2010/main" val="40933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Prendre la tangente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905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CH" sz="4400" dirty="0" smtClean="0"/>
          </a:p>
          <a:p>
            <a:pPr marL="0" indent="0">
              <a:buNone/>
            </a:pPr>
            <a:r>
              <a:rPr lang="fr-CH" sz="4400" dirty="0"/>
              <a:t>	</a:t>
            </a:r>
            <a:endParaRPr lang="fr-CH" sz="4400" dirty="0" smtClean="0"/>
          </a:p>
          <a:p>
            <a:pPr marL="0" indent="0">
              <a:buNone/>
            </a:pPr>
            <a:r>
              <a:rPr lang="fr-CH" sz="4400" dirty="0"/>
              <a:t>	</a:t>
            </a:r>
            <a:r>
              <a:rPr lang="fr-CH" sz="4400" dirty="0" smtClean="0"/>
              <a:t>Merci  de votre attention</a:t>
            </a:r>
            <a:endParaRPr lang="fr-CH" sz="44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5976664" cy="441108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818360"/>
            <a:ext cx="2517004" cy="133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Arrondir les angles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86468"/>
            <a:ext cx="432048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Les expressions vraiment </a:t>
            </a:r>
            <a:br>
              <a:rPr lang="fr-CH" dirty="0" smtClean="0"/>
            </a:br>
            <a:r>
              <a:rPr lang="fr-CH" dirty="0" smtClean="0"/>
              <a:t>anti-mathématiques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7" y="1600200"/>
            <a:ext cx="74907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C'est de l'algèbre pour moi. 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fr-CH" dirty="0" smtClean="0"/>
          </a:p>
          <a:p>
            <a:r>
              <a:rPr lang="fr-CH" dirty="0" smtClean="0"/>
              <a:t>Se dit d'une chose à laquelle on ne comprend rien. Dictionnaire </a:t>
            </a:r>
            <a:r>
              <a:rPr lang="fr-CH" dirty="0"/>
              <a:t>L</a:t>
            </a:r>
            <a:r>
              <a:rPr lang="fr-CH" dirty="0" smtClean="0"/>
              <a:t>ittré 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dirty="0" smtClean="0"/>
              <a:t>It </a:t>
            </a:r>
            <a:r>
              <a:rPr lang="fr-CH" dirty="0" err="1" smtClean="0"/>
              <a:t>is</a:t>
            </a:r>
            <a:r>
              <a:rPr lang="fr-CH" dirty="0" smtClean="0"/>
              <a:t> not </a:t>
            </a:r>
            <a:r>
              <a:rPr lang="fr-CH" dirty="0" err="1" smtClean="0"/>
              <a:t>calculus</a:t>
            </a:r>
            <a:r>
              <a:rPr lang="fr-CH" dirty="0" smtClean="0"/>
              <a:t> </a:t>
            </a:r>
          </a:p>
          <a:p>
            <a:pPr marL="0" indent="0">
              <a:buNone/>
            </a:pPr>
            <a:r>
              <a:rPr lang="fr-CH" dirty="0"/>
              <a:t>	</a:t>
            </a:r>
            <a:r>
              <a:rPr lang="fr-CH" dirty="0" smtClean="0"/>
              <a:t>It </a:t>
            </a:r>
            <a:r>
              <a:rPr lang="fr-CH" dirty="0" err="1" smtClean="0"/>
              <a:t>is</a:t>
            </a:r>
            <a:r>
              <a:rPr lang="fr-CH" dirty="0" smtClean="0"/>
              <a:t> not rocket science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dirty="0" smtClean="0"/>
              <a:t>Heureusement qu’il y a aussi </a:t>
            </a:r>
          </a:p>
          <a:p>
            <a:pPr marL="0" indent="0">
              <a:buNone/>
            </a:pPr>
            <a:r>
              <a:rPr lang="fr-CH" dirty="0" smtClean="0"/>
              <a:t>Aussi simple que deux et deux font quatre!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33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Même dans le monde de Tintin</a:t>
            </a:r>
            <a:endParaRPr lang="fr-CH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47" y="1600200"/>
            <a:ext cx="7490705" cy="4525963"/>
          </a:xfrm>
        </p:spPr>
      </p:pic>
    </p:spTree>
    <p:extLst>
      <p:ext uri="{BB962C8B-B14F-4D97-AF65-F5344CB8AC3E}">
        <p14:creationId xmlns:p14="http://schemas.microsoft.com/office/powerpoint/2010/main" val="6916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764</Words>
  <Application>Microsoft Office PowerPoint</Application>
  <PresentationFormat>Affichage à l'écran (4:3)</PresentationFormat>
  <Paragraphs>137</Paragraphs>
  <Slides>53</Slides>
  <Notes>3</Notes>
  <HiddenSlides>7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Thème Office</vt:lpstr>
      <vt:lpstr>  Mais c’est la quadrature de cercle !    </vt:lpstr>
      <vt:lpstr>  Mais c’est la quadrature de cercle !    </vt:lpstr>
      <vt:lpstr>Les expressions pas vraiment mathématiques</vt:lpstr>
      <vt:lpstr>Haut comme trois pommes</vt:lpstr>
      <vt:lpstr>Haut comme trois pommes</vt:lpstr>
      <vt:lpstr>Arrondir les angles</vt:lpstr>
      <vt:lpstr>Les expressions vraiment  anti-mathématiques</vt:lpstr>
      <vt:lpstr>C'est de l'algèbre pour moi. </vt:lpstr>
      <vt:lpstr>Même dans le monde de Tintin</vt:lpstr>
      <vt:lpstr>Des expressions qui ont un sens mathématique.</vt:lpstr>
      <vt:lpstr>Des expressions qui ont un sens mathématique.</vt:lpstr>
      <vt:lpstr>  Avec des «si», on mettrait Paris en bouteille!    </vt:lpstr>
      <vt:lpstr>  Avec des «si», on mettrait Paris en bouteille!    </vt:lpstr>
      <vt:lpstr> Avec des «si», on met Paris en bouteille! </vt:lpstr>
      <vt:lpstr>  Mais c’est la quadrature de cercle !     </vt:lpstr>
      <vt:lpstr>  Mais c’est la quadrature de cercle !     </vt:lpstr>
      <vt:lpstr>Pourquoi la quadrature du cercle?</vt:lpstr>
      <vt:lpstr>Pourquoi la quadrature du cercle?</vt:lpstr>
      <vt:lpstr>Pourquoi la quadrature du cercle?</vt:lpstr>
      <vt:lpstr>  Mais comment comparer des surfaces !</vt:lpstr>
      <vt:lpstr>    </vt:lpstr>
      <vt:lpstr>    </vt:lpstr>
      <vt:lpstr>  Mais est-ce toujours possible?</vt:lpstr>
      <vt:lpstr>    </vt:lpstr>
      <vt:lpstr>Théorème : Une surface polygonale est carrable.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Théorème d’Euclide Dans un triangle rectangle le carré sur le côté [A;B] est égale au rectangle AIJF.</vt:lpstr>
      <vt:lpstr>Théorème d’Euclide Dans un triangle rectangle le carré sur le côté [A;B] est égale au rectangle AIJF.</vt:lpstr>
      <vt:lpstr>Le théorème de Pythagore</vt:lpstr>
      <vt:lpstr>Du résultat d’Euclide au théorème de Wallace-Bolyai-Gerwien   </vt:lpstr>
      <vt:lpstr>Deux polygones de même aire sont équidécomposables    </vt:lpstr>
      <vt:lpstr>Deux polygones de même aire sont équidécomposables    </vt:lpstr>
      <vt:lpstr>Deux polygones de même aire sont équidécomposables    </vt:lpstr>
      <vt:lpstr>Deux polygones de même aire sont équidécomposables</vt:lpstr>
      <vt:lpstr>  </vt:lpstr>
      <vt:lpstr>  Mais c’est la quadrature de cercle !     </vt:lpstr>
      <vt:lpstr>  Mais c’est la quadrature de cercle !     </vt:lpstr>
      <vt:lpstr>Pourquoi ne pas cuber une sphère?</vt:lpstr>
      <vt:lpstr>La décomposition d’Eudoxe</vt:lpstr>
      <vt:lpstr>Ellipses, paraboles et hyperboles</vt:lpstr>
      <vt:lpstr>Hyperboles</vt:lpstr>
      <vt:lpstr>Paraboles</vt:lpstr>
      <vt:lpstr>Ellipses</vt:lpstr>
      <vt:lpstr>Et les statistiques, alors? </vt:lpstr>
      <vt:lpstr>Et les statistiques, alors? </vt:lpstr>
      <vt:lpstr>Présentation PowerPoint</vt:lpstr>
      <vt:lpstr>Présentation PowerPoint</vt:lpstr>
      <vt:lpstr>Il ne me reste plus qu’une expression à présenter.</vt:lpstr>
      <vt:lpstr>Prendre la tangente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 c’est la quadrature de cercle !  Mais au fait, d'où vient cette expression?</dc:title>
  <dc:creator>cherix</dc:creator>
  <cp:lastModifiedBy>cherix</cp:lastModifiedBy>
  <cp:revision>105</cp:revision>
  <dcterms:created xsi:type="dcterms:W3CDTF">2013-10-01T12:41:39Z</dcterms:created>
  <dcterms:modified xsi:type="dcterms:W3CDTF">2013-10-09T08:40:16Z</dcterms:modified>
</cp:coreProperties>
</file>