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505" r:id="rId2"/>
    <p:sldId id="578" r:id="rId3"/>
    <p:sldId id="506" r:id="rId4"/>
    <p:sldId id="507" r:id="rId5"/>
    <p:sldId id="516" r:id="rId6"/>
    <p:sldId id="383" r:id="rId7"/>
    <p:sldId id="431" r:id="rId8"/>
    <p:sldId id="429" r:id="rId9"/>
    <p:sldId id="278" r:id="rId10"/>
    <p:sldId id="433" r:id="rId11"/>
    <p:sldId id="436" r:id="rId12"/>
    <p:sldId id="438" r:id="rId13"/>
    <p:sldId id="518" r:id="rId14"/>
    <p:sldId id="519" r:id="rId15"/>
    <p:sldId id="520" r:id="rId16"/>
    <p:sldId id="440" r:id="rId17"/>
    <p:sldId id="508" r:id="rId18"/>
    <p:sldId id="448" r:id="rId19"/>
    <p:sldId id="449" r:id="rId20"/>
    <p:sldId id="450" r:id="rId21"/>
    <p:sldId id="526" r:id="rId22"/>
    <p:sldId id="452" r:id="rId23"/>
    <p:sldId id="453" r:id="rId24"/>
    <p:sldId id="454" r:id="rId25"/>
    <p:sldId id="457" r:id="rId26"/>
    <p:sldId id="458" r:id="rId27"/>
    <p:sldId id="459" r:id="rId28"/>
    <p:sldId id="460" r:id="rId29"/>
    <p:sldId id="461" r:id="rId30"/>
    <p:sldId id="462" r:id="rId31"/>
    <p:sldId id="463" r:id="rId32"/>
    <p:sldId id="465" r:id="rId33"/>
    <p:sldId id="466" r:id="rId34"/>
    <p:sldId id="467" r:id="rId35"/>
    <p:sldId id="464" r:id="rId36"/>
    <p:sldId id="468" r:id="rId37"/>
    <p:sldId id="469" r:id="rId38"/>
    <p:sldId id="470" r:id="rId39"/>
    <p:sldId id="471" r:id="rId40"/>
    <p:sldId id="474" r:id="rId41"/>
    <p:sldId id="476" r:id="rId42"/>
    <p:sldId id="477" r:id="rId43"/>
    <p:sldId id="478" r:id="rId44"/>
    <p:sldId id="475" r:id="rId45"/>
    <p:sldId id="479" r:id="rId46"/>
    <p:sldId id="480" r:id="rId47"/>
    <p:sldId id="481" r:id="rId48"/>
    <p:sldId id="482" r:id="rId49"/>
    <p:sldId id="483" r:id="rId50"/>
    <p:sldId id="484" r:id="rId51"/>
    <p:sldId id="485" r:id="rId52"/>
    <p:sldId id="486" r:id="rId53"/>
    <p:sldId id="510" r:id="rId54"/>
    <p:sldId id="512" r:id="rId55"/>
    <p:sldId id="513" r:id="rId56"/>
    <p:sldId id="514" r:id="rId57"/>
    <p:sldId id="487" r:id="rId58"/>
    <p:sldId id="488" r:id="rId59"/>
    <p:sldId id="489" r:id="rId60"/>
    <p:sldId id="490" r:id="rId61"/>
    <p:sldId id="499" r:id="rId62"/>
    <p:sldId id="517" r:id="rId63"/>
    <p:sldId id="515" r:id="rId64"/>
    <p:sldId id="521" r:id="rId65"/>
    <p:sldId id="522" r:id="rId66"/>
    <p:sldId id="523" r:id="rId67"/>
    <p:sldId id="524" r:id="rId68"/>
    <p:sldId id="525" r:id="rId69"/>
    <p:sldId id="527" r:id="rId70"/>
    <p:sldId id="528" r:id="rId71"/>
    <p:sldId id="529" r:id="rId72"/>
    <p:sldId id="531" r:id="rId73"/>
    <p:sldId id="532" r:id="rId74"/>
    <p:sldId id="534" r:id="rId75"/>
    <p:sldId id="536" r:id="rId76"/>
    <p:sldId id="537" r:id="rId77"/>
    <p:sldId id="579" r:id="rId78"/>
    <p:sldId id="538" r:id="rId79"/>
    <p:sldId id="539" r:id="rId80"/>
    <p:sldId id="540" r:id="rId81"/>
    <p:sldId id="541" r:id="rId82"/>
    <p:sldId id="542" r:id="rId83"/>
    <p:sldId id="543" r:id="rId84"/>
    <p:sldId id="544" r:id="rId85"/>
    <p:sldId id="545" r:id="rId86"/>
    <p:sldId id="546" r:id="rId87"/>
    <p:sldId id="547" r:id="rId88"/>
    <p:sldId id="548" r:id="rId89"/>
    <p:sldId id="549" r:id="rId90"/>
    <p:sldId id="550" r:id="rId91"/>
    <p:sldId id="551" r:id="rId92"/>
    <p:sldId id="552" r:id="rId93"/>
    <p:sldId id="553" r:id="rId94"/>
    <p:sldId id="554" r:id="rId95"/>
    <p:sldId id="555" r:id="rId96"/>
    <p:sldId id="556" r:id="rId97"/>
    <p:sldId id="557" r:id="rId98"/>
    <p:sldId id="558" r:id="rId99"/>
    <p:sldId id="559" r:id="rId100"/>
    <p:sldId id="560" r:id="rId101"/>
    <p:sldId id="561" r:id="rId102"/>
    <p:sldId id="563" r:id="rId103"/>
    <p:sldId id="564" r:id="rId104"/>
    <p:sldId id="565" r:id="rId105"/>
    <p:sldId id="566" r:id="rId106"/>
    <p:sldId id="567" r:id="rId107"/>
    <p:sldId id="568" r:id="rId108"/>
    <p:sldId id="570" r:id="rId109"/>
    <p:sldId id="577" r:id="rId110"/>
    <p:sldId id="569" r:id="rId111"/>
    <p:sldId id="571" r:id="rId112"/>
    <p:sldId id="572" r:id="rId113"/>
    <p:sldId id="494" r:id="rId114"/>
    <p:sldId id="574" r:id="rId115"/>
    <p:sldId id="496" r:id="rId116"/>
    <p:sldId id="576" r:id="rId117"/>
    <p:sldId id="575" r:id="rId118"/>
    <p:sldId id="498" r:id="rId119"/>
    <p:sldId id="422" r:id="rId120"/>
    <p:sldId id="581" r:id="rId121"/>
    <p:sldId id="580" r:id="rId122"/>
  </p:sldIdLst>
  <p:sldSz cx="9144000" cy="6858000" type="screen4x3"/>
  <p:notesSz cx="6797675" cy="9926638"/>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0"/>
    <a:srgbClr val="0033CC"/>
    <a:srgbClr val="D60093"/>
    <a:srgbClr val="6C0000"/>
    <a:srgbClr val="FF3300"/>
    <a:srgbClr val="3A0000"/>
    <a:srgbClr val="50A91F"/>
    <a:srgbClr val="ABEFCB"/>
    <a:srgbClr val="003300"/>
    <a:srgbClr val="467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99844" autoAdjust="0"/>
  </p:normalViewPr>
  <p:slideViewPr>
    <p:cSldViewPr showGuides="1">
      <p:cViewPr varScale="1">
        <p:scale>
          <a:sx n="113" d="100"/>
          <a:sy n="113" d="100"/>
        </p:scale>
        <p:origin x="17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it-IT"/>
          </a:p>
        </p:txBody>
      </p:sp>
      <p:sp>
        <p:nvSpPr>
          <p:cNvPr id="307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it-IT"/>
          </a:p>
        </p:txBody>
      </p:sp>
      <p:sp>
        <p:nvSpPr>
          <p:cNvPr id="2052"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it-IT"/>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C84E6B6-D093-4694-A95B-618831F9268E}" type="slidenum">
              <a:rPr lang="it-IT" altLang="it-IT"/>
              <a:pPr>
                <a:defRPr/>
              </a:pPr>
              <a:t>‹N›</a:t>
            </a:fld>
            <a:endParaRPr lang="it-IT" altLang="it-IT"/>
          </a:p>
        </p:txBody>
      </p:sp>
    </p:spTree>
    <p:extLst>
      <p:ext uri="{BB962C8B-B14F-4D97-AF65-F5344CB8AC3E}">
        <p14:creationId xmlns:p14="http://schemas.microsoft.com/office/powerpoint/2010/main" val="443744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6163B46-195C-488D-BAF8-36C384977B01}" type="slidenum">
              <a:rPr lang="it-IT" altLang="it-IT" smtClean="0"/>
              <a:pPr>
                <a:spcBef>
                  <a:spcPct val="0"/>
                </a:spcBef>
              </a:pPr>
              <a:t>1</a:t>
            </a:fld>
            <a:endParaRPr lang="it-IT" altLang="it-IT"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764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98F2C28-9B29-462E-B043-D088DC177570}" type="slidenum">
              <a:rPr lang="it-IT" altLang="it-IT" smtClean="0">
                <a:solidFill>
                  <a:srgbClr val="000000"/>
                </a:solidFill>
              </a:rPr>
              <a:pPr>
                <a:spcBef>
                  <a:spcPct val="0"/>
                </a:spcBef>
              </a:pPr>
              <a:t>9</a:t>
            </a:fld>
            <a:endParaRPr lang="it-IT" altLang="it-IT" smtClean="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22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14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0BACDB2-7BFE-4842-9DF2-9A8A46743BE4}" type="slidenum">
              <a:rPr lang="it-IT" altLang="it-IT"/>
              <a:pPr>
                <a:defRPr/>
              </a:pPr>
              <a:t>‹N›</a:t>
            </a:fld>
            <a:endParaRPr lang="it-IT" altLang="it-IT"/>
          </a:p>
        </p:txBody>
      </p:sp>
    </p:spTree>
    <p:extLst>
      <p:ext uri="{BB962C8B-B14F-4D97-AF65-F5344CB8AC3E}">
        <p14:creationId xmlns:p14="http://schemas.microsoft.com/office/powerpoint/2010/main" val="76903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8E37E7F-1081-4B74-B5D2-9E2493636F2E}" type="slidenum">
              <a:rPr lang="it-IT" altLang="it-IT"/>
              <a:pPr>
                <a:defRPr/>
              </a:pPr>
              <a:t>‹N›</a:t>
            </a:fld>
            <a:endParaRPr lang="it-IT" altLang="it-IT"/>
          </a:p>
        </p:txBody>
      </p:sp>
    </p:spTree>
    <p:extLst>
      <p:ext uri="{BB962C8B-B14F-4D97-AF65-F5344CB8AC3E}">
        <p14:creationId xmlns:p14="http://schemas.microsoft.com/office/powerpoint/2010/main" val="400836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3AE4FBA-43B4-44FE-8D43-35085036DBEA}" type="slidenum">
              <a:rPr lang="it-IT" altLang="it-IT"/>
              <a:pPr>
                <a:defRPr/>
              </a:pPr>
              <a:t>‹N›</a:t>
            </a:fld>
            <a:endParaRPr lang="it-IT" altLang="it-IT"/>
          </a:p>
        </p:txBody>
      </p:sp>
    </p:spTree>
    <p:extLst>
      <p:ext uri="{BB962C8B-B14F-4D97-AF65-F5344CB8AC3E}">
        <p14:creationId xmlns:p14="http://schemas.microsoft.com/office/powerpoint/2010/main" val="375532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D223328-F3E5-47CF-BBBD-7BD4906EC5A9}" type="slidenum">
              <a:rPr lang="it-IT" altLang="it-IT"/>
              <a:pPr>
                <a:defRPr/>
              </a:pPr>
              <a:t>‹N›</a:t>
            </a:fld>
            <a:endParaRPr lang="it-IT" altLang="it-IT"/>
          </a:p>
        </p:txBody>
      </p:sp>
    </p:spTree>
    <p:extLst>
      <p:ext uri="{BB962C8B-B14F-4D97-AF65-F5344CB8AC3E}">
        <p14:creationId xmlns:p14="http://schemas.microsoft.com/office/powerpoint/2010/main" val="214611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963A52F-0730-4168-9D49-C8E173E86814}" type="slidenum">
              <a:rPr lang="it-IT" altLang="it-IT"/>
              <a:pPr>
                <a:defRPr/>
              </a:pPr>
              <a:t>‹N›</a:t>
            </a:fld>
            <a:endParaRPr lang="it-IT" altLang="it-IT"/>
          </a:p>
        </p:txBody>
      </p:sp>
    </p:spTree>
    <p:extLst>
      <p:ext uri="{BB962C8B-B14F-4D97-AF65-F5344CB8AC3E}">
        <p14:creationId xmlns:p14="http://schemas.microsoft.com/office/powerpoint/2010/main" val="3863506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A40809A-10F8-4237-BB39-D185AE3AB28D}" type="slidenum">
              <a:rPr lang="it-IT" altLang="it-IT"/>
              <a:pPr>
                <a:defRPr/>
              </a:pPr>
              <a:t>‹N›</a:t>
            </a:fld>
            <a:endParaRPr lang="it-IT" altLang="it-IT"/>
          </a:p>
        </p:txBody>
      </p:sp>
    </p:spTree>
    <p:extLst>
      <p:ext uri="{BB962C8B-B14F-4D97-AF65-F5344CB8AC3E}">
        <p14:creationId xmlns:p14="http://schemas.microsoft.com/office/powerpoint/2010/main" val="414022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6A69BA1-3D81-4FDB-B54E-D86F57A4C5B3}" type="slidenum">
              <a:rPr lang="it-IT" altLang="it-IT"/>
              <a:pPr>
                <a:defRPr/>
              </a:pPr>
              <a:t>‹N›</a:t>
            </a:fld>
            <a:endParaRPr lang="it-IT" altLang="it-IT"/>
          </a:p>
        </p:txBody>
      </p:sp>
    </p:spTree>
    <p:extLst>
      <p:ext uri="{BB962C8B-B14F-4D97-AF65-F5344CB8AC3E}">
        <p14:creationId xmlns:p14="http://schemas.microsoft.com/office/powerpoint/2010/main" val="35128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321FC8E-D1B2-4EA1-B9CE-EC55A4E510D7}" type="slidenum">
              <a:rPr lang="it-IT" altLang="it-IT"/>
              <a:pPr>
                <a:defRPr/>
              </a:pPr>
              <a:t>‹N›</a:t>
            </a:fld>
            <a:endParaRPr lang="it-IT" altLang="it-IT"/>
          </a:p>
        </p:txBody>
      </p:sp>
    </p:spTree>
    <p:extLst>
      <p:ext uri="{BB962C8B-B14F-4D97-AF65-F5344CB8AC3E}">
        <p14:creationId xmlns:p14="http://schemas.microsoft.com/office/powerpoint/2010/main" val="28771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935690D-22AD-4BDA-80D7-2FD8CED97B85}" type="slidenum">
              <a:rPr lang="it-IT" altLang="it-IT"/>
              <a:pPr>
                <a:defRPr/>
              </a:pPr>
              <a:t>‹N›</a:t>
            </a:fld>
            <a:endParaRPr lang="it-IT" altLang="it-IT"/>
          </a:p>
        </p:txBody>
      </p:sp>
    </p:spTree>
    <p:extLst>
      <p:ext uri="{BB962C8B-B14F-4D97-AF65-F5344CB8AC3E}">
        <p14:creationId xmlns:p14="http://schemas.microsoft.com/office/powerpoint/2010/main" val="219129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18F1915-EE8F-490B-852E-79699D047EDE}" type="slidenum">
              <a:rPr lang="it-IT" altLang="it-IT"/>
              <a:pPr>
                <a:defRPr/>
              </a:pPr>
              <a:t>‹N›</a:t>
            </a:fld>
            <a:endParaRPr lang="it-IT" altLang="it-IT"/>
          </a:p>
        </p:txBody>
      </p:sp>
    </p:spTree>
    <p:extLst>
      <p:ext uri="{BB962C8B-B14F-4D97-AF65-F5344CB8AC3E}">
        <p14:creationId xmlns:p14="http://schemas.microsoft.com/office/powerpoint/2010/main" val="402936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9A4BD73-BA7D-4BA3-B0C5-81099820EA3E}" type="slidenum">
              <a:rPr lang="it-IT" altLang="it-IT"/>
              <a:pPr>
                <a:defRPr/>
              </a:pPr>
              <a:t>‹N›</a:t>
            </a:fld>
            <a:endParaRPr lang="it-IT" altLang="it-IT"/>
          </a:p>
        </p:txBody>
      </p:sp>
    </p:spTree>
    <p:extLst>
      <p:ext uri="{BB962C8B-B14F-4D97-AF65-F5344CB8AC3E}">
        <p14:creationId xmlns:p14="http://schemas.microsoft.com/office/powerpoint/2010/main" val="99997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FF4838B-5C73-48D6-BF39-3EEB4B32B48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4.png"/><Relationship Id="rId7" Type="http://schemas.openxmlformats.org/officeDocument/2006/relationships/image" Target="../media/image185.png"/><Relationship Id="rId2"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196.png"/><Relationship Id="rId11" Type="http://schemas.openxmlformats.org/officeDocument/2006/relationships/image" Target="../media/image84.png"/><Relationship Id="rId5" Type="http://schemas.openxmlformats.org/officeDocument/2006/relationships/image" Target="../media/image184.png"/><Relationship Id="rId10" Type="http://schemas.openxmlformats.org/officeDocument/2006/relationships/image" Target="../media/image199.png"/><Relationship Id="rId4" Type="http://schemas.openxmlformats.org/officeDocument/2006/relationships/image" Target="../media/image195.png"/><Relationship Id="rId9" Type="http://schemas.openxmlformats.org/officeDocument/2006/relationships/image" Target="../media/image198.png"/></Relationships>
</file>

<file path=ppt/slides/_rels/slide10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jpe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0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108.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109.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6.pn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243.png"/></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42.png"/><Relationship Id="rId1" Type="http://schemas.openxmlformats.org/officeDocument/2006/relationships/slideLayout" Target="../slideLayouts/slideLayout7.xml"/><Relationship Id="rId4" Type="http://schemas.openxmlformats.org/officeDocument/2006/relationships/image" Target="../media/image24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4.emf"/><Relationship Id="rId1" Type="http://schemas.openxmlformats.org/officeDocument/2006/relationships/slideLayout" Target="../slideLayouts/slideLayout7.xml"/><Relationship Id="rId4" Type="http://schemas.openxmlformats.org/officeDocument/2006/relationships/image" Target="../media/image9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59.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1.pn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47.png"/><Relationship Id="rId4" Type="http://schemas.openxmlformats.org/officeDocument/2006/relationships/image" Target="../media/image1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7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3.png"/></Relationships>
</file>

<file path=ppt/slides/_rels/slide95.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86.png"/></Relationships>
</file>

<file path=ppt/slides/_rels/slide9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78.png"/><Relationship Id="rId7" Type="http://schemas.openxmlformats.org/officeDocument/2006/relationships/image" Target="../media/image19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CasellaDiTesto 3"/>
          <p:cNvSpPr txBox="1">
            <a:spLocks noChangeArrowheads="1"/>
          </p:cNvSpPr>
          <p:nvPr/>
        </p:nvSpPr>
        <p:spPr bwMode="auto">
          <a:xfrm>
            <a:off x="3219091" y="2492896"/>
            <a:ext cx="3009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2800" b="1" dirty="0" smtClean="0">
                <a:latin typeface="Times New Roman" panose="02020603050405020304" pitchFamily="18" charset="0"/>
                <a:cs typeface="Times New Roman" panose="02020603050405020304" pitchFamily="18" charset="0"/>
              </a:rPr>
              <a:t>Lorenzo  Fattorini</a:t>
            </a:r>
            <a:endParaRPr lang="it-IT" altLang="it-IT" sz="2800" b="1" baseline="30000" dirty="0">
              <a:latin typeface="Times New Roman" panose="02020603050405020304" pitchFamily="18" charset="0"/>
              <a:cs typeface="Times New Roman" panose="02020603050405020304" pitchFamily="18" charset="0"/>
            </a:endParaRPr>
          </a:p>
        </p:txBody>
      </p:sp>
      <p:sp>
        <p:nvSpPr>
          <p:cNvPr id="3077" name="CasellaDiTesto 4"/>
          <p:cNvSpPr txBox="1">
            <a:spLocks noChangeArrowheads="1"/>
          </p:cNvSpPr>
          <p:nvPr/>
        </p:nvSpPr>
        <p:spPr bwMode="auto">
          <a:xfrm>
            <a:off x="3292637" y="3212976"/>
            <a:ext cx="30075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2000" b="1" dirty="0" err="1" smtClean="0">
                <a:latin typeface="Times New Roman" panose="02020603050405020304" pitchFamily="18" charset="0"/>
                <a:cs typeface="Times New Roman" panose="02020603050405020304" pitchFamily="18" charset="0"/>
              </a:rPr>
              <a:t>University</a:t>
            </a:r>
            <a:r>
              <a:rPr lang="it-IT" altLang="it-IT" sz="2000" b="1" dirty="0" smtClean="0">
                <a:latin typeface="Times New Roman" panose="02020603050405020304" pitchFamily="18" charset="0"/>
                <a:cs typeface="Times New Roman" panose="02020603050405020304" pitchFamily="18" charset="0"/>
              </a:rPr>
              <a:t> of Siena (</a:t>
            </a:r>
            <a:r>
              <a:rPr lang="it-IT" altLang="it-IT" sz="2000" b="1" dirty="0" err="1" smtClean="0">
                <a:latin typeface="Times New Roman" panose="02020603050405020304" pitchFamily="18" charset="0"/>
                <a:cs typeface="Times New Roman" panose="02020603050405020304" pitchFamily="18" charset="0"/>
              </a:rPr>
              <a:t>Italy</a:t>
            </a:r>
            <a:r>
              <a:rPr lang="it-IT" altLang="it-IT" sz="2000" b="1" dirty="0" smtClean="0">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425" y="3933056"/>
            <a:ext cx="2752967" cy="1296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637237"/>
            <a:ext cx="20859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83568" y="4335487"/>
            <a:ext cx="4067780"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Neuchâtel, 20-22 August 2018</a:t>
            </a:r>
            <a:endParaRPr lang="it-IT" sz="2400" b="1" dirty="0">
              <a:latin typeface="Times New Roman" panose="02020603050405020304" pitchFamily="18" charset="0"/>
              <a:cs typeface="Times New Roman" panose="02020603050405020304" pitchFamily="18" charset="0"/>
            </a:endParaRPr>
          </a:p>
        </p:txBody>
      </p:sp>
      <p:sp>
        <p:nvSpPr>
          <p:cNvPr id="10" name="CasellaDiTesto 1"/>
          <p:cNvSpPr txBox="1">
            <a:spLocks noChangeArrowheads="1"/>
          </p:cNvSpPr>
          <p:nvPr/>
        </p:nvSpPr>
        <p:spPr bwMode="auto">
          <a:xfrm>
            <a:off x="879475" y="634827"/>
            <a:ext cx="75025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b="1" dirty="0">
                <a:latin typeface="Times New Roman" panose="02020603050405020304" pitchFamily="18" charset="0"/>
                <a:cs typeface="Times New Roman" panose="02020603050405020304" pitchFamily="18" charset="0"/>
              </a:rPr>
              <a:t>A CHALLENGE FOR STATISTICIANS:</a:t>
            </a:r>
          </a:p>
          <a:p>
            <a:pPr algn="ctr">
              <a:spcBef>
                <a:spcPct val="0"/>
              </a:spcBef>
              <a:buFontTx/>
              <a:buNone/>
            </a:pPr>
            <a:r>
              <a:rPr lang="it-IT" altLang="it-IT" b="1" dirty="0">
                <a:latin typeface="Times New Roman" panose="02020603050405020304" pitchFamily="18" charset="0"/>
                <a:cs typeface="Times New Roman" panose="02020603050405020304" pitchFamily="18" charset="0"/>
              </a:rPr>
              <a:t>THE DESIGN-BASED SPATIAL </a:t>
            </a:r>
          </a:p>
          <a:p>
            <a:pPr algn="ctr">
              <a:spcBef>
                <a:spcPct val="0"/>
              </a:spcBef>
              <a:buFontTx/>
              <a:buNone/>
            </a:pPr>
            <a:r>
              <a:rPr lang="it-IT" altLang="it-IT" b="1" dirty="0">
                <a:latin typeface="Times New Roman" panose="02020603050405020304" pitchFamily="18" charset="0"/>
                <a:cs typeface="Times New Roman" panose="02020603050405020304" pitchFamily="18" charset="0"/>
              </a:rPr>
              <a:t>INTERPOLATION</a:t>
            </a:r>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5582886"/>
            <a:ext cx="1440160" cy="94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836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1259632" y="980727"/>
            <a:ext cx="655272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800" b="1" dirty="0">
                <a:latin typeface="Times New Roman" panose="02020603050405020304" pitchFamily="18" charset="0"/>
                <a:cs typeface="Times New Roman" panose="02020603050405020304" pitchFamily="18" charset="0"/>
              </a:rPr>
              <a:t>most methods adopted to provide </a:t>
            </a:r>
            <a:r>
              <a:rPr lang="en-GB" altLang="it-IT" sz="2800" b="1" dirty="0" smtClean="0">
                <a:latin typeface="Times New Roman" panose="02020603050405020304" pitchFamily="18" charset="0"/>
                <a:cs typeface="Times New Roman" panose="02020603050405020304" pitchFamily="18" charset="0"/>
              </a:rPr>
              <a:t>maps for finite populations of spatial units lie </a:t>
            </a:r>
            <a:r>
              <a:rPr lang="en-GB" altLang="it-IT" sz="2800" b="1" dirty="0">
                <a:latin typeface="Times New Roman" panose="02020603050405020304" pitchFamily="18" charset="0"/>
                <a:cs typeface="Times New Roman" panose="02020603050405020304" pitchFamily="18" charset="0"/>
              </a:rPr>
              <a:t>in the realm of </a:t>
            </a:r>
            <a:r>
              <a:rPr lang="en-GB" altLang="it-IT" sz="2800" b="1" dirty="0" smtClean="0">
                <a:solidFill>
                  <a:srgbClr val="C00000"/>
                </a:solidFill>
                <a:latin typeface="Times New Roman" panose="02020603050405020304" pitchFamily="18" charset="0"/>
                <a:cs typeface="Times New Roman" panose="02020603050405020304" pitchFamily="18" charset="0"/>
              </a:rPr>
              <a:t>model-dependent </a:t>
            </a:r>
            <a:r>
              <a:rPr lang="en-GB" altLang="it-IT" sz="2800" b="1" dirty="0">
                <a:solidFill>
                  <a:srgbClr val="C00000"/>
                </a:solidFill>
                <a:latin typeface="Times New Roman" panose="02020603050405020304" pitchFamily="18" charset="0"/>
                <a:cs typeface="Times New Roman" panose="02020603050405020304" pitchFamily="18" charset="0"/>
              </a:rPr>
              <a:t>inference</a:t>
            </a:r>
            <a:endParaRPr lang="it-IT" altLang="it-IT" sz="2800" b="1" dirty="0">
              <a:solidFill>
                <a:srgbClr val="C00000"/>
              </a:solidFill>
            </a:endParaRPr>
          </a:p>
        </p:txBody>
      </p:sp>
      <p:sp>
        <p:nvSpPr>
          <p:cNvPr id="4" name="Rettangolo 3"/>
          <p:cNvSpPr>
            <a:spLocks noChangeArrowheads="1"/>
          </p:cNvSpPr>
          <p:nvPr/>
        </p:nvSpPr>
        <p:spPr bwMode="auto">
          <a:xfrm>
            <a:off x="1331640" y="2708920"/>
            <a:ext cx="65527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800" b="1" dirty="0">
                <a:latin typeface="Times New Roman" panose="02020603050405020304" pitchFamily="18" charset="0"/>
                <a:cs typeface="Times New Roman" panose="02020603050405020304" pitchFamily="18" charset="0"/>
              </a:rPr>
              <a:t>the most common techniques are </a:t>
            </a:r>
            <a:r>
              <a:rPr lang="en-GB" altLang="it-IT" sz="2800" b="1" dirty="0" smtClean="0">
                <a:solidFill>
                  <a:srgbClr val="C00000"/>
                </a:solidFill>
                <a:latin typeface="Times New Roman" panose="02020603050405020304" pitchFamily="18" charset="0"/>
                <a:cs typeface="Times New Roman" panose="02020603050405020304" pitchFamily="18" charset="0"/>
              </a:rPr>
              <a:t>spatial models on lattices </a:t>
            </a:r>
            <a:r>
              <a:rPr lang="en-GB" altLang="it-IT" sz="2800" b="1" dirty="0" smtClean="0">
                <a:latin typeface="Times New Roman" panose="02020603050405020304" pitchFamily="18" charset="0"/>
                <a:cs typeface="Times New Roman" panose="02020603050405020304" pitchFamily="18" charset="0"/>
              </a:rPr>
              <a:t>such as:</a:t>
            </a:r>
            <a:endParaRPr lang="it-IT" altLang="it-IT" sz="2800" b="1" dirty="0"/>
          </a:p>
        </p:txBody>
      </p:sp>
      <p:sp>
        <p:nvSpPr>
          <p:cNvPr id="5" name="CasellaDiTesto 4"/>
          <p:cNvSpPr txBox="1"/>
          <p:nvPr/>
        </p:nvSpPr>
        <p:spPr>
          <a:xfrm>
            <a:off x="1332701" y="3933056"/>
            <a:ext cx="6479659" cy="523220"/>
          </a:xfrm>
          <a:prstGeom prst="rect">
            <a:avLst/>
          </a:prstGeom>
          <a:noFill/>
        </p:spPr>
        <p:txBody>
          <a:bodyPr wrap="none" rtlCol="0">
            <a:spAutoFit/>
          </a:bodyPr>
          <a:lstStyle/>
          <a:p>
            <a:r>
              <a:rPr lang="en-GB" altLang="it-IT" sz="2800" b="1" dirty="0">
                <a:latin typeface="Times New Roman" panose="02020603050405020304" pitchFamily="18" charset="0"/>
                <a:cs typeface="Times New Roman" panose="02020603050405020304" pitchFamily="18" charset="0"/>
              </a:rPr>
              <a:t>simultaneously specified </a:t>
            </a:r>
            <a:r>
              <a:rPr lang="en-GB" altLang="it-IT" sz="2800" b="1" dirty="0" err="1">
                <a:latin typeface="Times New Roman" panose="02020603050405020304" pitchFamily="18" charset="0"/>
                <a:cs typeface="Times New Roman" panose="02020603050405020304" pitchFamily="18" charset="0"/>
              </a:rPr>
              <a:t>gaussian</a:t>
            </a:r>
            <a:r>
              <a:rPr lang="en-GB" altLang="it-IT" sz="2800" b="1" dirty="0">
                <a:latin typeface="Times New Roman" panose="02020603050405020304" pitchFamily="18" charset="0"/>
                <a:cs typeface="Times New Roman" panose="02020603050405020304" pitchFamily="18" charset="0"/>
              </a:rPr>
              <a:t> </a:t>
            </a:r>
            <a:r>
              <a:rPr lang="en-GB" altLang="it-IT" sz="2800" b="1" dirty="0" smtClean="0">
                <a:latin typeface="Times New Roman" panose="02020603050405020304" pitchFamily="18" charset="0"/>
                <a:cs typeface="Times New Roman" panose="02020603050405020304" pitchFamily="18" charset="0"/>
              </a:rPr>
              <a:t>models</a:t>
            </a:r>
            <a:endParaRPr lang="en-GB" altLang="it-IT" sz="2800" b="1"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411884" y="4581128"/>
            <a:ext cx="6179897" cy="523220"/>
          </a:xfrm>
          <a:prstGeom prst="rect">
            <a:avLst/>
          </a:prstGeom>
          <a:noFill/>
        </p:spPr>
        <p:txBody>
          <a:bodyPr wrap="none" rtlCol="0">
            <a:spAutoFit/>
          </a:bodyPr>
          <a:lstStyle/>
          <a:p>
            <a:r>
              <a:rPr lang="en-GB" altLang="it-IT" sz="2800" b="1" dirty="0">
                <a:latin typeface="Times New Roman" panose="02020603050405020304" pitchFamily="18" charset="0"/>
                <a:cs typeface="Times New Roman" panose="02020603050405020304" pitchFamily="18" charset="0"/>
              </a:rPr>
              <a:t>conditionally specified </a:t>
            </a:r>
            <a:r>
              <a:rPr lang="en-GB" altLang="it-IT" sz="2800" b="1" dirty="0" err="1">
                <a:latin typeface="Times New Roman" panose="02020603050405020304" pitchFamily="18" charset="0"/>
                <a:cs typeface="Times New Roman" panose="02020603050405020304" pitchFamily="18" charset="0"/>
              </a:rPr>
              <a:t>gaussian</a:t>
            </a:r>
            <a:r>
              <a:rPr lang="en-GB" altLang="it-IT" sz="2800" b="1" dirty="0">
                <a:latin typeface="Times New Roman" panose="02020603050405020304" pitchFamily="18" charset="0"/>
                <a:cs typeface="Times New Roman" panose="02020603050405020304" pitchFamily="18" charset="0"/>
              </a:rPr>
              <a:t> </a:t>
            </a:r>
            <a:r>
              <a:rPr lang="en-GB" altLang="it-IT" sz="2800" b="1" dirty="0" smtClean="0">
                <a:latin typeface="Times New Roman" panose="02020603050405020304" pitchFamily="18" charset="0"/>
                <a:cs typeface="Times New Roman" panose="02020603050405020304" pitchFamily="18" charset="0"/>
              </a:rPr>
              <a:t>models</a:t>
            </a:r>
            <a:endParaRPr lang="it-IT" dirty="0"/>
          </a:p>
        </p:txBody>
      </p:sp>
      <p:sp>
        <p:nvSpPr>
          <p:cNvPr id="7" name="CasellaDiTesto 6"/>
          <p:cNvSpPr txBox="1"/>
          <p:nvPr/>
        </p:nvSpPr>
        <p:spPr>
          <a:xfrm>
            <a:off x="1475656" y="5373216"/>
            <a:ext cx="4668137" cy="800219"/>
          </a:xfrm>
          <a:prstGeom prst="rect">
            <a:avLst/>
          </a:prstGeom>
          <a:noFill/>
        </p:spPr>
        <p:txBody>
          <a:bodyPr wrap="none" rtlCol="0">
            <a:spAutoFit/>
          </a:bodyPr>
          <a:lstStyle/>
          <a:p>
            <a:r>
              <a:rPr lang="en-GB" altLang="it-IT" sz="2800" b="1" dirty="0">
                <a:latin typeface="Times New Roman" panose="02020603050405020304" pitchFamily="18" charset="0"/>
                <a:cs typeface="Times New Roman" panose="02020603050405020304" pitchFamily="18" charset="0"/>
              </a:rPr>
              <a:t>(e.g. </a:t>
            </a:r>
            <a:r>
              <a:rPr lang="en-GB" altLang="it-IT" sz="2800" b="1" dirty="0" err="1">
                <a:latin typeface="Times New Roman" panose="02020603050405020304" pitchFamily="18" charset="0"/>
                <a:cs typeface="Times New Roman" panose="02020603050405020304" pitchFamily="18" charset="0"/>
              </a:rPr>
              <a:t>Cressie</a:t>
            </a:r>
            <a:r>
              <a:rPr lang="en-GB" altLang="it-IT" sz="2800" b="1" dirty="0">
                <a:latin typeface="Times New Roman" panose="02020603050405020304" pitchFamily="18" charset="0"/>
                <a:cs typeface="Times New Roman" panose="02020603050405020304" pitchFamily="18" charset="0"/>
              </a:rPr>
              <a:t> 1993, Chapter 6)</a:t>
            </a:r>
            <a:endParaRPr lang="it-IT" sz="2800" dirty="0"/>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asellaDiTesto 1"/>
          <p:cNvSpPr txBox="1">
            <a:spLocks noChangeArrowheads="1"/>
          </p:cNvSpPr>
          <p:nvPr/>
        </p:nvSpPr>
        <p:spPr bwMode="auto">
          <a:xfrm>
            <a:off x="756093" y="188640"/>
            <a:ext cx="2657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1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10928"/>
            <a:ext cx="8002691" cy="897271"/>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4" name="CasellaDiTesto 13"/>
          <p:cNvSpPr txBox="1">
            <a:spLocks noChangeArrowheads="1"/>
          </p:cNvSpPr>
          <p:nvPr/>
        </p:nvSpPr>
        <p:spPr bwMode="auto">
          <a:xfrm>
            <a:off x="756094" y="1662457"/>
            <a:ext cx="2657475" cy="4748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a:t>
            </a:r>
            <a:r>
              <a:rPr lang="it-IT" altLang="it-IT" sz="2800" b="1" dirty="0" smtClean="0">
                <a:latin typeface="Times New Roman" panose="02020603050405020304" pitchFamily="18" charset="0"/>
                <a:cs typeface="Times New Roman" panose="02020603050405020304" pitchFamily="18" charset="0"/>
              </a:rPr>
              <a:t>2 </a:t>
            </a:r>
            <a:endParaRPr lang="it-IT" altLang="it-IT" sz="2800"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779912" y="1765994"/>
            <a:ext cx="4692310" cy="369332"/>
          </a:xfrm>
          <a:prstGeom prst="rect">
            <a:avLst/>
          </a:prstGeom>
          <a:noFill/>
        </p:spPr>
        <p:txBody>
          <a:bodyPr wrap="none" rtlCol="0">
            <a:spAutoFit/>
          </a:bodyPr>
          <a:lstStyle/>
          <a:p>
            <a:r>
              <a:rPr lang="it-IT" b="1" dirty="0" err="1">
                <a:latin typeface="Times New Roman" panose="02020603050405020304" pitchFamily="18" charset="0"/>
                <a:cs typeface="Times New Roman" panose="02020603050405020304" pitchFamily="18" charset="0"/>
              </a:rPr>
              <a:t>r</a:t>
            </a:r>
            <a:r>
              <a:rPr lang="it-IT" b="1" dirty="0" err="1" smtClean="0">
                <a:latin typeface="Times New Roman" panose="02020603050405020304" pitchFamily="18" charset="0"/>
                <a:cs typeface="Times New Roman" panose="02020603050405020304" pitchFamily="18" charset="0"/>
              </a:rPr>
              <a:t>egularity</a:t>
            </a:r>
            <a:r>
              <a:rPr lang="it-IT" b="1" dirty="0" smtClean="0">
                <a:latin typeface="Times New Roman" panose="02020603050405020304" pitchFamily="18" charset="0"/>
                <a:cs typeface="Times New Roman" panose="02020603050405020304" pitchFamily="18" charset="0"/>
              </a:rPr>
              <a:t> in the </a:t>
            </a:r>
            <a:r>
              <a:rPr lang="it-IT" b="1" dirty="0" err="1" smtClean="0">
                <a:latin typeface="Times New Roman" panose="02020603050405020304" pitchFamily="18" charset="0"/>
                <a:cs typeface="Times New Roman" panose="02020603050405020304" pitchFamily="18" charset="0"/>
              </a:rPr>
              <a:t>enlargements</a:t>
            </a:r>
            <a:r>
              <a:rPr lang="it-IT" b="1" dirty="0" smtClean="0">
                <a:latin typeface="Times New Roman" panose="02020603050405020304" pitchFamily="18" charset="0"/>
                <a:cs typeface="Times New Roman" panose="02020603050405020304" pitchFamily="18" charset="0"/>
              </a:rPr>
              <a:t> of </a:t>
            </a:r>
            <a:r>
              <a:rPr lang="it-IT" b="1" dirty="0" err="1" smtClean="0">
                <a:latin typeface="Times New Roman" panose="02020603050405020304" pitchFamily="18" charset="0"/>
                <a:cs typeface="Times New Roman" panose="02020603050405020304" pitchFamily="18" charset="0"/>
              </a:rPr>
              <a:t>populations</a:t>
            </a:r>
            <a:endParaRPr lang="it-IT" b="1"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436" y="2153538"/>
            <a:ext cx="7234956" cy="1248842"/>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36" y="3503551"/>
            <a:ext cx="7894662" cy="129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934" y="4937421"/>
            <a:ext cx="1159393" cy="85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9674" y="4915767"/>
            <a:ext cx="1097636"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8311" y="4903152"/>
            <a:ext cx="1141806" cy="90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524654" y="5157192"/>
            <a:ext cx="415498" cy="369332"/>
          </a:xfrm>
          <a:prstGeom prst="rect">
            <a:avLst/>
          </a:prstGeom>
          <a:noFill/>
        </p:spPr>
        <p:txBody>
          <a:bodyPr wrap="none" rtlCol="0">
            <a:spAutoFit/>
          </a:bodyPr>
          <a:lstStyle/>
          <a:p>
            <a:r>
              <a:rPr lang="it-IT" dirty="0" smtClean="0"/>
              <a:t>…</a:t>
            </a:r>
            <a:endParaRPr lang="it-IT" dirty="0"/>
          </a:p>
        </p:txBody>
      </p:sp>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659" y="5824534"/>
            <a:ext cx="1110896" cy="92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2018" y="5851032"/>
            <a:ext cx="1069345" cy="89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944" y="5846018"/>
            <a:ext cx="11049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asellaDiTesto 30"/>
          <p:cNvSpPr txBox="1"/>
          <p:nvPr/>
        </p:nvSpPr>
        <p:spPr>
          <a:xfrm>
            <a:off x="5642075" y="6076156"/>
            <a:ext cx="415498" cy="369332"/>
          </a:xfrm>
          <a:prstGeom prst="rect">
            <a:avLst/>
          </a:prstGeom>
          <a:noFill/>
        </p:spPr>
        <p:txBody>
          <a:bodyPr wrap="none" rtlCol="0">
            <a:spAutoFit/>
          </a:bodyPr>
          <a:lstStyle/>
          <a:p>
            <a:r>
              <a:rPr lang="it-IT" dirty="0" smtClean="0"/>
              <a:t>…</a:t>
            </a:r>
            <a:endParaRPr lang="it-IT" dirty="0"/>
          </a:p>
        </p:txBody>
      </p:sp>
      <p:pic>
        <p:nvPicPr>
          <p:cNvPr id="32" name="Picture 3"/>
          <p:cNvPicPr>
            <a:picLocks noChangeAspect="1" noChangeArrowheads="1"/>
          </p:cNvPicPr>
          <p:nvPr/>
        </p:nvPicPr>
        <p:blipFill>
          <a:blip r:embed="rId11"/>
          <a:srcRect/>
          <a:stretch>
            <a:fillRect/>
          </a:stretch>
        </p:blipFill>
        <p:spPr bwMode="auto">
          <a:xfrm flipV="1">
            <a:off x="6516216" y="6008902"/>
            <a:ext cx="691317" cy="732466"/>
          </a:xfrm>
          <a:prstGeom prst="rect">
            <a:avLst/>
          </a:prstGeom>
          <a:noFill/>
          <a:ln w="9525">
            <a:noFill/>
            <a:miter lim="800000"/>
            <a:headEnd/>
            <a:tailEnd/>
          </a:ln>
        </p:spPr>
      </p:pic>
      <p:pic>
        <p:nvPicPr>
          <p:cNvPr id="33" name="Picture 3"/>
          <p:cNvPicPr>
            <a:picLocks noChangeAspect="1" noChangeArrowheads="1"/>
          </p:cNvPicPr>
          <p:nvPr/>
        </p:nvPicPr>
        <p:blipFill>
          <a:blip r:embed="rId11"/>
          <a:srcRect/>
          <a:stretch>
            <a:fillRect/>
          </a:stretch>
        </p:blipFill>
        <p:spPr bwMode="auto">
          <a:xfrm>
            <a:off x="6444208" y="4970314"/>
            <a:ext cx="720080" cy="762942"/>
          </a:xfrm>
          <a:prstGeom prst="rect">
            <a:avLst/>
          </a:prstGeom>
          <a:noFill/>
          <a:ln w="9525">
            <a:noFill/>
            <a:miter lim="800000"/>
            <a:headEnd/>
            <a:tailEnd/>
          </a:ln>
        </p:spPr>
      </p:pic>
      <p:cxnSp>
        <p:nvCxnSpPr>
          <p:cNvPr id="29" name="Connettore 1 28"/>
          <p:cNvCxnSpPr/>
          <p:nvPr/>
        </p:nvCxnSpPr>
        <p:spPr>
          <a:xfrm flipV="1">
            <a:off x="395536" y="5999468"/>
            <a:ext cx="5246539" cy="8139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395536" y="5960053"/>
            <a:ext cx="5336867" cy="85332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60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ppt_x"/>
                                          </p:val>
                                        </p:tav>
                                        <p:tav tm="100000">
                                          <p:val>
                                            <p:strVal val="#ppt_x"/>
                                          </p:val>
                                        </p:tav>
                                      </p:tavLst>
                                    </p:anim>
                                    <p:anim calcmode="lin" valueType="num">
                                      <p:cBhvr additive="base">
                                        <p:cTn id="2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 calcmode="lin" valueType="num">
                                      <p:cBhvr additive="base">
                                        <p:cTn id="55" dur="500" fill="hold"/>
                                        <p:tgtEl>
                                          <p:spTgt spid="1032"/>
                                        </p:tgtEl>
                                        <p:attrNameLst>
                                          <p:attrName>ppt_x</p:attrName>
                                        </p:attrNameLst>
                                      </p:cBhvr>
                                      <p:tavLst>
                                        <p:tav tm="0">
                                          <p:val>
                                            <p:strVal val="#ppt_x"/>
                                          </p:val>
                                        </p:tav>
                                        <p:tav tm="100000">
                                          <p:val>
                                            <p:strVal val="#ppt_x"/>
                                          </p:val>
                                        </p:tav>
                                      </p:tavLst>
                                    </p:anim>
                                    <p:anim calcmode="lin" valueType="num">
                                      <p:cBhvr additive="base">
                                        <p:cTn id="5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33"/>
                                        </p:tgtEl>
                                        <p:attrNameLst>
                                          <p:attrName>style.visibility</p:attrName>
                                        </p:attrNameLst>
                                      </p:cBhvr>
                                      <p:to>
                                        <p:strVal val="visible"/>
                                      </p:to>
                                    </p:set>
                                    <p:anim calcmode="lin" valueType="num">
                                      <p:cBhvr additive="base">
                                        <p:cTn id="61" dur="500" fill="hold"/>
                                        <p:tgtEl>
                                          <p:spTgt spid="1033"/>
                                        </p:tgtEl>
                                        <p:attrNameLst>
                                          <p:attrName>ppt_x</p:attrName>
                                        </p:attrNameLst>
                                      </p:cBhvr>
                                      <p:tavLst>
                                        <p:tav tm="0">
                                          <p:val>
                                            <p:strVal val="#ppt_x"/>
                                          </p:val>
                                        </p:tav>
                                        <p:tav tm="100000">
                                          <p:val>
                                            <p:strVal val="#ppt_x"/>
                                          </p:val>
                                        </p:tav>
                                      </p:tavLst>
                                    </p:anim>
                                    <p:anim calcmode="lin" valueType="num">
                                      <p:cBhvr additive="base">
                                        <p:cTn id="62"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34"/>
                                        </p:tgtEl>
                                        <p:attrNameLst>
                                          <p:attrName>style.visibility</p:attrName>
                                        </p:attrNameLst>
                                      </p:cBhvr>
                                      <p:to>
                                        <p:strVal val="visible"/>
                                      </p:to>
                                    </p:set>
                                    <p:anim calcmode="lin" valueType="num">
                                      <p:cBhvr additive="base">
                                        <p:cTn id="67" dur="500" fill="hold"/>
                                        <p:tgtEl>
                                          <p:spTgt spid="1034"/>
                                        </p:tgtEl>
                                        <p:attrNameLst>
                                          <p:attrName>ppt_x</p:attrName>
                                        </p:attrNameLst>
                                      </p:cBhvr>
                                      <p:tavLst>
                                        <p:tav tm="0">
                                          <p:val>
                                            <p:strVal val="#ppt_x"/>
                                          </p:val>
                                        </p:tav>
                                        <p:tav tm="100000">
                                          <p:val>
                                            <p:strVal val="#ppt_x"/>
                                          </p:val>
                                        </p:tav>
                                      </p:tavLst>
                                    </p:anim>
                                    <p:anim calcmode="lin" valueType="num">
                                      <p:cBhvr additive="base">
                                        <p:cTn id="68"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ppt_x"/>
                                          </p:val>
                                        </p:tav>
                                        <p:tav tm="100000">
                                          <p:val>
                                            <p:strVal val="#ppt_x"/>
                                          </p:val>
                                        </p:tav>
                                      </p:tavLst>
                                    </p:anim>
                                    <p:anim calcmode="lin" valueType="num">
                                      <p:cBhvr additive="base">
                                        <p:cTn id="82" dur="500" fill="hold"/>
                                        <p:tgtEl>
                                          <p:spTgt spid="3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p:bldP spid="3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41210" y="620688"/>
            <a:ext cx="2658100"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a:t>
            </a:r>
            <a:r>
              <a:rPr lang="it-IT" altLang="it-IT" sz="2800" b="1" dirty="0" smtClean="0">
                <a:latin typeface="Times New Roman" panose="02020603050405020304" pitchFamily="18" charset="0"/>
                <a:cs typeface="Times New Roman" panose="02020603050405020304" pitchFamily="18" charset="0"/>
              </a:rPr>
              <a:t>3 </a:t>
            </a:r>
            <a:endParaRPr lang="it-IT" altLang="it-IT" sz="2800"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569145" y="620688"/>
            <a:ext cx="4099199"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asymptotical</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spatial</a:t>
            </a:r>
            <a:r>
              <a:rPr lang="it-IT" sz="2400" b="1" dirty="0" smtClean="0">
                <a:latin typeface="Times New Roman" panose="02020603050405020304" pitchFamily="18" charset="0"/>
                <a:cs typeface="Times New Roman" panose="02020603050405020304" pitchFamily="18" charset="0"/>
              </a:rPr>
              <a:t> balance)</a:t>
            </a:r>
            <a:endParaRPr lang="it-IT" sz="2400" b="1" dirty="0">
              <a:latin typeface="Times New Roman" panose="02020603050405020304" pitchFamily="18" charset="0"/>
              <a:cs typeface="Times New Roman" panose="02020603050405020304" pitchFamily="18" charset="0"/>
            </a:endParaRPr>
          </a:p>
        </p:txBody>
      </p:sp>
      <p:sp>
        <p:nvSpPr>
          <p:cNvPr id="4" name="Rettangolo 3"/>
          <p:cNvSpPr/>
          <p:nvPr/>
        </p:nvSpPr>
        <p:spPr>
          <a:xfrm>
            <a:off x="601627" y="4797152"/>
            <a:ext cx="7632848" cy="830997"/>
          </a:xfrm>
          <a:prstGeom prst="rect">
            <a:avLst/>
          </a:prstGeom>
        </p:spPr>
        <p:txBody>
          <a:bodyPr wrap="square">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the probability of selecting no point “near” any point </a:t>
            </a:r>
            <a:r>
              <a:rPr lang="en-GB" sz="2400" b="1" i="1" dirty="0" err="1" smtClean="0">
                <a:effectLst/>
                <a:latin typeface="Times New Roman" panose="02020603050405020304" pitchFamily="18" charset="0"/>
                <a:ea typeface="Times New Roman" panose="02020603050405020304" pitchFamily="18" charset="0"/>
              </a:rPr>
              <a:t>p</a:t>
            </a:r>
            <a:r>
              <a:rPr lang="en-GB" sz="2400" b="1" i="1" baseline="-25000" dirty="0" err="1" smtClean="0">
                <a:effectLst/>
                <a:latin typeface="Times New Roman" panose="02020603050405020304" pitchFamily="18" charset="0"/>
                <a:ea typeface="Times New Roman" panose="02020603050405020304" pitchFamily="18" charset="0"/>
              </a:rPr>
              <a:t>j</a:t>
            </a:r>
            <a:r>
              <a:rPr lang="en-GB" sz="2400" b="1" dirty="0" smtClean="0">
                <a:effectLst/>
                <a:latin typeface="Times New Roman" panose="02020603050405020304" pitchFamily="18" charset="0"/>
                <a:ea typeface="Times New Roman" panose="02020603050405020304" pitchFamily="18" charset="0"/>
              </a:rPr>
              <a:t> becomes definitively smaller than an arbitrary constant </a:t>
            </a:r>
            <a:endParaRPr lang="it-IT" sz="2400" dirty="0">
              <a:effectLst/>
              <a:latin typeface="Times New Roman" panose="02020603050405020304" pitchFamily="18" charset="0"/>
              <a:ea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0" y="1717018"/>
            <a:ext cx="7812360" cy="2216038"/>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9511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3P samp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4713188"/>
            <a:ext cx="1425975" cy="20281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64346"/>
            <a:ext cx="6801564" cy="1363766"/>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102617"/>
            <a:ext cx="7776864" cy="46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2771636"/>
            <a:ext cx="3732753" cy="369332"/>
          </a:xfrm>
          <a:prstGeom prst="rect">
            <a:avLst/>
          </a:prstGeom>
          <a:noFill/>
        </p:spPr>
        <p:txBody>
          <a:bodyPr wrap="none" rtlCol="0">
            <a:spAutoFit/>
          </a:bodyPr>
          <a:lstStyle/>
          <a:p>
            <a:r>
              <a:rPr lang="it-IT" b="1" dirty="0" err="1" smtClean="0">
                <a:latin typeface="Times New Roman" panose="02020603050405020304" pitchFamily="18" charset="0"/>
                <a:cs typeface="Times New Roman" panose="02020603050405020304" pitchFamily="18" charset="0"/>
              </a:rPr>
              <a:t>point-wise</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consistency</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holds</a:t>
            </a:r>
            <a:r>
              <a:rPr lang="it-IT" b="1" dirty="0" smtClean="0">
                <a:latin typeface="Times New Roman" panose="02020603050405020304" pitchFamily="18" charset="0"/>
                <a:cs typeface="Times New Roman" panose="02020603050405020304" pitchFamily="18" charset="0"/>
              </a:rPr>
              <a:t> under:</a:t>
            </a:r>
            <a:endParaRPr lang="it-IT" b="1" dirty="0">
              <a:latin typeface="Times New Roman" panose="02020603050405020304" pitchFamily="18" charset="0"/>
              <a:cs typeface="Times New Roman" panose="02020603050405020304" pitchFamily="18" charset="0"/>
            </a:endParaRPr>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430" y="2728192"/>
            <a:ext cx="2037922" cy="1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459483"/>
            <a:ext cx="2012558" cy="15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CasellaDiTesto 47"/>
          <p:cNvSpPr txBox="1"/>
          <p:nvPr/>
        </p:nvSpPr>
        <p:spPr>
          <a:xfrm>
            <a:off x="4323164" y="3419708"/>
            <a:ext cx="1184940"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SRSWOR</a:t>
            </a:r>
            <a:endParaRPr lang="it-IT" b="1" dirty="0">
              <a:latin typeface="Times New Roman" panose="02020603050405020304" pitchFamily="18" charset="0"/>
              <a:cs typeface="Times New Roman" panose="02020603050405020304" pitchFamily="18" charset="0"/>
            </a:endParaRPr>
          </a:p>
        </p:txBody>
      </p:sp>
      <p:sp>
        <p:nvSpPr>
          <p:cNvPr id="49" name="CasellaDiTesto 48"/>
          <p:cNvSpPr txBox="1"/>
          <p:nvPr/>
        </p:nvSpPr>
        <p:spPr>
          <a:xfrm>
            <a:off x="2610339" y="4283804"/>
            <a:ext cx="3905877" cy="369332"/>
          </a:xfrm>
          <a:prstGeom prst="rect">
            <a:avLst/>
          </a:prstGeom>
          <a:noFill/>
        </p:spPr>
        <p:txBody>
          <a:bodyPr wrap="none" rtlCol="0">
            <a:spAutoFit/>
          </a:bodyPr>
          <a:lstStyle/>
          <a:p>
            <a:r>
              <a:rPr lang="it-IT" b="1" dirty="0" err="1" smtClean="0">
                <a:latin typeface="Times New Roman" panose="02020603050405020304" pitchFamily="18" charset="0"/>
                <a:cs typeface="Times New Roman" panose="02020603050405020304" pitchFamily="18" charset="0"/>
              </a:rPr>
              <a:t>stratified</a:t>
            </a:r>
            <a:r>
              <a:rPr lang="it-IT" b="1" dirty="0" smtClean="0">
                <a:latin typeface="Times New Roman" panose="02020603050405020304" pitchFamily="18" charset="0"/>
                <a:cs typeface="Times New Roman" panose="02020603050405020304" pitchFamily="18" charset="0"/>
              </a:rPr>
              <a:t> with </a:t>
            </a:r>
            <a:r>
              <a:rPr lang="it-IT" b="1" dirty="0" err="1" smtClean="0">
                <a:latin typeface="Times New Roman" panose="02020603050405020304" pitchFamily="18" charset="0"/>
                <a:cs typeface="Times New Roman" panose="02020603050405020304" pitchFamily="18" charset="0"/>
              </a:rPr>
              <a:t>proportional</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allocation</a:t>
            </a:r>
            <a:endParaRPr lang="it-IT" b="1" dirty="0">
              <a:latin typeface="Times New Roman" panose="02020603050405020304" pitchFamily="18" charset="0"/>
              <a:cs typeface="Times New Roman" panose="02020603050405020304" pitchFamily="18" charset="0"/>
            </a:endParaRPr>
          </a:p>
        </p:txBody>
      </p:sp>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5562982"/>
            <a:ext cx="6235626" cy="117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CasellaDiTesto 49"/>
          <p:cNvSpPr txBox="1"/>
          <p:nvPr/>
        </p:nvSpPr>
        <p:spPr>
          <a:xfrm>
            <a:off x="755576" y="5075892"/>
            <a:ext cx="1383777"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3P </a:t>
            </a:r>
            <a:r>
              <a:rPr lang="it-IT" b="1" dirty="0" err="1" smtClean="0">
                <a:latin typeface="Times New Roman" panose="02020603050405020304" pitchFamily="18" charset="0"/>
                <a:cs typeface="Times New Roman" panose="02020603050405020304" pitchFamily="18" charset="0"/>
              </a:rPr>
              <a:t>sampling</a:t>
            </a:r>
            <a:endParaRPr lang="it-IT"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611560" y="148570"/>
            <a:ext cx="3960440" cy="400110"/>
          </a:xfrm>
          <a:prstGeom prst="rect">
            <a:avLst/>
          </a:prstGeom>
          <a:noFill/>
        </p:spPr>
        <p:txBody>
          <a:bodyPr wrap="square" rtlCol="0">
            <a:spAutoFit/>
          </a:bodyPr>
          <a:lstStyle/>
          <a:p>
            <a:r>
              <a:rPr lang="it-IT" sz="2000" b="1" dirty="0" err="1" smtClean="0">
                <a:latin typeface="Times New Roman" panose="02020603050405020304" pitchFamily="18" charset="0"/>
                <a:cs typeface="Times New Roman" panose="02020603050405020304" pitchFamily="18" charset="0"/>
              </a:rPr>
              <a:t>Reinforcing</a:t>
            </a:r>
            <a:r>
              <a:rPr lang="it-IT" sz="2000" b="1" dirty="0" smtClean="0">
                <a:latin typeface="Times New Roman" panose="02020603050405020304" pitchFamily="18" charset="0"/>
                <a:cs typeface="Times New Roman" panose="02020603050405020304" pitchFamily="18" charset="0"/>
              </a:rPr>
              <a:t> CONDITION 2</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2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anim calcmode="lin" valueType="num">
                                      <p:cBhvr additive="base">
                                        <p:cTn id="29" dur="500" fill="hold"/>
                                        <p:tgtEl>
                                          <p:spTgt spid="3080"/>
                                        </p:tgtEl>
                                        <p:attrNameLst>
                                          <p:attrName>ppt_x</p:attrName>
                                        </p:attrNameLst>
                                      </p:cBhvr>
                                      <p:tavLst>
                                        <p:tav tm="0">
                                          <p:val>
                                            <p:strVal val="#ppt_x"/>
                                          </p:val>
                                        </p:tav>
                                        <p:tav tm="100000">
                                          <p:val>
                                            <p:strVal val="#ppt_x"/>
                                          </p:val>
                                        </p:tav>
                                      </p:tavLst>
                                    </p:anim>
                                    <p:anim calcmode="lin" valueType="num">
                                      <p:cBhvr additive="base">
                                        <p:cTn id="3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81"/>
                                        </p:tgtEl>
                                        <p:attrNameLst>
                                          <p:attrName>style.visibility</p:attrName>
                                        </p:attrNameLst>
                                      </p:cBhvr>
                                      <p:to>
                                        <p:strVal val="visible"/>
                                      </p:to>
                                    </p:set>
                                    <p:anim calcmode="lin" valueType="num">
                                      <p:cBhvr additive="base">
                                        <p:cTn id="35" dur="500" fill="hold"/>
                                        <p:tgtEl>
                                          <p:spTgt spid="3081"/>
                                        </p:tgtEl>
                                        <p:attrNameLst>
                                          <p:attrName>ppt_x</p:attrName>
                                        </p:attrNameLst>
                                      </p:cBhvr>
                                      <p:tavLst>
                                        <p:tav tm="0">
                                          <p:val>
                                            <p:strVal val="#ppt_x"/>
                                          </p:val>
                                        </p:tav>
                                        <p:tav tm="100000">
                                          <p:val>
                                            <p:strVal val="#ppt_x"/>
                                          </p:val>
                                        </p:tav>
                                      </p:tavLst>
                                    </p:anim>
                                    <p:anim calcmode="lin" valueType="num">
                                      <p:cBhvr additive="base">
                                        <p:cTn id="36" dur="500" fill="hold"/>
                                        <p:tgtEl>
                                          <p:spTgt spid="308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additive="base">
                                        <p:cTn id="45" dur="500" fill="hold"/>
                                        <p:tgtEl>
                                          <p:spTgt spid="50"/>
                                        </p:tgtEl>
                                        <p:attrNameLst>
                                          <p:attrName>ppt_x</p:attrName>
                                        </p:attrNameLst>
                                      </p:cBhvr>
                                      <p:tavLst>
                                        <p:tav tm="0">
                                          <p:val>
                                            <p:strVal val="#ppt_x"/>
                                          </p:val>
                                        </p:tav>
                                        <p:tav tm="100000">
                                          <p:val>
                                            <p:strVal val="#ppt_x"/>
                                          </p:val>
                                        </p:tav>
                                      </p:tavLst>
                                    </p:anim>
                                    <p:anim calcmode="lin" valueType="num">
                                      <p:cBhvr additive="base">
                                        <p:cTn id="46" dur="500" fill="hold"/>
                                        <p:tgtEl>
                                          <p:spTgt spid="5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082"/>
                                        </p:tgtEl>
                                        <p:attrNameLst>
                                          <p:attrName>style.visibility</p:attrName>
                                        </p:attrNameLst>
                                      </p:cBhvr>
                                      <p:to>
                                        <p:strVal val="visible"/>
                                      </p:to>
                                    </p:set>
                                    <p:anim calcmode="lin" valueType="num">
                                      <p:cBhvr additive="base">
                                        <p:cTn id="49" dur="500" fill="hold"/>
                                        <p:tgtEl>
                                          <p:spTgt spid="3082"/>
                                        </p:tgtEl>
                                        <p:attrNameLst>
                                          <p:attrName>ppt_x</p:attrName>
                                        </p:attrNameLst>
                                      </p:cBhvr>
                                      <p:tavLst>
                                        <p:tav tm="0">
                                          <p:val>
                                            <p:strVal val="#ppt_x"/>
                                          </p:val>
                                        </p:tav>
                                        <p:tav tm="100000">
                                          <p:val>
                                            <p:strVal val="#ppt_x"/>
                                          </p:val>
                                        </p:tav>
                                      </p:tavLst>
                                    </p:anim>
                                    <p:anim calcmode="lin" valueType="num">
                                      <p:cBhvr additive="base">
                                        <p:cTn id="50" dur="500" fill="hold"/>
                                        <p:tgtEl>
                                          <p:spTgt spid="308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74"/>
                                        </p:tgtEl>
                                        <p:attrNameLst>
                                          <p:attrName>style.visibility</p:attrName>
                                        </p:attrNameLst>
                                      </p:cBhvr>
                                      <p:to>
                                        <p:strVal val="visible"/>
                                      </p:to>
                                    </p:set>
                                    <p:anim calcmode="lin" valueType="num">
                                      <p:cBhvr additive="base">
                                        <p:cTn id="53" dur="500" fill="hold"/>
                                        <p:tgtEl>
                                          <p:spTgt spid="3074"/>
                                        </p:tgtEl>
                                        <p:attrNameLst>
                                          <p:attrName>ppt_x</p:attrName>
                                        </p:attrNameLst>
                                      </p:cBhvr>
                                      <p:tavLst>
                                        <p:tav tm="0">
                                          <p:val>
                                            <p:strVal val="#ppt_x"/>
                                          </p:val>
                                        </p:tav>
                                        <p:tav tm="100000">
                                          <p:val>
                                            <p:strVal val="#ppt_x"/>
                                          </p:val>
                                        </p:tav>
                                      </p:tavLst>
                                    </p:anim>
                                    <p:anim calcmode="lin" valueType="num">
                                      <p:cBhvr additive="base">
                                        <p:cTn id="5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49" grpId="0"/>
      <p:bldP spid="5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282577" cy="1077143"/>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213055"/>
            <a:ext cx="6434113" cy="143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848758"/>
            <a:ext cx="7200800" cy="109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941168"/>
            <a:ext cx="7627476" cy="78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59" y="5805264"/>
            <a:ext cx="6939561" cy="800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611560" y="220578"/>
            <a:ext cx="5256584" cy="400110"/>
          </a:xfrm>
          <a:prstGeom prst="rect">
            <a:avLst/>
          </a:prstGeom>
          <a:noFill/>
        </p:spPr>
        <p:txBody>
          <a:bodyPr wrap="square" rtlCol="0">
            <a:spAutoFit/>
          </a:bodyPr>
          <a:lstStyle/>
          <a:p>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furtherly</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reinforcing</a:t>
            </a:r>
            <a:r>
              <a:rPr lang="it-IT" sz="2000" b="1" dirty="0" smtClean="0">
                <a:latin typeface="Times New Roman" panose="02020603050405020304" pitchFamily="18" charset="0"/>
                <a:cs typeface="Times New Roman" panose="02020603050405020304" pitchFamily="18" charset="0"/>
              </a:rPr>
              <a:t> CONDITION 2</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33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additive="base">
                                        <p:cTn id="19" dur="500" fill="hold"/>
                                        <p:tgtEl>
                                          <p:spTgt spid="4101"/>
                                        </p:tgtEl>
                                        <p:attrNameLst>
                                          <p:attrName>ppt_x</p:attrName>
                                        </p:attrNameLst>
                                      </p:cBhvr>
                                      <p:tavLst>
                                        <p:tav tm="0">
                                          <p:val>
                                            <p:strVal val="#ppt_x"/>
                                          </p:val>
                                        </p:tav>
                                        <p:tav tm="100000">
                                          <p:val>
                                            <p:strVal val="#ppt_x"/>
                                          </p:val>
                                        </p:tav>
                                      </p:tavLst>
                                    </p:anim>
                                    <p:anim calcmode="lin" valueType="num">
                                      <p:cBhvr additive="base">
                                        <p:cTn id="2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ppt_x"/>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03"/>
                                        </p:tgtEl>
                                        <p:attrNameLst>
                                          <p:attrName>style.visibility</p:attrName>
                                        </p:attrNameLst>
                                      </p:cBhvr>
                                      <p:to>
                                        <p:strVal val="visible"/>
                                      </p:to>
                                    </p:set>
                                    <p:anim calcmode="lin" valueType="num">
                                      <p:cBhvr additive="base">
                                        <p:cTn id="29" dur="500" fill="hold"/>
                                        <p:tgtEl>
                                          <p:spTgt spid="4103"/>
                                        </p:tgtEl>
                                        <p:attrNameLst>
                                          <p:attrName>ppt_x</p:attrName>
                                        </p:attrNameLst>
                                      </p:cBhvr>
                                      <p:tavLst>
                                        <p:tav tm="0">
                                          <p:val>
                                            <p:strVal val="#ppt_x"/>
                                          </p:val>
                                        </p:tav>
                                        <p:tav tm="100000">
                                          <p:val>
                                            <p:strVal val="#ppt_x"/>
                                          </p:val>
                                        </p:tav>
                                      </p:tavLst>
                                    </p:anim>
                                    <p:anim calcmode="lin" valueType="num">
                                      <p:cBhvr additive="base">
                                        <p:cTn id="30"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971550" y="2209155"/>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err="1" smtClean="0">
                <a:latin typeface="Times New Roman" panose="02020603050405020304" pitchFamily="18" charset="0"/>
                <a:cs typeface="Times New Roman" panose="02020603050405020304" pitchFamily="18" charset="0"/>
              </a:rPr>
              <a:t>precision</a:t>
            </a:r>
            <a:r>
              <a:rPr lang="it-IT" altLang="it-IT" sz="6000" b="1" dirty="0" smtClean="0">
                <a:latin typeface="Times New Roman" panose="02020603050405020304" pitchFamily="18" charset="0"/>
                <a:cs typeface="Times New Roman" panose="02020603050405020304" pitchFamily="18" charset="0"/>
              </a:rPr>
              <a:t> </a:t>
            </a:r>
            <a:r>
              <a:rPr lang="it-IT" altLang="it-IT" sz="6000" b="1" dirty="0" err="1" smtClean="0">
                <a:latin typeface="Times New Roman" panose="02020603050405020304" pitchFamily="18" charset="0"/>
                <a:cs typeface="Times New Roman" panose="02020603050405020304" pitchFamily="18" charset="0"/>
              </a:rPr>
              <a:t>estimation</a:t>
            </a:r>
            <a:endParaRPr lang="it-IT" altLang="it-IT" sz="6000" dirty="0"/>
          </a:p>
        </p:txBody>
      </p:sp>
    </p:spTree>
    <p:extLst>
      <p:ext uri="{BB962C8B-B14F-4D97-AF65-F5344CB8AC3E}">
        <p14:creationId xmlns:p14="http://schemas.microsoft.com/office/powerpoint/2010/main" val="12058271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54" y="579941"/>
            <a:ext cx="8200502" cy="292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6" y="4024207"/>
            <a:ext cx="8303070" cy="98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39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err="1">
                <a:latin typeface="Times New Roman" panose="02020603050405020304" pitchFamily="18" charset="0"/>
                <a:cs typeface="Times New Roman" panose="02020603050405020304" pitchFamily="18" charset="0"/>
              </a:rPr>
              <a:t>s</a:t>
            </a:r>
            <a:r>
              <a:rPr lang="it-IT" altLang="it-IT" sz="6000" b="1" dirty="0" err="1" smtClean="0">
                <a:latin typeface="Times New Roman" panose="02020603050405020304" pitchFamily="18" charset="0"/>
                <a:cs typeface="Times New Roman" panose="02020603050405020304" pitchFamily="18" charset="0"/>
              </a:rPr>
              <a:t>imulation</a:t>
            </a:r>
            <a:r>
              <a:rPr lang="it-IT" altLang="it-IT" sz="6000" b="1" dirty="0" smtClean="0">
                <a:latin typeface="Times New Roman" panose="02020603050405020304" pitchFamily="18" charset="0"/>
                <a:cs typeface="Times New Roman" panose="02020603050405020304" pitchFamily="18" charset="0"/>
              </a:rPr>
              <a:t> </a:t>
            </a:r>
            <a:r>
              <a:rPr lang="it-IT" altLang="it-IT" sz="6000" b="1" dirty="0" err="1" smtClean="0">
                <a:latin typeface="Times New Roman" panose="02020603050405020304" pitchFamily="18" charset="0"/>
                <a:cs typeface="Times New Roman" panose="02020603050405020304" pitchFamily="18" charset="0"/>
              </a:rPr>
              <a:t>study</a:t>
            </a:r>
            <a:endParaRPr lang="it-IT" altLang="it-IT" sz="6000" dirty="0"/>
          </a:p>
        </p:txBody>
      </p:sp>
    </p:spTree>
    <p:extLst>
      <p:ext uri="{BB962C8B-B14F-4D97-AF65-F5344CB8AC3E}">
        <p14:creationId xmlns:p14="http://schemas.microsoft.com/office/powerpoint/2010/main" val="23460959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755576" y="190381"/>
            <a:ext cx="3354444" cy="646331"/>
          </a:xfrm>
          <a:prstGeom prst="rect">
            <a:avLst/>
          </a:prstGeom>
        </p:spPr>
        <p:txBody>
          <a:bodyPr wrap="none">
            <a:spAutoFit/>
          </a:bodyPr>
          <a:lstStyle/>
          <a:p>
            <a:r>
              <a:rPr lang="en-GB" b="1" dirty="0">
                <a:latin typeface="Times New Roman" panose="02020603050405020304" pitchFamily="18" charset="0"/>
                <a:ea typeface="Times New Roman" panose="02020603050405020304" pitchFamily="18" charset="0"/>
              </a:rPr>
              <a:t>two </a:t>
            </a:r>
            <a:r>
              <a:rPr lang="en-GB" b="1" dirty="0" smtClean="0">
                <a:latin typeface="Times New Roman" panose="02020603050405020304" pitchFamily="18" charset="0"/>
                <a:ea typeface="Times New Roman" panose="02020603050405020304" pitchFamily="18" charset="0"/>
              </a:rPr>
              <a:t>functions </a:t>
            </a:r>
            <a:r>
              <a:rPr lang="en-GB" b="1" dirty="0">
                <a:latin typeface="Times New Roman" panose="02020603050405020304" pitchFamily="18" charset="0"/>
                <a:ea typeface="Times New Roman" panose="02020603050405020304" pitchFamily="18" charset="0"/>
              </a:rPr>
              <a:t>on the unit </a:t>
            </a:r>
            <a:r>
              <a:rPr lang="en-GB" b="1" dirty="0" smtClean="0">
                <a:latin typeface="Times New Roman" panose="02020603050405020304" pitchFamily="18" charset="0"/>
                <a:ea typeface="Times New Roman" panose="02020603050405020304" pitchFamily="18" charset="0"/>
              </a:rPr>
              <a:t>square</a:t>
            </a:r>
          </a:p>
          <a:p>
            <a:r>
              <a:rPr lang="en-GB" b="1" dirty="0">
                <a:latin typeface="Times New Roman" panose="02020603050405020304" pitchFamily="18" charset="0"/>
              </a:rPr>
              <a:t>f</a:t>
            </a:r>
            <a:r>
              <a:rPr lang="en-GB" b="1" dirty="0" smtClean="0">
                <a:latin typeface="Times New Roman" panose="02020603050405020304" pitchFamily="18" charset="0"/>
              </a:rPr>
              <a:t>or generating marks</a:t>
            </a:r>
            <a:endParaRPr lang="it-IT" dirty="0"/>
          </a:p>
        </p:txBody>
      </p:sp>
      <p:sp>
        <p:nvSpPr>
          <p:cNvPr id="17" name="Rettangolo 16"/>
          <p:cNvSpPr/>
          <p:nvPr/>
        </p:nvSpPr>
        <p:spPr>
          <a:xfrm>
            <a:off x="422010" y="3356992"/>
            <a:ext cx="6886294" cy="461665"/>
          </a:xfrm>
          <a:prstGeom prst="rect">
            <a:avLst/>
          </a:prstGeom>
        </p:spPr>
        <p:txBody>
          <a:bodyPr wrap="square">
            <a:spAutoFit/>
          </a:bodyPr>
          <a:lstStyle/>
          <a:p>
            <a:r>
              <a:rPr lang="en-US" sz="2400" b="1" dirty="0" smtClean="0">
                <a:latin typeface="Times New Roman" panose="02020603050405020304" pitchFamily="18" charset="0"/>
                <a:ea typeface="Times New Roman" panose="02020603050405020304" pitchFamily="18" charset="0"/>
              </a:rPr>
              <a:t>3 nested populations of N=1000, 5000, 10000 points</a:t>
            </a:r>
            <a:endParaRPr lang="it-IT" sz="2400" dirty="0"/>
          </a:p>
        </p:txBody>
      </p:sp>
      <p:pic>
        <p:nvPicPr>
          <p:cNvPr id="21" name="Immagine 20"/>
          <p:cNvPicPr>
            <a:picLocks noChangeAspect="1"/>
          </p:cNvPicPr>
          <p:nvPr/>
        </p:nvPicPr>
        <p:blipFill>
          <a:blip r:embed="rId2"/>
          <a:stretch>
            <a:fillRect/>
          </a:stretch>
        </p:blipFill>
        <p:spPr>
          <a:xfrm>
            <a:off x="5220072" y="620688"/>
            <a:ext cx="1080120" cy="1043944"/>
          </a:xfrm>
          <a:prstGeom prst="rect">
            <a:avLst/>
          </a:prstGeom>
        </p:spPr>
      </p:pic>
      <p:pic>
        <p:nvPicPr>
          <p:cNvPr id="22" name="Immagine 21"/>
          <p:cNvPicPr>
            <a:picLocks noChangeAspect="1"/>
          </p:cNvPicPr>
          <p:nvPr/>
        </p:nvPicPr>
        <p:blipFill>
          <a:blip r:embed="rId3"/>
          <a:stretch>
            <a:fillRect/>
          </a:stretch>
        </p:blipFill>
        <p:spPr>
          <a:xfrm>
            <a:off x="5868144" y="1927883"/>
            <a:ext cx="1032112" cy="992223"/>
          </a:xfrm>
          <a:prstGeom prst="rect">
            <a:avLst/>
          </a:prstGeom>
        </p:spPr>
      </p:pic>
      <p:sp>
        <p:nvSpPr>
          <p:cNvPr id="23" name="Rettangolo 22"/>
          <p:cNvSpPr/>
          <p:nvPr/>
        </p:nvSpPr>
        <p:spPr>
          <a:xfrm>
            <a:off x="6585438" y="836712"/>
            <a:ext cx="2307042"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uniformly continuous</a:t>
            </a:r>
            <a:endParaRPr lang="it-IT" dirty="0"/>
          </a:p>
        </p:txBody>
      </p:sp>
      <p:sp>
        <p:nvSpPr>
          <p:cNvPr id="24" name="Rettangolo 23"/>
          <p:cNvSpPr/>
          <p:nvPr/>
        </p:nvSpPr>
        <p:spPr>
          <a:xfrm>
            <a:off x="6998759" y="2123564"/>
            <a:ext cx="2037737" cy="646331"/>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d</a:t>
            </a:r>
            <a:r>
              <a:rPr lang="en-US" b="1" dirty="0" smtClean="0">
                <a:latin typeface="Times New Roman" panose="02020603050405020304" pitchFamily="18" charset="0"/>
                <a:ea typeface="Times New Roman" panose="02020603050405020304" pitchFamily="18" charset="0"/>
              </a:rPr>
              <a:t>iscontinuous over</a:t>
            </a:r>
          </a:p>
          <a:p>
            <a:r>
              <a:rPr lang="en-US" b="1" dirty="0">
                <a:latin typeface="Times New Roman" panose="02020603050405020304" pitchFamily="18" charset="0"/>
              </a:rPr>
              <a:t>a</a:t>
            </a:r>
            <a:r>
              <a:rPr lang="en-US" b="1" dirty="0" smtClean="0">
                <a:latin typeface="Times New Roman" panose="02020603050405020304" pitchFamily="18" charset="0"/>
              </a:rPr>
              <a:t> set of measure 0</a:t>
            </a:r>
            <a:endParaRPr lang="it-IT"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514" y="929819"/>
            <a:ext cx="3437542" cy="62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015780"/>
            <a:ext cx="5107663" cy="90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080870" y="1043444"/>
            <a:ext cx="466794" cy="369332"/>
          </a:xfrm>
          <a:prstGeom prst="rect">
            <a:avLst/>
          </a:prstGeom>
          <a:noFill/>
        </p:spPr>
        <p:txBody>
          <a:bodyPr wrap="none" rtlCol="0">
            <a:spAutoFit/>
          </a:bodyPr>
          <a:lstStyle/>
          <a:p>
            <a:r>
              <a:rPr lang="it-IT" dirty="0" smtClean="0"/>
              <a:t>F1</a:t>
            </a:r>
            <a:endParaRPr lang="it-IT" dirty="0"/>
          </a:p>
        </p:txBody>
      </p:sp>
      <p:sp>
        <p:nvSpPr>
          <p:cNvPr id="25" name="CasellaDiTesto 24"/>
          <p:cNvSpPr txBox="1"/>
          <p:nvPr/>
        </p:nvSpPr>
        <p:spPr>
          <a:xfrm>
            <a:off x="162139" y="2276872"/>
            <a:ext cx="453970" cy="369332"/>
          </a:xfrm>
          <a:prstGeom prst="rect">
            <a:avLst/>
          </a:prstGeom>
          <a:noFill/>
        </p:spPr>
        <p:txBody>
          <a:bodyPr wrap="none" rtlCol="0">
            <a:spAutoFit/>
          </a:bodyPr>
          <a:lstStyle/>
          <a:p>
            <a:r>
              <a:rPr lang="it-IT" dirty="0"/>
              <a:t>F</a:t>
            </a:r>
            <a:r>
              <a:rPr lang="it-IT" dirty="0" smtClean="0"/>
              <a:t>2</a:t>
            </a:r>
            <a:endParaRPr lang="it-IT" dirty="0"/>
          </a:p>
        </p:txBody>
      </p:sp>
      <p:sp>
        <p:nvSpPr>
          <p:cNvPr id="2" name="CasellaDiTesto 1"/>
          <p:cNvSpPr txBox="1"/>
          <p:nvPr/>
        </p:nvSpPr>
        <p:spPr>
          <a:xfrm>
            <a:off x="755576" y="4073004"/>
            <a:ext cx="6950172" cy="2308324"/>
          </a:xfrm>
          <a:prstGeom prst="rect">
            <a:avLst/>
          </a:prstGeom>
          <a:noFill/>
        </p:spPr>
        <p:txBody>
          <a:bodyPr wrap="none" rtlCol="0">
            <a:spAutoFit/>
          </a:bodyPr>
          <a:lstStyle/>
          <a:p>
            <a:r>
              <a:rPr lang="it-IT" sz="2400" b="1" dirty="0" err="1" smtClean="0">
                <a:latin typeface="Times New Roman" panose="02020603050405020304" pitchFamily="18" charset="0"/>
                <a:cs typeface="Times New Roman" panose="02020603050405020304" pitchFamily="18" charset="0"/>
              </a:rPr>
              <a:t>points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located</a:t>
            </a:r>
            <a:r>
              <a:rPr lang="it-IT" sz="2400" b="1" dirty="0" smtClean="0">
                <a:latin typeface="Times New Roman" panose="02020603050405020304" pitchFamily="18" charset="0"/>
                <a:cs typeface="Times New Roman" panose="02020603050405020304" pitchFamily="18" charset="0"/>
              </a:rPr>
              <a:t> in the </a:t>
            </a:r>
            <a:r>
              <a:rPr lang="it-IT" sz="2400" b="1" dirty="0" err="1" smtClean="0">
                <a:latin typeface="Times New Roman" panose="02020603050405020304" pitchFamily="18" charset="0"/>
                <a:cs typeface="Times New Roman" panose="02020603050405020304" pitchFamily="18" charset="0"/>
              </a:rPr>
              <a:t>unit</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square</a:t>
            </a:r>
            <a:r>
              <a:rPr lang="it-IT" sz="2400" b="1" dirty="0" smtClean="0">
                <a:latin typeface="Times New Roman" panose="02020603050405020304" pitchFamily="18" charset="0"/>
                <a:cs typeface="Times New Roman" panose="02020603050405020304" pitchFamily="18" charset="0"/>
              </a:rPr>
              <a:t> in </a:t>
            </a:r>
            <a:r>
              <a:rPr lang="it-IT" sz="2400" b="1" dirty="0" err="1" smtClean="0">
                <a:latin typeface="Times New Roman" panose="02020603050405020304" pitchFamily="18" charset="0"/>
                <a:cs typeface="Times New Roman" panose="02020603050405020304" pitchFamily="18" charset="0"/>
              </a:rPr>
              <a:t>accordance</a:t>
            </a:r>
            <a:r>
              <a:rPr lang="it-IT" sz="2400" b="1" dirty="0" smtClean="0">
                <a:latin typeface="Times New Roman" panose="02020603050405020304" pitchFamily="18" charset="0"/>
                <a:cs typeface="Times New Roman" panose="02020603050405020304" pitchFamily="18" charset="0"/>
              </a:rPr>
              <a:t> with</a:t>
            </a:r>
          </a:p>
          <a:p>
            <a:r>
              <a:rPr lang="it-IT" sz="2400" b="1" dirty="0" smtClean="0">
                <a:latin typeface="Times New Roman" panose="02020603050405020304" pitchFamily="18" charset="0"/>
                <a:cs typeface="Times New Roman" panose="02020603050405020304" pitchFamily="18" charset="0"/>
              </a:rPr>
              <a:t>regular (RE)</a:t>
            </a:r>
          </a:p>
          <a:p>
            <a:r>
              <a:rPr lang="it-IT" sz="2400" b="1" dirty="0" smtClean="0">
                <a:latin typeface="Times New Roman" panose="02020603050405020304" pitchFamily="18" charset="0"/>
                <a:cs typeface="Times New Roman" panose="02020603050405020304" pitchFamily="18" charset="0"/>
              </a:rPr>
              <a:t>random (RA)</a:t>
            </a:r>
          </a:p>
          <a:p>
            <a:r>
              <a:rPr lang="it-IT" sz="2400" b="1" dirty="0" err="1" smtClean="0">
                <a:latin typeface="Times New Roman" panose="02020603050405020304" pitchFamily="18" charset="0"/>
                <a:cs typeface="Times New Roman" panose="02020603050405020304" pitchFamily="18" charset="0"/>
              </a:rPr>
              <a:t>trended</a:t>
            </a:r>
            <a:r>
              <a:rPr lang="it-IT" sz="2400" b="1" dirty="0" smtClean="0">
                <a:latin typeface="Times New Roman" panose="02020603050405020304" pitchFamily="18" charset="0"/>
                <a:cs typeface="Times New Roman" panose="02020603050405020304" pitchFamily="18" charset="0"/>
              </a:rPr>
              <a:t> (TR)</a:t>
            </a:r>
          </a:p>
          <a:p>
            <a:r>
              <a:rPr lang="it-IT" sz="2400" b="1" dirty="0" err="1" smtClean="0">
                <a:latin typeface="Times New Roman" panose="02020603050405020304" pitchFamily="18" charset="0"/>
                <a:cs typeface="Times New Roman" panose="02020603050405020304" pitchFamily="18" charset="0"/>
              </a:rPr>
              <a:t>clustered</a:t>
            </a:r>
            <a:r>
              <a:rPr lang="it-IT" sz="2400" b="1" dirty="0" smtClean="0">
                <a:latin typeface="Times New Roman" panose="02020603050405020304" pitchFamily="18" charset="0"/>
                <a:cs typeface="Times New Roman" panose="02020603050405020304" pitchFamily="18" charset="0"/>
              </a:rPr>
              <a:t> (CL)</a:t>
            </a:r>
          </a:p>
          <a:p>
            <a:r>
              <a:rPr lang="it-IT" sz="2400" b="1" dirty="0" err="1" smtClean="0">
                <a:latin typeface="Times New Roman" panose="02020603050405020304" pitchFamily="18" charset="0"/>
                <a:cs typeface="Times New Roman" panose="02020603050405020304" pitchFamily="18" charset="0"/>
              </a:rPr>
              <a:t>spatial</a:t>
            </a:r>
            <a:r>
              <a:rPr lang="it-IT" sz="2400" b="1" dirty="0" smtClean="0">
                <a:latin typeface="Times New Roman" panose="02020603050405020304" pitchFamily="18" charset="0"/>
                <a:cs typeface="Times New Roman" panose="02020603050405020304" pitchFamily="18" charset="0"/>
              </a:rPr>
              <a:t> pattern</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32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5"/>
                                        </p:tgtEl>
                                        <p:attrNameLst>
                                          <p:attrName>style.visibility</p:attrName>
                                        </p:attrNameLst>
                                      </p:cBhvr>
                                      <p:to>
                                        <p:strVal val="visible"/>
                                      </p:to>
                                    </p:set>
                                    <p:anim calcmode="lin" valueType="num">
                                      <p:cBhvr additive="base">
                                        <p:cTn id="35" dur="500" fill="hold"/>
                                        <p:tgtEl>
                                          <p:spTgt spid="3075"/>
                                        </p:tgtEl>
                                        <p:attrNameLst>
                                          <p:attrName>ppt_x</p:attrName>
                                        </p:attrNameLst>
                                      </p:cBhvr>
                                      <p:tavLst>
                                        <p:tav tm="0">
                                          <p:val>
                                            <p:strVal val="#ppt_x"/>
                                          </p:val>
                                        </p:tav>
                                        <p:tav tm="100000">
                                          <p:val>
                                            <p:strVal val="#ppt_x"/>
                                          </p:val>
                                        </p:tav>
                                      </p:tavLst>
                                    </p:anim>
                                    <p:anim calcmode="lin" valueType="num">
                                      <p:cBhvr additive="base">
                                        <p:cTn id="36" dur="500" fill="hold"/>
                                        <p:tgtEl>
                                          <p:spTgt spid="307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3" grpId="0"/>
      <p:bldP spid="24" grpId="0"/>
      <p:bldP spid="5" grpId="0"/>
      <p:bldP spid="25" grpId="0"/>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39552" y="323875"/>
            <a:ext cx="1381125" cy="1304925"/>
          </a:xfrm>
          <a:prstGeom prst="rect">
            <a:avLst/>
          </a:prstGeom>
        </p:spPr>
      </p:pic>
      <p:pic>
        <p:nvPicPr>
          <p:cNvPr id="7" name="Immagine 6"/>
          <p:cNvPicPr>
            <a:picLocks noChangeAspect="1"/>
          </p:cNvPicPr>
          <p:nvPr/>
        </p:nvPicPr>
        <p:blipFill>
          <a:blip r:embed="rId3"/>
          <a:stretch>
            <a:fillRect/>
          </a:stretch>
        </p:blipFill>
        <p:spPr>
          <a:xfrm>
            <a:off x="2339752" y="327049"/>
            <a:ext cx="1362075" cy="1276350"/>
          </a:xfrm>
          <a:prstGeom prst="rect">
            <a:avLst/>
          </a:prstGeom>
        </p:spPr>
      </p:pic>
      <p:pic>
        <p:nvPicPr>
          <p:cNvPr id="8" name="Immagine 7"/>
          <p:cNvPicPr>
            <a:picLocks noChangeAspect="1"/>
          </p:cNvPicPr>
          <p:nvPr/>
        </p:nvPicPr>
        <p:blipFill>
          <a:blip r:embed="rId4"/>
          <a:stretch>
            <a:fillRect/>
          </a:stretch>
        </p:blipFill>
        <p:spPr>
          <a:xfrm>
            <a:off x="4011538" y="324111"/>
            <a:ext cx="1352550" cy="1314450"/>
          </a:xfrm>
          <a:prstGeom prst="rect">
            <a:avLst/>
          </a:prstGeom>
        </p:spPr>
      </p:pic>
      <p:pic>
        <p:nvPicPr>
          <p:cNvPr id="9" name="Immagine 8"/>
          <p:cNvPicPr>
            <a:picLocks noChangeAspect="1"/>
          </p:cNvPicPr>
          <p:nvPr/>
        </p:nvPicPr>
        <p:blipFill>
          <a:blip r:embed="rId5"/>
          <a:stretch>
            <a:fillRect/>
          </a:stretch>
        </p:blipFill>
        <p:spPr>
          <a:xfrm>
            <a:off x="2284678" y="1836043"/>
            <a:ext cx="1343025" cy="1304925"/>
          </a:xfrm>
          <a:prstGeom prst="rect">
            <a:avLst/>
          </a:prstGeom>
        </p:spPr>
      </p:pic>
      <p:pic>
        <p:nvPicPr>
          <p:cNvPr id="10" name="Immagine 9"/>
          <p:cNvPicPr>
            <a:picLocks noChangeAspect="1"/>
          </p:cNvPicPr>
          <p:nvPr/>
        </p:nvPicPr>
        <p:blipFill>
          <a:blip r:embed="rId6"/>
          <a:stretch>
            <a:fillRect/>
          </a:stretch>
        </p:blipFill>
        <p:spPr>
          <a:xfrm>
            <a:off x="4030588" y="1845568"/>
            <a:ext cx="1333500" cy="1295400"/>
          </a:xfrm>
          <a:prstGeom prst="rect">
            <a:avLst/>
          </a:prstGeom>
        </p:spPr>
      </p:pic>
      <p:pic>
        <p:nvPicPr>
          <p:cNvPr id="11" name="Immagine 10"/>
          <p:cNvPicPr>
            <a:picLocks noChangeAspect="1"/>
          </p:cNvPicPr>
          <p:nvPr/>
        </p:nvPicPr>
        <p:blipFill>
          <a:blip r:embed="rId7"/>
          <a:stretch>
            <a:fillRect/>
          </a:stretch>
        </p:blipFill>
        <p:spPr>
          <a:xfrm>
            <a:off x="539552" y="1807468"/>
            <a:ext cx="1333500" cy="1333500"/>
          </a:xfrm>
          <a:prstGeom prst="rect">
            <a:avLst/>
          </a:prstGeom>
        </p:spPr>
      </p:pic>
      <p:pic>
        <p:nvPicPr>
          <p:cNvPr id="12" name="Immagine 11"/>
          <p:cNvPicPr>
            <a:picLocks noChangeAspect="1"/>
          </p:cNvPicPr>
          <p:nvPr/>
        </p:nvPicPr>
        <p:blipFill>
          <a:blip r:embed="rId8"/>
          <a:stretch>
            <a:fillRect/>
          </a:stretch>
        </p:blipFill>
        <p:spPr>
          <a:xfrm>
            <a:off x="539552" y="3348211"/>
            <a:ext cx="1285875" cy="1304925"/>
          </a:xfrm>
          <a:prstGeom prst="rect">
            <a:avLst/>
          </a:prstGeom>
        </p:spPr>
      </p:pic>
      <p:pic>
        <p:nvPicPr>
          <p:cNvPr id="13" name="Immagine 12"/>
          <p:cNvPicPr>
            <a:picLocks noChangeAspect="1"/>
          </p:cNvPicPr>
          <p:nvPr/>
        </p:nvPicPr>
        <p:blipFill>
          <a:blip r:embed="rId9"/>
          <a:stretch>
            <a:fillRect/>
          </a:stretch>
        </p:blipFill>
        <p:spPr>
          <a:xfrm>
            <a:off x="2305884" y="3386311"/>
            <a:ext cx="1352550" cy="1266825"/>
          </a:xfrm>
          <a:prstGeom prst="rect">
            <a:avLst/>
          </a:prstGeom>
        </p:spPr>
      </p:pic>
      <p:pic>
        <p:nvPicPr>
          <p:cNvPr id="14" name="Immagine 13"/>
          <p:cNvPicPr>
            <a:picLocks noChangeAspect="1"/>
          </p:cNvPicPr>
          <p:nvPr/>
        </p:nvPicPr>
        <p:blipFill>
          <a:blip r:embed="rId10"/>
          <a:stretch>
            <a:fillRect/>
          </a:stretch>
        </p:blipFill>
        <p:spPr>
          <a:xfrm>
            <a:off x="3995936" y="3382119"/>
            <a:ext cx="1352550" cy="1343025"/>
          </a:xfrm>
          <a:prstGeom prst="rect">
            <a:avLst/>
          </a:prstGeom>
        </p:spPr>
      </p:pic>
      <p:pic>
        <p:nvPicPr>
          <p:cNvPr id="15" name="Immagine 14"/>
          <p:cNvPicPr>
            <a:picLocks noChangeAspect="1"/>
          </p:cNvPicPr>
          <p:nvPr/>
        </p:nvPicPr>
        <p:blipFill>
          <a:blip r:embed="rId11"/>
          <a:stretch>
            <a:fillRect/>
          </a:stretch>
        </p:blipFill>
        <p:spPr>
          <a:xfrm>
            <a:off x="518385" y="4869904"/>
            <a:ext cx="1362075" cy="1295400"/>
          </a:xfrm>
          <a:prstGeom prst="rect">
            <a:avLst/>
          </a:prstGeom>
        </p:spPr>
      </p:pic>
      <p:pic>
        <p:nvPicPr>
          <p:cNvPr id="16" name="Immagine 15"/>
          <p:cNvPicPr>
            <a:picLocks noChangeAspect="1"/>
          </p:cNvPicPr>
          <p:nvPr/>
        </p:nvPicPr>
        <p:blipFill>
          <a:blip r:embed="rId12"/>
          <a:stretch>
            <a:fillRect/>
          </a:stretch>
        </p:blipFill>
        <p:spPr>
          <a:xfrm>
            <a:off x="2303728" y="4860379"/>
            <a:ext cx="1323975" cy="1304925"/>
          </a:xfrm>
          <a:prstGeom prst="rect">
            <a:avLst/>
          </a:prstGeom>
        </p:spPr>
      </p:pic>
      <p:pic>
        <p:nvPicPr>
          <p:cNvPr id="17" name="Immagine 16"/>
          <p:cNvPicPr>
            <a:picLocks noChangeAspect="1"/>
          </p:cNvPicPr>
          <p:nvPr/>
        </p:nvPicPr>
        <p:blipFill>
          <a:blip r:embed="rId13"/>
          <a:stretch>
            <a:fillRect/>
          </a:stretch>
        </p:blipFill>
        <p:spPr>
          <a:xfrm>
            <a:off x="4049638" y="4869160"/>
            <a:ext cx="1295400" cy="1314450"/>
          </a:xfrm>
          <a:prstGeom prst="rect">
            <a:avLst/>
          </a:prstGeom>
        </p:spPr>
      </p:pic>
      <p:sp>
        <p:nvSpPr>
          <p:cNvPr id="18" name="CasellaDiTesto 17"/>
          <p:cNvSpPr txBox="1"/>
          <p:nvPr/>
        </p:nvSpPr>
        <p:spPr>
          <a:xfrm>
            <a:off x="755576" y="6309320"/>
            <a:ext cx="697627"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1000</a:t>
            </a:r>
            <a:endParaRPr lang="it-IT" sz="2000" b="1" dirty="0">
              <a:latin typeface="Times New Roman" panose="02020603050405020304" pitchFamily="18" charset="0"/>
              <a:cs typeface="Times New Roman" panose="02020603050405020304" pitchFamily="18" charset="0"/>
            </a:endParaRPr>
          </a:p>
        </p:txBody>
      </p:sp>
      <p:sp>
        <p:nvSpPr>
          <p:cNvPr id="19" name="CasellaDiTesto 18"/>
          <p:cNvSpPr txBox="1"/>
          <p:nvPr/>
        </p:nvSpPr>
        <p:spPr>
          <a:xfrm>
            <a:off x="2650237" y="6309320"/>
            <a:ext cx="697627"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5000</a:t>
            </a:r>
            <a:endParaRPr lang="it-IT" sz="2000" b="1" dirty="0">
              <a:latin typeface="Times New Roman" panose="02020603050405020304" pitchFamily="18" charset="0"/>
              <a:cs typeface="Times New Roman" panose="02020603050405020304" pitchFamily="18" charset="0"/>
            </a:endParaRPr>
          </a:p>
        </p:txBody>
      </p:sp>
      <p:sp>
        <p:nvSpPr>
          <p:cNvPr id="20" name="CasellaDiTesto 19"/>
          <p:cNvSpPr txBox="1"/>
          <p:nvPr/>
        </p:nvSpPr>
        <p:spPr>
          <a:xfrm>
            <a:off x="4322197" y="6309320"/>
            <a:ext cx="825867"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10000</a:t>
            </a:r>
            <a:endParaRPr lang="it-IT" sz="2000" b="1" dirty="0">
              <a:latin typeface="Times New Roman" panose="02020603050405020304" pitchFamily="18" charset="0"/>
              <a:cs typeface="Times New Roman" panose="02020603050405020304" pitchFamily="18" charset="0"/>
            </a:endParaRPr>
          </a:p>
        </p:txBody>
      </p:sp>
      <p:sp>
        <p:nvSpPr>
          <p:cNvPr id="21" name="CasellaDiTesto 20"/>
          <p:cNvSpPr txBox="1"/>
          <p:nvPr/>
        </p:nvSpPr>
        <p:spPr>
          <a:xfrm>
            <a:off x="5580112" y="836712"/>
            <a:ext cx="991169"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regular</a:t>
            </a:r>
            <a:endParaRPr lang="it-IT" sz="2000" b="1" dirty="0">
              <a:latin typeface="Times New Roman" panose="02020603050405020304" pitchFamily="18" charset="0"/>
              <a:cs typeface="Times New Roman" panose="02020603050405020304" pitchFamily="18" charset="0"/>
            </a:endParaRPr>
          </a:p>
        </p:txBody>
      </p:sp>
      <p:sp>
        <p:nvSpPr>
          <p:cNvPr id="22" name="CasellaDiTesto 21"/>
          <p:cNvSpPr txBox="1"/>
          <p:nvPr/>
        </p:nvSpPr>
        <p:spPr>
          <a:xfrm>
            <a:off x="5621293" y="2267580"/>
            <a:ext cx="1053494"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random</a:t>
            </a:r>
            <a:endParaRPr lang="it-IT" sz="2000" b="1" dirty="0">
              <a:latin typeface="Times New Roman" panose="02020603050405020304" pitchFamily="18" charset="0"/>
              <a:cs typeface="Times New Roman" panose="02020603050405020304" pitchFamily="18" charset="0"/>
            </a:endParaRPr>
          </a:p>
        </p:txBody>
      </p:sp>
      <p:sp>
        <p:nvSpPr>
          <p:cNvPr id="23" name="CasellaDiTesto 22"/>
          <p:cNvSpPr txBox="1"/>
          <p:nvPr/>
        </p:nvSpPr>
        <p:spPr>
          <a:xfrm>
            <a:off x="5580112" y="3851756"/>
            <a:ext cx="1175515" cy="400110"/>
          </a:xfrm>
          <a:prstGeom prst="rect">
            <a:avLst/>
          </a:prstGeom>
          <a:noFill/>
        </p:spPr>
        <p:txBody>
          <a:bodyPr wrap="none" rtlCol="0">
            <a:spAutoFit/>
          </a:bodyPr>
          <a:lstStyle/>
          <a:p>
            <a:r>
              <a:rPr lang="it-IT" sz="2000" b="1" dirty="0" err="1" smtClean="0">
                <a:latin typeface="Times New Roman" panose="02020603050405020304" pitchFamily="18" charset="0"/>
                <a:cs typeface="Times New Roman" panose="02020603050405020304" pitchFamily="18" charset="0"/>
              </a:rPr>
              <a:t>clustered</a:t>
            </a:r>
            <a:endParaRPr lang="it-IT" sz="2000" b="1" dirty="0">
              <a:latin typeface="Times New Roman" panose="02020603050405020304" pitchFamily="18" charset="0"/>
              <a:cs typeface="Times New Roman" panose="02020603050405020304" pitchFamily="18" charset="0"/>
            </a:endParaRPr>
          </a:p>
        </p:txBody>
      </p:sp>
      <p:sp>
        <p:nvSpPr>
          <p:cNvPr id="24" name="CasellaDiTesto 23"/>
          <p:cNvSpPr txBox="1"/>
          <p:nvPr/>
        </p:nvSpPr>
        <p:spPr>
          <a:xfrm>
            <a:off x="5580112" y="5229200"/>
            <a:ext cx="1034450" cy="400110"/>
          </a:xfrm>
          <a:prstGeom prst="rect">
            <a:avLst/>
          </a:prstGeom>
          <a:noFill/>
        </p:spPr>
        <p:txBody>
          <a:bodyPr wrap="none" rtlCol="0">
            <a:spAutoFit/>
          </a:bodyPr>
          <a:lstStyle/>
          <a:p>
            <a:r>
              <a:rPr lang="it-IT" sz="2000" b="1" dirty="0" err="1" smtClean="0">
                <a:latin typeface="Times New Roman" panose="02020603050405020304" pitchFamily="18" charset="0"/>
                <a:cs typeface="Times New Roman" panose="02020603050405020304" pitchFamily="18" charset="0"/>
              </a:rPr>
              <a:t>trended</a:t>
            </a:r>
            <a:endParaRPr lang="it-IT" sz="2000" b="1" dirty="0">
              <a:latin typeface="Times New Roman" panose="02020603050405020304" pitchFamily="18" charset="0"/>
              <a:cs typeface="Times New Roman" panose="02020603050405020304" pitchFamily="18" charset="0"/>
            </a:endParaRPr>
          </a:p>
        </p:txBody>
      </p:sp>
      <p:sp>
        <p:nvSpPr>
          <p:cNvPr id="26" name="CasellaDiTesto 25"/>
          <p:cNvSpPr txBox="1"/>
          <p:nvPr/>
        </p:nvSpPr>
        <p:spPr>
          <a:xfrm>
            <a:off x="7790438" y="3284984"/>
            <a:ext cx="811441" cy="769441"/>
          </a:xfrm>
          <a:prstGeom prst="rect">
            <a:avLst/>
          </a:prstGeom>
          <a:noFill/>
        </p:spPr>
        <p:txBody>
          <a:bodyPr wrap="none" rtlCol="0">
            <a:spAutoFit/>
          </a:bodyPr>
          <a:lstStyle/>
          <a:p>
            <a:r>
              <a:rPr lang="it-IT" sz="4400" b="1" dirty="0" smtClean="0">
                <a:latin typeface="Times New Roman" panose="02020603050405020304" pitchFamily="18" charset="0"/>
                <a:cs typeface="Times New Roman" panose="02020603050405020304" pitchFamily="18" charset="0"/>
              </a:rPr>
              <a:t>F1</a:t>
            </a:r>
            <a:endParaRPr lang="it-IT" sz="4400" b="1" dirty="0">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88174" y="6309320"/>
            <a:ext cx="370614"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N</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2628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83568" y="260648"/>
            <a:ext cx="1295400" cy="1276350"/>
          </a:xfrm>
          <a:prstGeom prst="rect">
            <a:avLst/>
          </a:prstGeom>
        </p:spPr>
      </p:pic>
      <p:pic>
        <p:nvPicPr>
          <p:cNvPr id="3" name="Immagine 2"/>
          <p:cNvPicPr>
            <a:picLocks noChangeAspect="1"/>
          </p:cNvPicPr>
          <p:nvPr/>
        </p:nvPicPr>
        <p:blipFill>
          <a:blip r:embed="rId3"/>
          <a:stretch>
            <a:fillRect/>
          </a:stretch>
        </p:blipFill>
        <p:spPr>
          <a:xfrm>
            <a:off x="2403919" y="243714"/>
            <a:ext cx="1257300" cy="1304925"/>
          </a:xfrm>
          <a:prstGeom prst="rect">
            <a:avLst/>
          </a:prstGeom>
        </p:spPr>
      </p:pic>
      <p:pic>
        <p:nvPicPr>
          <p:cNvPr id="4" name="Immagine 3"/>
          <p:cNvPicPr>
            <a:picLocks noChangeAspect="1"/>
          </p:cNvPicPr>
          <p:nvPr/>
        </p:nvPicPr>
        <p:blipFill>
          <a:blip r:embed="rId4"/>
          <a:stretch>
            <a:fillRect/>
          </a:stretch>
        </p:blipFill>
        <p:spPr>
          <a:xfrm>
            <a:off x="4160307" y="214041"/>
            <a:ext cx="1314450" cy="1323975"/>
          </a:xfrm>
          <a:prstGeom prst="rect">
            <a:avLst/>
          </a:prstGeom>
        </p:spPr>
      </p:pic>
      <p:pic>
        <p:nvPicPr>
          <p:cNvPr id="5" name="Immagine 4"/>
          <p:cNvPicPr>
            <a:picLocks noChangeAspect="1"/>
          </p:cNvPicPr>
          <p:nvPr/>
        </p:nvPicPr>
        <p:blipFill>
          <a:blip r:embed="rId5"/>
          <a:stretch>
            <a:fillRect/>
          </a:stretch>
        </p:blipFill>
        <p:spPr>
          <a:xfrm>
            <a:off x="670829" y="1700808"/>
            <a:ext cx="1314450" cy="1266825"/>
          </a:xfrm>
          <a:prstGeom prst="rect">
            <a:avLst/>
          </a:prstGeom>
        </p:spPr>
      </p:pic>
      <p:pic>
        <p:nvPicPr>
          <p:cNvPr id="6" name="Immagine 5"/>
          <p:cNvPicPr>
            <a:picLocks noChangeAspect="1"/>
          </p:cNvPicPr>
          <p:nvPr/>
        </p:nvPicPr>
        <p:blipFill>
          <a:blip r:embed="rId6"/>
          <a:stretch>
            <a:fillRect/>
          </a:stretch>
        </p:blipFill>
        <p:spPr>
          <a:xfrm>
            <a:off x="2369425" y="1677209"/>
            <a:ext cx="1304925" cy="1285875"/>
          </a:xfrm>
          <a:prstGeom prst="rect">
            <a:avLst/>
          </a:prstGeom>
        </p:spPr>
      </p:pic>
      <p:pic>
        <p:nvPicPr>
          <p:cNvPr id="7" name="Immagine 6"/>
          <p:cNvPicPr>
            <a:picLocks noChangeAspect="1"/>
          </p:cNvPicPr>
          <p:nvPr/>
        </p:nvPicPr>
        <p:blipFill>
          <a:blip r:embed="rId7"/>
          <a:stretch>
            <a:fillRect/>
          </a:stretch>
        </p:blipFill>
        <p:spPr>
          <a:xfrm>
            <a:off x="4179894" y="1683874"/>
            <a:ext cx="1285875" cy="1304925"/>
          </a:xfrm>
          <a:prstGeom prst="rect">
            <a:avLst/>
          </a:prstGeom>
        </p:spPr>
      </p:pic>
      <p:pic>
        <p:nvPicPr>
          <p:cNvPr id="8" name="Immagine 7"/>
          <p:cNvPicPr>
            <a:picLocks noChangeAspect="1"/>
          </p:cNvPicPr>
          <p:nvPr/>
        </p:nvPicPr>
        <p:blipFill>
          <a:blip r:embed="rId8"/>
          <a:stretch>
            <a:fillRect/>
          </a:stretch>
        </p:blipFill>
        <p:spPr>
          <a:xfrm>
            <a:off x="670829" y="3204509"/>
            <a:ext cx="1314450" cy="1295400"/>
          </a:xfrm>
          <a:prstGeom prst="rect">
            <a:avLst/>
          </a:prstGeom>
        </p:spPr>
      </p:pic>
      <p:pic>
        <p:nvPicPr>
          <p:cNvPr id="9" name="Immagine 8"/>
          <p:cNvPicPr>
            <a:picLocks noChangeAspect="1"/>
          </p:cNvPicPr>
          <p:nvPr/>
        </p:nvPicPr>
        <p:blipFill>
          <a:blip r:embed="rId9"/>
          <a:stretch>
            <a:fillRect/>
          </a:stretch>
        </p:blipFill>
        <p:spPr>
          <a:xfrm>
            <a:off x="4118746" y="3186517"/>
            <a:ext cx="1343025" cy="1314450"/>
          </a:xfrm>
          <a:prstGeom prst="rect">
            <a:avLst/>
          </a:prstGeom>
        </p:spPr>
      </p:pic>
      <p:pic>
        <p:nvPicPr>
          <p:cNvPr id="10" name="Immagine 9"/>
          <p:cNvPicPr>
            <a:picLocks noChangeAspect="1"/>
          </p:cNvPicPr>
          <p:nvPr/>
        </p:nvPicPr>
        <p:blipFill>
          <a:blip r:embed="rId10"/>
          <a:stretch>
            <a:fillRect/>
          </a:stretch>
        </p:blipFill>
        <p:spPr>
          <a:xfrm>
            <a:off x="2374404" y="3211918"/>
            <a:ext cx="1333500" cy="1295400"/>
          </a:xfrm>
          <a:prstGeom prst="rect">
            <a:avLst/>
          </a:prstGeom>
        </p:spPr>
      </p:pic>
      <p:pic>
        <p:nvPicPr>
          <p:cNvPr id="11" name="Immagine 10"/>
          <p:cNvPicPr>
            <a:picLocks noChangeAspect="1"/>
          </p:cNvPicPr>
          <p:nvPr/>
        </p:nvPicPr>
        <p:blipFill>
          <a:blip r:embed="rId11"/>
          <a:stretch>
            <a:fillRect/>
          </a:stretch>
        </p:blipFill>
        <p:spPr>
          <a:xfrm>
            <a:off x="686531" y="4653136"/>
            <a:ext cx="1304925" cy="1304925"/>
          </a:xfrm>
          <a:prstGeom prst="rect">
            <a:avLst/>
          </a:prstGeom>
        </p:spPr>
      </p:pic>
      <p:pic>
        <p:nvPicPr>
          <p:cNvPr id="12" name="Immagine 11"/>
          <p:cNvPicPr>
            <a:picLocks noChangeAspect="1"/>
          </p:cNvPicPr>
          <p:nvPr/>
        </p:nvPicPr>
        <p:blipFill>
          <a:blip r:embed="rId12"/>
          <a:stretch>
            <a:fillRect/>
          </a:stretch>
        </p:blipFill>
        <p:spPr>
          <a:xfrm>
            <a:off x="2403081" y="4653136"/>
            <a:ext cx="1323975" cy="1295400"/>
          </a:xfrm>
          <a:prstGeom prst="rect">
            <a:avLst/>
          </a:prstGeom>
        </p:spPr>
      </p:pic>
      <p:pic>
        <p:nvPicPr>
          <p:cNvPr id="13" name="Immagine 12"/>
          <p:cNvPicPr>
            <a:picLocks noChangeAspect="1"/>
          </p:cNvPicPr>
          <p:nvPr/>
        </p:nvPicPr>
        <p:blipFill>
          <a:blip r:embed="rId13"/>
          <a:stretch>
            <a:fillRect/>
          </a:stretch>
        </p:blipFill>
        <p:spPr>
          <a:xfrm>
            <a:off x="4141257" y="4652489"/>
            <a:ext cx="1333500" cy="1314450"/>
          </a:xfrm>
          <a:prstGeom prst="rect">
            <a:avLst/>
          </a:prstGeom>
        </p:spPr>
      </p:pic>
      <p:sp>
        <p:nvSpPr>
          <p:cNvPr id="14" name="CasellaDiTesto 13"/>
          <p:cNvSpPr txBox="1"/>
          <p:nvPr/>
        </p:nvSpPr>
        <p:spPr>
          <a:xfrm>
            <a:off x="994053" y="6165304"/>
            <a:ext cx="697627"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1000</a:t>
            </a:r>
            <a:endParaRPr lang="it-IT" sz="2000" b="1" dirty="0">
              <a:latin typeface="Times New Roman" panose="02020603050405020304" pitchFamily="18" charset="0"/>
              <a:cs typeface="Times New Roman" panose="02020603050405020304" pitchFamily="18" charset="0"/>
            </a:endParaRPr>
          </a:p>
        </p:txBody>
      </p:sp>
      <p:sp>
        <p:nvSpPr>
          <p:cNvPr id="15" name="CasellaDiTesto 14"/>
          <p:cNvSpPr txBox="1"/>
          <p:nvPr/>
        </p:nvSpPr>
        <p:spPr>
          <a:xfrm>
            <a:off x="2722245" y="6165304"/>
            <a:ext cx="697627"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5000</a:t>
            </a:r>
            <a:endParaRPr lang="it-IT" sz="2000" b="1" dirty="0">
              <a:latin typeface="Times New Roman" panose="02020603050405020304" pitchFamily="18" charset="0"/>
              <a:cs typeface="Times New Roman" panose="02020603050405020304" pitchFamily="18" charset="0"/>
            </a:endParaRPr>
          </a:p>
        </p:txBody>
      </p:sp>
      <p:sp>
        <p:nvSpPr>
          <p:cNvPr id="16" name="CasellaDiTesto 15"/>
          <p:cNvSpPr txBox="1"/>
          <p:nvPr/>
        </p:nvSpPr>
        <p:spPr>
          <a:xfrm>
            <a:off x="4280903" y="6165304"/>
            <a:ext cx="825867"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10000</a:t>
            </a:r>
            <a:endParaRPr lang="it-IT" sz="2000" b="1" dirty="0">
              <a:latin typeface="Times New Roman" panose="02020603050405020304" pitchFamily="18" charset="0"/>
              <a:cs typeface="Times New Roman" panose="02020603050405020304" pitchFamily="18" charset="0"/>
            </a:endParaRPr>
          </a:p>
        </p:txBody>
      </p:sp>
      <p:sp>
        <p:nvSpPr>
          <p:cNvPr id="17" name="CasellaDiTesto 16"/>
          <p:cNvSpPr txBox="1"/>
          <p:nvPr/>
        </p:nvSpPr>
        <p:spPr>
          <a:xfrm>
            <a:off x="5868144" y="747770"/>
            <a:ext cx="991169"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regular</a:t>
            </a:r>
            <a:endParaRPr lang="it-IT" sz="2000" b="1" dirty="0">
              <a:latin typeface="Times New Roman" panose="02020603050405020304" pitchFamily="18" charset="0"/>
              <a:cs typeface="Times New Roman" panose="02020603050405020304" pitchFamily="18" charset="0"/>
            </a:endParaRPr>
          </a:p>
        </p:txBody>
      </p:sp>
      <p:sp>
        <p:nvSpPr>
          <p:cNvPr id="18" name="CasellaDiTesto 17"/>
          <p:cNvSpPr txBox="1"/>
          <p:nvPr/>
        </p:nvSpPr>
        <p:spPr>
          <a:xfrm>
            <a:off x="5909325" y="2051556"/>
            <a:ext cx="1053494"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random</a:t>
            </a:r>
            <a:endParaRPr lang="it-IT" sz="2000" b="1" dirty="0">
              <a:latin typeface="Times New Roman" panose="02020603050405020304" pitchFamily="18" charset="0"/>
              <a:cs typeface="Times New Roman" panose="02020603050405020304" pitchFamily="18" charset="0"/>
            </a:endParaRPr>
          </a:p>
        </p:txBody>
      </p:sp>
      <p:sp>
        <p:nvSpPr>
          <p:cNvPr id="19" name="CasellaDiTesto 18"/>
          <p:cNvSpPr txBox="1"/>
          <p:nvPr/>
        </p:nvSpPr>
        <p:spPr>
          <a:xfrm>
            <a:off x="5827444" y="3573016"/>
            <a:ext cx="1175515" cy="400110"/>
          </a:xfrm>
          <a:prstGeom prst="rect">
            <a:avLst/>
          </a:prstGeom>
          <a:noFill/>
        </p:spPr>
        <p:txBody>
          <a:bodyPr wrap="none" rtlCol="0">
            <a:spAutoFit/>
          </a:bodyPr>
          <a:lstStyle/>
          <a:p>
            <a:r>
              <a:rPr lang="it-IT" sz="2000" b="1" dirty="0" err="1" smtClean="0">
                <a:latin typeface="Times New Roman" panose="02020603050405020304" pitchFamily="18" charset="0"/>
                <a:cs typeface="Times New Roman" panose="02020603050405020304" pitchFamily="18" charset="0"/>
              </a:rPr>
              <a:t>clustered</a:t>
            </a:r>
            <a:endParaRPr lang="it-IT" sz="2000" b="1" dirty="0">
              <a:latin typeface="Times New Roman" panose="02020603050405020304" pitchFamily="18" charset="0"/>
              <a:cs typeface="Times New Roman" panose="02020603050405020304" pitchFamily="18" charset="0"/>
            </a:endParaRPr>
          </a:p>
        </p:txBody>
      </p:sp>
      <p:sp>
        <p:nvSpPr>
          <p:cNvPr id="20" name="CasellaDiTesto 19"/>
          <p:cNvSpPr txBox="1"/>
          <p:nvPr/>
        </p:nvSpPr>
        <p:spPr>
          <a:xfrm>
            <a:off x="5868144" y="5085184"/>
            <a:ext cx="1034450" cy="400110"/>
          </a:xfrm>
          <a:prstGeom prst="rect">
            <a:avLst/>
          </a:prstGeom>
          <a:noFill/>
        </p:spPr>
        <p:txBody>
          <a:bodyPr wrap="none" rtlCol="0">
            <a:spAutoFit/>
          </a:bodyPr>
          <a:lstStyle/>
          <a:p>
            <a:r>
              <a:rPr lang="it-IT" sz="2000" b="1" dirty="0" err="1" smtClean="0">
                <a:latin typeface="Times New Roman" panose="02020603050405020304" pitchFamily="18" charset="0"/>
                <a:cs typeface="Times New Roman" panose="02020603050405020304" pitchFamily="18" charset="0"/>
              </a:rPr>
              <a:t>trended</a:t>
            </a:r>
            <a:endParaRPr lang="it-IT" sz="2000" b="1" dirty="0">
              <a:latin typeface="Times New Roman" panose="02020603050405020304" pitchFamily="18" charset="0"/>
              <a:cs typeface="Times New Roman" panose="02020603050405020304" pitchFamily="18" charset="0"/>
            </a:endParaRPr>
          </a:p>
        </p:txBody>
      </p:sp>
      <p:sp>
        <p:nvSpPr>
          <p:cNvPr id="21" name="CasellaDiTesto 20"/>
          <p:cNvSpPr txBox="1"/>
          <p:nvPr/>
        </p:nvSpPr>
        <p:spPr>
          <a:xfrm>
            <a:off x="8100392" y="3284984"/>
            <a:ext cx="811441" cy="769441"/>
          </a:xfrm>
          <a:prstGeom prst="rect">
            <a:avLst/>
          </a:prstGeom>
          <a:noFill/>
        </p:spPr>
        <p:txBody>
          <a:bodyPr wrap="none" rtlCol="0">
            <a:spAutoFit/>
          </a:bodyPr>
          <a:lstStyle/>
          <a:p>
            <a:r>
              <a:rPr lang="it-IT" sz="4400" b="1" dirty="0" smtClean="0">
                <a:latin typeface="Times New Roman" panose="02020603050405020304" pitchFamily="18" charset="0"/>
                <a:cs typeface="Times New Roman" panose="02020603050405020304" pitchFamily="18" charset="0"/>
              </a:rPr>
              <a:t>F2</a:t>
            </a:r>
            <a:endParaRPr lang="it-IT" sz="4400" b="1" dirty="0">
              <a:latin typeface="Times New Roman" panose="02020603050405020304" pitchFamily="18" charset="0"/>
              <a:cs typeface="Times New Roman" panose="02020603050405020304" pitchFamily="18" charset="0"/>
            </a:endParaRPr>
          </a:p>
        </p:txBody>
      </p:sp>
      <p:sp>
        <p:nvSpPr>
          <p:cNvPr id="22" name="CasellaDiTesto 21"/>
          <p:cNvSpPr txBox="1"/>
          <p:nvPr/>
        </p:nvSpPr>
        <p:spPr>
          <a:xfrm>
            <a:off x="179512" y="6165304"/>
            <a:ext cx="370614"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N</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756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619250" y="404813"/>
            <a:ext cx="6048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it-IT" b="1" dirty="0">
                <a:solidFill>
                  <a:srgbClr val="000000"/>
                </a:solidFill>
                <a:latin typeface="Times New Roman" panose="02020603050405020304" pitchFamily="18" charset="0"/>
                <a:cs typeface="Times New Roman" panose="02020603050405020304" pitchFamily="18" charset="0"/>
              </a:rPr>
              <a:t>we </a:t>
            </a:r>
            <a:r>
              <a:rPr lang="en-GB" altLang="it-IT" b="1" dirty="0" smtClean="0">
                <a:latin typeface="Times New Roman" panose="02020603050405020304" pitchFamily="18" charset="0"/>
                <a:cs typeface="Times New Roman" panose="02020603050405020304" pitchFamily="18" charset="0"/>
              </a:rPr>
              <a:t>have attempted </a:t>
            </a:r>
            <a:r>
              <a:rPr lang="en-GB" altLang="it-IT" b="1" dirty="0">
                <a:latin typeface="Times New Roman" panose="02020603050405020304" pitchFamily="18" charset="0"/>
                <a:cs typeface="Times New Roman" panose="02020603050405020304" pitchFamily="18" charset="0"/>
              </a:rPr>
              <a:t>to make maps in a </a:t>
            </a:r>
            <a:r>
              <a:rPr lang="en-GB" altLang="it-IT" b="1" dirty="0">
                <a:solidFill>
                  <a:srgbClr val="C00000"/>
                </a:solidFill>
                <a:latin typeface="Times New Roman" panose="02020603050405020304" pitchFamily="18" charset="0"/>
                <a:cs typeface="Times New Roman" panose="02020603050405020304" pitchFamily="18" charset="0"/>
              </a:rPr>
              <a:t>design-based framework</a:t>
            </a:r>
            <a:endParaRPr lang="it-IT" altLang="it-IT" b="1" dirty="0">
              <a:solidFill>
                <a:srgbClr val="C00000"/>
              </a:solidFill>
            </a:endParaRPr>
          </a:p>
        </p:txBody>
      </p:sp>
      <p:sp>
        <p:nvSpPr>
          <p:cNvPr id="3" name="Rettangolo 2"/>
          <p:cNvSpPr>
            <a:spLocks noChangeArrowheads="1"/>
          </p:cNvSpPr>
          <p:nvPr/>
        </p:nvSpPr>
        <p:spPr bwMode="auto">
          <a:xfrm>
            <a:off x="539750" y="1700808"/>
            <a:ext cx="74882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 population values are viewed as </a:t>
            </a:r>
            <a:r>
              <a:rPr lang="en-GB" altLang="it-IT" sz="2400" b="1" dirty="0">
                <a:solidFill>
                  <a:srgbClr val="C00000"/>
                </a:solidFill>
                <a:latin typeface="Times New Roman" panose="02020603050405020304" pitchFamily="18" charset="0"/>
                <a:cs typeface="Times New Roman" panose="02020603050405020304" pitchFamily="18" charset="0"/>
              </a:rPr>
              <a:t>fixed constants</a:t>
            </a:r>
            <a:r>
              <a:rPr lang="en-GB" altLang="it-IT" sz="2400" b="1" dirty="0">
                <a:latin typeface="Times New Roman" panose="02020603050405020304" pitchFamily="18" charset="0"/>
                <a:cs typeface="Times New Roman" panose="02020603050405020304" pitchFamily="18" charset="0"/>
              </a:rPr>
              <a:t> and the probability distribution of any sample statistic is determined from the uncertainty entailed by the </a:t>
            </a:r>
            <a:r>
              <a:rPr lang="en-GB" altLang="it-IT" sz="2400" b="1" dirty="0">
                <a:solidFill>
                  <a:srgbClr val="C00000"/>
                </a:solidFill>
                <a:latin typeface="Times New Roman" panose="02020603050405020304" pitchFamily="18" charset="0"/>
                <a:cs typeface="Times New Roman" panose="02020603050405020304" pitchFamily="18" charset="0"/>
              </a:rPr>
              <a:t>probabilistic sampling scheme</a:t>
            </a:r>
            <a:r>
              <a:rPr lang="en-GB" altLang="it-IT" sz="2400" b="1" dirty="0">
                <a:latin typeface="Times New Roman" panose="02020603050405020304" pitchFamily="18" charset="0"/>
                <a:cs typeface="Times New Roman" panose="02020603050405020304" pitchFamily="18" charset="0"/>
              </a:rPr>
              <a:t> adopted to select the spatial units</a:t>
            </a:r>
            <a:endParaRPr lang="it-IT" altLang="it-IT" sz="2400" b="1" dirty="0"/>
          </a:p>
        </p:txBody>
      </p:sp>
      <p:sp>
        <p:nvSpPr>
          <p:cNvPr id="5" name="Freccia a destra 4"/>
          <p:cNvSpPr/>
          <p:nvPr/>
        </p:nvSpPr>
        <p:spPr>
          <a:xfrm>
            <a:off x="3995738" y="4941888"/>
            <a:ext cx="977900" cy="48418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 name="Immagine 6"/>
          <p:cNvPicPr/>
          <p:nvPr/>
        </p:nvPicPr>
        <p:blipFill>
          <a:blip r:embed="rId2" cstate="print">
            <a:extLst>
              <a:ext uri="{28A0092B-C50C-407E-A947-70E740481C1C}">
                <a14:useLocalDpi xmlns:a14="http://schemas.microsoft.com/office/drawing/2010/main" val="0"/>
              </a:ext>
            </a:extLst>
          </a:blip>
          <a:stretch>
            <a:fillRect/>
          </a:stretch>
        </p:blipFill>
        <p:spPr>
          <a:xfrm>
            <a:off x="704553" y="4077072"/>
            <a:ext cx="2931343" cy="2232248"/>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639145"/>
            <a:ext cx="3206542" cy="283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260648"/>
            <a:ext cx="8568952" cy="1569660"/>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10,000 samples </a:t>
            </a:r>
            <a:r>
              <a:rPr lang="en-GB" sz="2400" b="1" dirty="0" smtClean="0">
                <a:latin typeface="Times New Roman" panose="02020603050405020304" pitchFamily="18" charset="0"/>
                <a:ea typeface="Times New Roman" panose="02020603050405020304" pitchFamily="18" charset="0"/>
              </a:rPr>
              <a:t>of size </a:t>
            </a:r>
            <a:r>
              <a:rPr lang="en-GB" sz="2400" b="1" i="1" dirty="0" smtClean="0">
                <a:latin typeface="Times New Roman" panose="02020603050405020304" pitchFamily="18" charset="0"/>
                <a:ea typeface="Times New Roman" panose="02020603050405020304" pitchFamily="18" charset="0"/>
              </a:rPr>
              <a:t>n=N/10</a:t>
            </a:r>
            <a:r>
              <a:rPr lang="en-GB" sz="2400" b="1" dirty="0" smtClean="0">
                <a:latin typeface="Times New Roman" panose="02020603050405020304" pitchFamily="18" charset="0"/>
                <a:ea typeface="Times New Roman" panose="02020603050405020304" pitchFamily="18" charset="0"/>
              </a:rPr>
              <a:t> independently </a:t>
            </a:r>
            <a:r>
              <a:rPr lang="en-GB" sz="2400" b="1" dirty="0">
                <a:latin typeface="Times New Roman" panose="02020603050405020304" pitchFamily="18" charset="0"/>
                <a:ea typeface="Times New Roman" panose="02020603050405020304" pitchFamily="18" charset="0"/>
              </a:rPr>
              <a:t>selected by </a:t>
            </a:r>
            <a:r>
              <a:rPr lang="en-GB" sz="2400" b="1" dirty="0" smtClean="0">
                <a:latin typeface="Times New Roman" panose="02020603050405020304" pitchFamily="18" charset="0"/>
                <a:ea typeface="Times New Roman" panose="02020603050405020304" pitchFamily="18" charset="0"/>
              </a:rPr>
              <a:t>SRSWOR</a:t>
            </a:r>
          </a:p>
          <a:p>
            <a:r>
              <a:rPr lang="en-GB" sz="2400" b="1" dirty="0" smtClean="0">
                <a:latin typeface="Times New Roman" panose="02020603050405020304" pitchFamily="18" charset="0"/>
                <a:ea typeface="Times New Roman" panose="02020603050405020304" pitchFamily="18" charset="0"/>
              </a:rPr>
              <a:t>stratified sampling with proportional allocation</a:t>
            </a:r>
          </a:p>
          <a:p>
            <a:r>
              <a:rPr lang="en-GB" sz="2400" b="1" dirty="0" smtClean="0">
                <a:latin typeface="Times New Roman" panose="02020603050405020304" pitchFamily="18" charset="0"/>
                <a:ea typeface="Times New Roman" panose="02020603050405020304" pitchFamily="18" charset="0"/>
              </a:rPr>
              <a:t>doubly balanced spatial sampling </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Grafström</a:t>
            </a:r>
            <a:r>
              <a:rPr lang="en-US" sz="2400" b="1" dirty="0">
                <a:latin typeface="Times New Roman" panose="02020603050405020304" pitchFamily="18" charset="0"/>
                <a:cs typeface="Times New Roman" panose="02020603050405020304" pitchFamily="18" charset="0"/>
              </a:rPr>
              <a:t> and </a:t>
            </a:r>
            <a:r>
              <a:rPr lang="en-US" sz="2400" b="1" dirty="0" err="1">
                <a:latin typeface="Times New Roman" panose="02020603050405020304" pitchFamily="18" charset="0"/>
                <a:cs typeface="Times New Roman" panose="02020603050405020304" pitchFamily="18" charset="0"/>
              </a:rPr>
              <a:t>Tillé</a:t>
            </a:r>
            <a:r>
              <a:rPr lang="en-US" sz="2400" b="1" dirty="0">
                <a:latin typeface="Times New Roman" panose="02020603050405020304" pitchFamily="18" charset="0"/>
                <a:cs typeface="Times New Roman" panose="02020603050405020304" pitchFamily="18" charset="0"/>
              </a:rPr>
              <a:t> 2013)</a:t>
            </a:r>
            <a:endParaRPr lang="it-IT"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64" y="1869579"/>
            <a:ext cx="47244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67544" y="2492896"/>
            <a:ext cx="2433615" cy="523220"/>
          </a:xfrm>
          <a:prstGeom prst="rect">
            <a:avLst/>
          </a:prstGeom>
        </p:spPr>
        <p:txBody>
          <a:bodyPr wrap="none">
            <a:spAutoFit/>
          </a:bodyPr>
          <a:lstStyle/>
          <a:p>
            <a:r>
              <a:rPr lang="en-GB" sz="2800" b="1" dirty="0">
                <a:latin typeface="Times New Roman" panose="02020603050405020304" pitchFamily="18" charset="0"/>
                <a:ea typeface="Times New Roman" panose="02020603050405020304" pitchFamily="18" charset="0"/>
              </a:rPr>
              <a:t>for each </a:t>
            </a:r>
            <a:r>
              <a:rPr lang="en-GB" sz="2800" b="1" dirty="0" smtClean="0">
                <a:latin typeface="Times New Roman" panose="02020603050405020304" pitchFamily="18" charset="0"/>
                <a:ea typeface="Times New Roman" panose="02020603050405020304" pitchFamily="18" charset="0"/>
              </a:rPr>
              <a:t>point:</a:t>
            </a:r>
            <a:endParaRPr lang="it-IT" sz="2800" dirty="0"/>
          </a:p>
        </p:txBody>
      </p:sp>
      <p:sp>
        <p:nvSpPr>
          <p:cNvPr id="8" name="Rettangolo 7"/>
          <p:cNvSpPr/>
          <p:nvPr/>
        </p:nvSpPr>
        <p:spPr>
          <a:xfrm>
            <a:off x="251520" y="2996952"/>
            <a:ext cx="3209533" cy="523220"/>
          </a:xfrm>
          <a:prstGeom prst="rect">
            <a:avLst/>
          </a:prstGeom>
        </p:spPr>
        <p:txBody>
          <a:bodyPr wrap="none">
            <a:spAutoFit/>
          </a:bodyPr>
          <a:lstStyle/>
          <a:p>
            <a:r>
              <a:rPr lang="en-GB" sz="2800" b="1" dirty="0" smtClean="0">
                <a:latin typeface="Times New Roman" panose="02020603050405020304" pitchFamily="18" charset="0"/>
                <a:ea typeface="Times New Roman" panose="02020603050405020304" pitchFamily="18" charset="0"/>
              </a:rPr>
              <a:t>- absolute </a:t>
            </a:r>
            <a:r>
              <a:rPr lang="en-GB" sz="2800" b="1" dirty="0">
                <a:latin typeface="Times New Roman" panose="02020603050405020304" pitchFamily="18" charset="0"/>
                <a:ea typeface="Times New Roman" panose="02020603050405020304" pitchFamily="18" charset="0"/>
              </a:rPr>
              <a:t>bias (AB)</a:t>
            </a:r>
            <a:endParaRPr lang="it-IT" sz="2800" dirty="0"/>
          </a:p>
        </p:txBody>
      </p:sp>
      <p:sp>
        <p:nvSpPr>
          <p:cNvPr id="9" name="Rettangolo 8"/>
          <p:cNvSpPr/>
          <p:nvPr/>
        </p:nvSpPr>
        <p:spPr>
          <a:xfrm>
            <a:off x="251520" y="3553852"/>
            <a:ext cx="5533631" cy="523220"/>
          </a:xfrm>
          <a:prstGeom prst="rect">
            <a:avLst/>
          </a:prstGeom>
        </p:spPr>
        <p:txBody>
          <a:bodyPr wrap="none">
            <a:spAutoFit/>
          </a:bodyPr>
          <a:lstStyle/>
          <a:p>
            <a:r>
              <a:rPr lang="en-GB" sz="2800" b="1" dirty="0" smtClean="0">
                <a:latin typeface="Times New Roman" panose="02020603050405020304" pitchFamily="18" charset="0"/>
                <a:ea typeface="Times New Roman" panose="02020603050405020304" pitchFamily="18" charset="0"/>
              </a:rPr>
              <a:t>- root </a:t>
            </a:r>
            <a:r>
              <a:rPr lang="en-GB" sz="2800" b="1" dirty="0">
                <a:latin typeface="Times New Roman" panose="02020603050405020304" pitchFamily="18" charset="0"/>
                <a:ea typeface="Times New Roman" panose="02020603050405020304" pitchFamily="18" charset="0"/>
              </a:rPr>
              <a:t>mean squared error (RMSE)</a:t>
            </a:r>
            <a:endParaRPr lang="it-IT" sz="2800" dirty="0"/>
          </a:p>
        </p:txBody>
      </p:sp>
      <p:sp>
        <p:nvSpPr>
          <p:cNvPr id="10" name="Rettangolo 9"/>
          <p:cNvSpPr/>
          <p:nvPr/>
        </p:nvSpPr>
        <p:spPr>
          <a:xfrm>
            <a:off x="251520" y="4149080"/>
            <a:ext cx="6984776" cy="954107"/>
          </a:xfrm>
          <a:prstGeom prst="rect">
            <a:avLst/>
          </a:prstGeom>
        </p:spPr>
        <p:txBody>
          <a:bodyPr wrap="square">
            <a:spAutoFit/>
          </a:bodyPr>
          <a:lstStyle/>
          <a:p>
            <a:pPr algn="just">
              <a:spcAft>
                <a:spcPts val="0"/>
              </a:spcAft>
            </a:pPr>
            <a:r>
              <a:rPr lang="en-GB" sz="2800" b="1" dirty="0" smtClean="0">
                <a:latin typeface="Times New Roman" panose="02020603050405020304" pitchFamily="18" charset="0"/>
                <a:ea typeface="Times New Roman" panose="02020603050405020304" pitchFamily="18" charset="0"/>
              </a:rPr>
              <a:t>- absolute </a:t>
            </a:r>
            <a:r>
              <a:rPr lang="en-GB" sz="2800" b="1" dirty="0">
                <a:latin typeface="Times New Roman" panose="02020603050405020304" pitchFamily="18" charset="0"/>
                <a:ea typeface="Times New Roman" panose="02020603050405020304" pitchFamily="18" charset="0"/>
              </a:rPr>
              <a:t>bias of the root MSE </a:t>
            </a:r>
            <a:r>
              <a:rPr lang="en-GB" sz="2800" b="1" dirty="0" smtClean="0">
                <a:latin typeface="Times New Roman" panose="02020603050405020304" pitchFamily="18" charset="0"/>
                <a:ea typeface="Times New Roman" panose="02020603050405020304" pitchFamily="18" charset="0"/>
              </a:rPr>
              <a:t>estimator </a:t>
            </a:r>
            <a:r>
              <a:rPr lang="en-GB" sz="2800" b="1" dirty="0">
                <a:latin typeface="Times New Roman" panose="02020603050405020304" pitchFamily="18" charset="0"/>
                <a:ea typeface="Times New Roman" panose="02020603050405020304" pitchFamily="18" charset="0"/>
              </a:rPr>
              <a:t>(ABRMSEE</a:t>
            </a:r>
            <a:r>
              <a:rPr lang="en-GB" sz="2800" b="1" dirty="0" smtClean="0">
                <a:latin typeface="Times New Roman" panose="02020603050405020304" pitchFamily="18" charset="0"/>
                <a:ea typeface="Times New Roman" panose="02020603050405020304" pitchFamily="18" charset="0"/>
              </a:rPr>
              <a:t>)</a:t>
            </a:r>
            <a:endParaRPr lang="it-IT" sz="2800" dirty="0">
              <a:effectLst/>
              <a:latin typeface="Times New Roman" panose="02020603050405020304" pitchFamily="18" charset="0"/>
              <a:ea typeface="Times New Roman" panose="02020603050405020304" pitchFamily="18" charset="0"/>
            </a:endParaRPr>
          </a:p>
        </p:txBody>
      </p:sp>
      <p:sp>
        <p:nvSpPr>
          <p:cNvPr id="11" name="Rettangolo 10"/>
          <p:cNvSpPr/>
          <p:nvPr/>
        </p:nvSpPr>
        <p:spPr>
          <a:xfrm>
            <a:off x="539552" y="5301208"/>
            <a:ext cx="7560840" cy="1015663"/>
          </a:xfrm>
          <a:prstGeom prst="rect">
            <a:avLst/>
          </a:prstGeom>
        </p:spPr>
        <p:txBody>
          <a:bodyPr wrap="square">
            <a:spAutoFit/>
          </a:bodyPr>
          <a:lstStyle/>
          <a:p>
            <a:r>
              <a:rPr lang="en-GB" sz="2000" b="1" dirty="0">
                <a:latin typeface="Times New Roman" panose="02020603050405020304" pitchFamily="18" charset="0"/>
                <a:ea typeface="Times New Roman" panose="02020603050405020304" pitchFamily="18" charset="0"/>
              </a:rPr>
              <a:t>the simulation results confirmed the theoretical </a:t>
            </a:r>
            <a:r>
              <a:rPr lang="en-GB" sz="2000" b="1" dirty="0" smtClean="0">
                <a:latin typeface="Times New Roman" panose="02020603050405020304" pitchFamily="18" charset="0"/>
                <a:ea typeface="Times New Roman" panose="02020603050405020304" pitchFamily="18" charset="0"/>
              </a:rPr>
              <a:t>findings: best results achieved with TR and CL patterns, doubly balanced sampling was the best</a:t>
            </a:r>
            <a:endParaRPr lang="it-IT" sz="2000" dirty="0"/>
          </a:p>
        </p:txBody>
      </p:sp>
    </p:spTree>
    <p:extLst>
      <p:ext uri="{BB962C8B-B14F-4D97-AF65-F5344CB8AC3E}">
        <p14:creationId xmlns:p14="http://schemas.microsoft.com/office/powerpoint/2010/main" val="13170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smtClean="0">
                <a:latin typeface="Times New Roman" panose="02020603050405020304" pitchFamily="18" charset="0"/>
                <a:cs typeface="Times New Roman" panose="02020603050405020304" pitchFamily="18" charset="0"/>
              </a:rPr>
              <a:t>case </a:t>
            </a:r>
            <a:r>
              <a:rPr lang="it-IT" altLang="it-IT" sz="6000" b="1" dirty="0" err="1" smtClean="0">
                <a:latin typeface="Times New Roman" panose="02020603050405020304" pitchFamily="18" charset="0"/>
                <a:cs typeface="Times New Roman" panose="02020603050405020304" pitchFamily="18" charset="0"/>
              </a:rPr>
              <a:t>study</a:t>
            </a:r>
            <a:endParaRPr lang="it-IT" altLang="it-IT" sz="6000" dirty="0"/>
          </a:p>
        </p:txBody>
      </p:sp>
    </p:spTree>
    <p:extLst>
      <p:ext uri="{BB962C8B-B14F-4D97-AF65-F5344CB8AC3E}">
        <p14:creationId xmlns:p14="http://schemas.microsoft.com/office/powerpoint/2010/main" val="23298861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6091" y="2564904"/>
            <a:ext cx="3744416" cy="923330"/>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sample of </a:t>
            </a:r>
            <a:r>
              <a:rPr lang="en-US" b="1" i="1" dirty="0">
                <a:latin typeface="Times New Roman" panose="02020603050405020304" pitchFamily="18" charset="0"/>
                <a:cs typeface="Times New Roman" panose="02020603050405020304" pitchFamily="18" charset="0"/>
              </a:rPr>
              <a:t>n </a:t>
            </a:r>
            <a:r>
              <a:rPr lang="en-US" b="1" dirty="0">
                <a:latin typeface="Times New Roman" panose="02020603050405020304" pitchFamily="18" charset="0"/>
                <a:cs typeface="Times New Roman" panose="02020603050405020304" pitchFamily="18" charset="0"/>
              </a:rPr>
              <a:t>= 54 trees was selected </a:t>
            </a:r>
            <a:r>
              <a:rPr lang="en-US" b="1" dirty="0" smtClean="0">
                <a:latin typeface="Times New Roman" panose="02020603050405020304" pitchFamily="18" charset="0"/>
                <a:cs typeface="Times New Roman" panose="02020603050405020304" pitchFamily="18" charset="0"/>
              </a:rPr>
              <a:t>by 3P sampling and </a:t>
            </a:r>
            <a:r>
              <a:rPr lang="en-US" b="1" dirty="0">
                <a:latin typeface="Times New Roman" panose="02020603050405020304" pitchFamily="18" charset="0"/>
                <a:cs typeface="Times New Roman" panose="02020603050405020304" pitchFamily="18" charset="0"/>
              </a:rPr>
              <a:t>their heights were </a:t>
            </a:r>
            <a:r>
              <a:rPr lang="en-US" b="1" dirty="0" smtClean="0">
                <a:latin typeface="Times New Roman" panose="02020603050405020304" pitchFamily="18" charset="0"/>
                <a:cs typeface="Times New Roman" panose="02020603050405020304" pitchFamily="18" charset="0"/>
              </a:rPr>
              <a:t>measured</a:t>
            </a:r>
            <a:endParaRPr lang="it-IT" b="1" dirty="0"/>
          </a:p>
        </p:txBody>
      </p:sp>
      <p:sp>
        <p:nvSpPr>
          <p:cNvPr id="3" name="Rettangolo 2"/>
          <p:cNvSpPr/>
          <p:nvPr/>
        </p:nvSpPr>
        <p:spPr>
          <a:xfrm>
            <a:off x="4355976" y="2636912"/>
            <a:ext cx="4572000" cy="923330"/>
          </a:xfrm>
          <a:prstGeom prst="rect">
            <a:avLst/>
          </a:prstGeom>
        </p:spPr>
        <p:txBody>
          <a:bodyPr>
            <a:spAutoFit/>
          </a:bodyPr>
          <a:lstStyle/>
          <a:p>
            <a:r>
              <a:rPr lang="en-US" b="1" dirty="0" smtClean="0">
                <a:latin typeface="Times New Roman" panose="02020603050405020304" pitchFamily="18" charset="0"/>
                <a:cs typeface="Times New Roman" panose="02020603050405020304" pitchFamily="18" charset="0"/>
              </a:rPr>
              <a:t>tree </a:t>
            </a:r>
            <a:r>
              <a:rPr lang="en-US" b="1" dirty="0">
                <a:latin typeface="Times New Roman" panose="02020603050405020304" pitchFamily="18" charset="0"/>
                <a:cs typeface="Times New Roman" panose="02020603050405020304" pitchFamily="18" charset="0"/>
              </a:rPr>
              <a:t>height estimation was performed for all trees in the forest by using</a:t>
            </a:r>
          </a:p>
          <a:p>
            <a:r>
              <a:rPr lang="en-US" b="1" dirty="0">
                <a:latin typeface="Times New Roman" panose="02020603050405020304" pitchFamily="18" charset="0"/>
                <a:cs typeface="Times New Roman" panose="02020603050405020304" pitchFamily="18" charset="0"/>
              </a:rPr>
              <a:t>the IDW estimator with </a:t>
            </a:r>
            <a:r>
              <a:rPr lang="en-US" b="1" i="1" dirty="0">
                <a:latin typeface="Times New Roman" panose="02020603050405020304" pitchFamily="18" charset="0"/>
                <a:cs typeface="Times New Roman" panose="02020603050405020304" pitchFamily="18" charset="0"/>
              </a:rPr>
              <a:t>ϕ</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 = </a:t>
            </a:r>
            <a:r>
              <a:rPr lang="en-US" b="1" i="1" dirty="0" smtClean="0">
                <a:latin typeface="Times New Roman" panose="02020603050405020304" pitchFamily="18" charset="0"/>
                <a:cs typeface="Times New Roman" panose="02020603050405020304" pitchFamily="18" charset="0"/>
              </a:rPr>
              <a:t>d</a:t>
            </a:r>
            <a:r>
              <a:rPr lang="en-US" b="1" i="1" baseline="30000" dirty="0" smtClean="0">
                <a:latin typeface="Times New Roman" panose="02020603050405020304" pitchFamily="18" charset="0"/>
                <a:cs typeface="Times New Roman" panose="02020603050405020304" pitchFamily="18" charset="0"/>
              </a:rPr>
              <a:t>3</a:t>
            </a:r>
            <a:endParaRPr lang="it-IT" b="1" dirty="0">
              <a:latin typeface="Times New Roman" panose="02020603050405020304" pitchFamily="18" charset="0"/>
              <a:cs typeface="Times New Roman" panose="02020603050405020304" pitchFamily="18" charset="0"/>
            </a:endParaRPr>
          </a:p>
        </p:txBody>
      </p:sp>
      <p:pic>
        <p:nvPicPr>
          <p:cNvPr id="2052" name="Picture 4" descr="Immagine correl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41210"/>
            <a:ext cx="3240360" cy="216699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79512" y="476672"/>
            <a:ext cx="4572000" cy="923330"/>
          </a:xfrm>
          <a:prstGeom prst="rect">
            <a:avLst/>
          </a:prstGeom>
        </p:spPr>
        <p:txBody>
          <a:bodyPr>
            <a:spAutoFit/>
          </a:bodyPr>
          <a:lstStyle/>
          <a:p>
            <a:r>
              <a:rPr lang="en-US" b="1" dirty="0" smtClean="0">
                <a:latin typeface="Times New Roman" panose="02020603050405020304" pitchFamily="18" charset="0"/>
                <a:cs typeface="Times New Roman" panose="02020603050405020304" pitchFamily="18" charset="0"/>
              </a:rPr>
              <a:t>estimation </a:t>
            </a:r>
            <a:r>
              <a:rPr lang="en-US" b="1" dirty="0">
                <a:latin typeface="Times New Roman" panose="02020603050405020304" pitchFamily="18" charset="0"/>
                <a:cs typeface="Times New Roman" panose="02020603050405020304" pitchFamily="18" charset="0"/>
              </a:rPr>
              <a:t>of tree heights in a semi-natural mixed oak-hornbeam </a:t>
            </a:r>
            <a:r>
              <a:rPr lang="en-US" b="1" dirty="0" smtClean="0">
                <a:latin typeface="Times New Roman" panose="02020603050405020304" pitchFamily="18" charset="0"/>
                <a:cs typeface="Times New Roman" panose="02020603050405020304" pitchFamily="18" charset="0"/>
              </a:rPr>
              <a:t>forest of size 70x140 m</a:t>
            </a:r>
            <a:r>
              <a:rPr lang="en-US" b="1" baseline="30000" dirty="0" smtClean="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in </a:t>
            </a:r>
            <a:r>
              <a:rPr lang="en-US" b="1" dirty="0">
                <a:latin typeface="Times New Roman" panose="02020603050405020304" pitchFamily="18" charset="0"/>
                <a:cs typeface="Times New Roman" panose="02020603050405020304" pitchFamily="18" charset="0"/>
              </a:rPr>
              <a:t>the province of </a:t>
            </a:r>
            <a:r>
              <a:rPr lang="en-US" b="1" dirty="0" err="1">
                <a:latin typeface="Times New Roman" panose="02020603050405020304" pitchFamily="18" charset="0"/>
                <a:cs typeface="Times New Roman" panose="02020603050405020304" pitchFamily="18" charset="0"/>
              </a:rPr>
              <a:t>Mantova</a:t>
            </a:r>
            <a:r>
              <a:rPr lang="en-US" b="1" dirty="0">
                <a:latin typeface="Times New Roman" panose="02020603050405020304" pitchFamily="18" charset="0"/>
                <a:cs typeface="Times New Roman" panose="02020603050405020304" pitchFamily="18" charset="0"/>
              </a:rPr>
              <a:t> (North Italy</a:t>
            </a:r>
            <a:r>
              <a:rPr lang="en-US" b="1" dirty="0" smtClean="0">
                <a:latin typeface="Times New Roman" panose="02020603050405020304" pitchFamily="18" charset="0"/>
                <a:cs typeface="Times New Roman" panose="02020603050405020304" pitchFamily="18" charset="0"/>
              </a:rPr>
              <a:t>)</a:t>
            </a:r>
            <a:endParaRPr lang="it-IT" b="1" dirty="0">
              <a:latin typeface="Times New Roman" panose="02020603050405020304" pitchFamily="18" charset="0"/>
              <a:cs typeface="Times New Roman" panose="02020603050405020304" pitchFamily="18" charset="0"/>
            </a:endParaRPr>
          </a:p>
        </p:txBody>
      </p:sp>
      <p:sp>
        <p:nvSpPr>
          <p:cNvPr id="5" name="Rettangolo 4"/>
          <p:cNvSpPr/>
          <p:nvPr/>
        </p:nvSpPr>
        <p:spPr>
          <a:xfrm>
            <a:off x="179512" y="1556792"/>
            <a:ext cx="4572000" cy="923330"/>
          </a:xfrm>
          <a:prstGeom prst="rect">
            <a:avLst/>
          </a:prstGeom>
        </p:spPr>
        <p:txBody>
          <a:bodyPr>
            <a:spAutoFit/>
          </a:bodyPr>
          <a:lstStyle/>
          <a:p>
            <a:r>
              <a:rPr lang="en-US" b="1" dirty="0">
                <a:latin typeface="Times New Roman" panose="02020603050405020304" pitchFamily="18" charset="0"/>
                <a:cs typeface="Times New Roman" panose="02020603050405020304" pitchFamily="18" charset="0"/>
              </a:rPr>
              <a:t>the </a:t>
            </a:r>
            <a:r>
              <a:rPr lang="en-US" b="1" i="1" dirty="0">
                <a:latin typeface="Times New Roman" panose="02020603050405020304" pitchFamily="18" charset="0"/>
                <a:cs typeface="Times New Roman" panose="02020603050405020304" pitchFamily="18" charset="0"/>
              </a:rPr>
              <a:t>N </a:t>
            </a:r>
            <a:r>
              <a:rPr lang="en-US" b="1" dirty="0">
                <a:latin typeface="Times New Roman" panose="02020603050405020304" pitchFamily="18" charset="0"/>
                <a:cs typeface="Times New Roman" panose="02020603050405020304" pitchFamily="18" charset="0"/>
              </a:rPr>
              <a:t>= 510 trees were visited by a crew of experts to give a prediction of tree height for each tree</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382" y="3494067"/>
            <a:ext cx="2001481" cy="324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1974" y="4109732"/>
            <a:ext cx="1328003" cy="225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63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anim calcmode="lin" valueType="num">
                                      <p:cBhvr additive="base">
                                        <p:cTn id="35" dur="500" fill="hold"/>
                                        <p:tgtEl>
                                          <p:spTgt spid="2054"/>
                                        </p:tgtEl>
                                        <p:attrNameLst>
                                          <p:attrName>ppt_x</p:attrName>
                                        </p:attrNameLst>
                                      </p:cBhvr>
                                      <p:tavLst>
                                        <p:tav tm="0">
                                          <p:val>
                                            <p:strVal val="#ppt_x"/>
                                          </p:val>
                                        </p:tav>
                                        <p:tav tm="100000">
                                          <p:val>
                                            <p:strVal val="#ppt_x"/>
                                          </p:val>
                                        </p:tav>
                                      </p:tavLst>
                                    </p:anim>
                                    <p:anim calcmode="lin" valueType="num">
                                      <p:cBhvr additive="base">
                                        <p:cTn id="36" dur="500" fill="hold"/>
                                        <p:tgtEl>
                                          <p:spTgt spid="205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5"/>
                                        </p:tgtEl>
                                        <p:attrNameLst>
                                          <p:attrName>style.visibility</p:attrName>
                                        </p:attrNameLst>
                                      </p:cBhvr>
                                      <p:to>
                                        <p:strVal val="visible"/>
                                      </p:to>
                                    </p:set>
                                    <p:anim calcmode="lin" valueType="num">
                                      <p:cBhvr additive="base">
                                        <p:cTn id="39" dur="500" fill="hold"/>
                                        <p:tgtEl>
                                          <p:spTgt spid="2055"/>
                                        </p:tgtEl>
                                        <p:attrNameLst>
                                          <p:attrName>ppt_x</p:attrName>
                                        </p:attrNameLst>
                                      </p:cBhvr>
                                      <p:tavLst>
                                        <p:tav tm="0">
                                          <p:val>
                                            <p:strVal val="#ppt_x"/>
                                          </p:val>
                                        </p:tav>
                                        <p:tav tm="100000">
                                          <p:val>
                                            <p:strVal val="#ppt_x"/>
                                          </p:val>
                                        </p:tav>
                                      </p:tavLst>
                                    </p:anim>
                                    <p:anim calcmode="lin" valueType="num">
                                      <p:cBhvr additive="base">
                                        <p:cTn id="40"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971600"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smtClean="0">
                <a:latin typeface="Times New Roman" panose="02020603050405020304" pitchFamily="18" charset="0"/>
                <a:cs typeface="Times New Roman" panose="02020603050405020304" pitchFamily="18" charset="0"/>
              </a:rPr>
              <a:t>CONCLUSIONS</a:t>
            </a:r>
            <a:endParaRPr lang="it-IT" altLang="it-IT" sz="6000" dirty="0"/>
          </a:p>
        </p:txBody>
      </p:sp>
    </p:spTree>
    <p:extLst>
      <p:ext uri="{BB962C8B-B14F-4D97-AF65-F5344CB8AC3E}">
        <p14:creationId xmlns:p14="http://schemas.microsoft.com/office/powerpoint/2010/main" val="19467037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528" y="343560"/>
            <a:ext cx="7848872" cy="1754326"/>
          </a:xfrm>
          <a:prstGeom prst="rect">
            <a:avLst/>
          </a:prstGeom>
        </p:spPr>
        <p:txBody>
          <a:bodyPr wrap="square">
            <a:spAutoFit/>
          </a:bodyPr>
          <a:lstStyle/>
          <a:p>
            <a:r>
              <a:rPr lang="en-GB" b="1" dirty="0">
                <a:latin typeface="Times New Roman" panose="02020603050405020304" pitchFamily="18" charset="0"/>
                <a:cs typeface="Times New Roman" panose="02020603050405020304" pitchFamily="18" charset="0"/>
              </a:rPr>
              <a:t>our design-based approach to spatial mapping avoids the massive modelling involved in model-based approaches, i.e. the use of spatial models on lattices required for finite populations of spatial units (e.g. </a:t>
            </a:r>
            <a:r>
              <a:rPr lang="en-GB" b="1" dirty="0" err="1">
                <a:latin typeface="Times New Roman" panose="02020603050405020304" pitchFamily="18" charset="0"/>
                <a:cs typeface="Times New Roman" panose="02020603050405020304" pitchFamily="18" charset="0"/>
              </a:rPr>
              <a:t>Cressie</a:t>
            </a:r>
            <a:r>
              <a:rPr lang="en-GB" b="1" dirty="0">
                <a:latin typeface="Times New Roman" panose="02020603050405020304" pitchFamily="18" charset="0"/>
                <a:cs typeface="Times New Roman" panose="02020603050405020304" pitchFamily="18" charset="0"/>
              </a:rPr>
              <a:t>, Chapter 6), the use of second-order stationary spatial processes required for continuous populations (e.g. </a:t>
            </a:r>
            <a:r>
              <a:rPr lang="en-GB" b="1" dirty="0" err="1">
                <a:latin typeface="Times New Roman" panose="02020603050405020304" pitchFamily="18" charset="0"/>
                <a:cs typeface="Times New Roman" panose="02020603050405020304" pitchFamily="18" charset="0"/>
              </a:rPr>
              <a:t>Cressie</a:t>
            </a:r>
            <a:r>
              <a:rPr lang="en-GB" b="1" dirty="0">
                <a:latin typeface="Times New Roman" panose="02020603050405020304" pitchFamily="18" charset="0"/>
                <a:cs typeface="Times New Roman" panose="02020603050405020304" pitchFamily="18" charset="0"/>
              </a:rPr>
              <a:t>, Chapter 3) and the marked point processes in the plane required for finite populations of marked points (e.g. </a:t>
            </a:r>
            <a:r>
              <a:rPr lang="en-GB" b="1" dirty="0" err="1">
                <a:latin typeface="Times New Roman" panose="02020603050405020304" pitchFamily="18" charset="0"/>
                <a:cs typeface="Times New Roman" panose="02020603050405020304" pitchFamily="18" charset="0"/>
              </a:rPr>
              <a:t>Cressie</a:t>
            </a:r>
            <a:r>
              <a:rPr lang="en-GB" b="1" dirty="0">
                <a:latin typeface="Times New Roman" panose="02020603050405020304" pitchFamily="18" charset="0"/>
                <a:cs typeface="Times New Roman" panose="02020603050405020304" pitchFamily="18" charset="0"/>
              </a:rPr>
              <a:t>, Chapter 8)</a:t>
            </a:r>
            <a:endParaRPr lang="it-IT" b="1" dirty="0">
              <a:latin typeface="Times New Roman" panose="02020603050405020304" pitchFamily="18" charset="0"/>
              <a:cs typeface="Times New Roman" panose="02020603050405020304" pitchFamily="18" charset="0"/>
            </a:endParaRPr>
          </a:p>
        </p:txBody>
      </p:sp>
      <p:sp>
        <p:nvSpPr>
          <p:cNvPr id="4" name="Rettangolo 3"/>
          <p:cNvSpPr/>
          <p:nvPr/>
        </p:nvSpPr>
        <p:spPr>
          <a:xfrm>
            <a:off x="323528" y="2204864"/>
            <a:ext cx="7992888" cy="923330"/>
          </a:xfrm>
          <a:prstGeom prst="rect">
            <a:avLst/>
          </a:prstGeom>
        </p:spPr>
        <p:txBody>
          <a:bodyPr wrap="square">
            <a:spAutoFit/>
          </a:bodyPr>
          <a:lstStyle/>
          <a:p>
            <a:r>
              <a:rPr lang="en-GB" b="1" dirty="0">
                <a:latin typeface="Times New Roman" panose="02020603050405020304" pitchFamily="18" charset="0"/>
                <a:cs typeface="Times New Roman" panose="02020603050405020304" pitchFamily="18" charset="0"/>
              </a:rPr>
              <a:t>design-based asymptotic unbiasedness and consistency of the resulting maps are achieved exploiting different asymptotic scenarios for the three cases, at the cost of  </a:t>
            </a:r>
            <a:r>
              <a:rPr lang="en-GB" b="1" dirty="0" smtClean="0">
                <a:latin typeface="Times New Roman" panose="02020603050405020304" pitchFamily="18" charset="0"/>
                <a:cs typeface="Times New Roman" panose="02020603050405020304" pitchFamily="18" charset="0"/>
              </a:rPr>
              <a:t>some assumptions</a:t>
            </a:r>
            <a:endParaRPr lang="it-IT" b="1" dirty="0">
              <a:latin typeface="Times New Roman" panose="02020603050405020304" pitchFamily="18" charset="0"/>
              <a:cs typeface="Times New Roman" panose="02020603050405020304" pitchFamily="18" charset="0"/>
            </a:endParaRPr>
          </a:p>
        </p:txBody>
      </p:sp>
      <p:sp>
        <p:nvSpPr>
          <p:cNvPr id="5" name="Rettangolo 4"/>
          <p:cNvSpPr/>
          <p:nvPr/>
        </p:nvSpPr>
        <p:spPr>
          <a:xfrm>
            <a:off x="323528" y="3212976"/>
            <a:ext cx="8173416" cy="369332"/>
          </a:xfrm>
          <a:prstGeom prst="rect">
            <a:avLst/>
          </a:prstGeom>
        </p:spPr>
        <p:txBody>
          <a:bodyPr wrap="square">
            <a:spAutoFit/>
          </a:bodyPr>
          <a:lstStyle/>
          <a:p>
            <a:r>
              <a:rPr lang="en-GB" b="1" dirty="0" err="1" smtClean="0">
                <a:solidFill>
                  <a:srgbClr val="C00000"/>
                </a:solidFill>
                <a:latin typeface="Times New Roman" panose="02020603050405020304" pitchFamily="18" charset="0"/>
                <a:cs typeface="Times New Roman" panose="02020603050405020304" pitchFamily="18" charset="0"/>
              </a:rPr>
              <a:t>i</a:t>
            </a:r>
            <a:r>
              <a:rPr lang="en-GB" b="1" dirty="0" smtClean="0">
                <a:solidFill>
                  <a:srgbClr val="C00000"/>
                </a:solidFill>
                <a:latin typeface="Times New Roman" panose="02020603050405020304" pitchFamily="18" charset="0"/>
                <a:cs typeface="Times New Roman" panose="02020603050405020304" pitchFamily="18" charset="0"/>
              </a:rPr>
              <a:t>) some </a:t>
            </a:r>
            <a:r>
              <a:rPr lang="en-GB" b="1" dirty="0">
                <a:solidFill>
                  <a:srgbClr val="C00000"/>
                </a:solidFill>
                <a:latin typeface="Times New Roman" panose="02020603050405020304" pitchFamily="18" charset="0"/>
                <a:cs typeface="Times New Roman" panose="02020603050405020304" pitchFamily="18" charset="0"/>
              </a:rPr>
              <a:t>forms of smoothness of the survey variables throughout the study area</a:t>
            </a:r>
          </a:p>
        </p:txBody>
      </p:sp>
      <p:sp>
        <p:nvSpPr>
          <p:cNvPr id="6" name="Rettangolo 5"/>
          <p:cNvSpPr/>
          <p:nvPr/>
        </p:nvSpPr>
        <p:spPr>
          <a:xfrm>
            <a:off x="323528" y="3645024"/>
            <a:ext cx="8352928" cy="923330"/>
          </a:xfrm>
          <a:prstGeom prst="rect">
            <a:avLst/>
          </a:prstGeom>
        </p:spPr>
        <p:txBody>
          <a:bodyPr wrap="square">
            <a:spAutoFit/>
          </a:bodyPr>
          <a:lstStyle/>
          <a:p>
            <a:r>
              <a:rPr lang="en-GB" b="1" dirty="0" smtClean="0">
                <a:solidFill>
                  <a:srgbClr val="C00000"/>
                </a:solidFill>
                <a:latin typeface="Times New Roman" panose="02020603050405020304" pitchFamily="18" charset="0"/>
                <a:cs typeface="Times New Roman" panose="02020603050405020304" pitchFamily="18" charset="0"/>
              </a:rPr>
              <a:t>ii) some </a:t>
            </a:r>
            <a:r>
              <a:rPr lang="en-GB" b="1" dirty="0">
                <a:solidFill>
                  <a:srgbClr val="C00000"/>
                </a:solidFill>
                <a:latin typeface="Times New Roman" panose="02020603050405020304" pitchFamily="18" charset="0"/>
                <a:cs typeface="Times New Roman" panose="02020603050405020304" pitchFamily="18" charset="0"/>
              </a:rPr>
              <a:t>sort of regularities that are necessary in the case of finite populations such as regularities in the shape of spatial units or regularities in the </a:t>
            </a:r>
            <a:r>
              <a:rPr lang="en-GB" b="1" dirty="0" smtClean="0">
                <a:solidFill>
                  <a:srgbClr val="C00000"/>
                </a:solidFill>
                <a:latin typeface="Times New Roman" panose="02020603050405020304" pitchFamily="18" charset="0"/>
                <a:cs typeface="Times New Roman" panose="02020603050405020304" pitchFamily="18" charset="0"/>
              </a:rPr>
              <a:t>enlargements </a:t>
            </a:r>
            <a:r>
              <a:rPr lang="en-GB" b="1" dirty="0">
                <a:solidFill>
                  <a:srgbClr val="C00000"/>
                </a:solidFill>
                <a:latin typeface="Times New Roman" panose="02020603050405020304" pitchFamily="18" charset="0"/>
                <a:cs typeface="Times New Roman" panose="02020603050405020304" pitchFamily="18" charset="0"/>
              </a:rPr>
              <a:t>of the point populations</a:t>
            </a:r>
            <a:endParaRPr lang="it-IT" b="1" dirty="0">
              <a:solidFill>
                <a:srgbClr val="C00000"/>
              </a:solidFill>
              <a:latin typeface="Times New Roman" panose="02020603050405020304" pitchFamily="18" charset="0"/>
              <a:cs typeface="Times New Roman" panose="02020603050405020304" pitchFamily="18" charset="0"/>
            </a:endParaRPr>
          </a:p>
        </p:txBody>
      </p:sp>
      <p:sp>
        <p:nvSpPr>
          <p:cNvPr id="7" name="Rettangolo 6"/>
          <p:cNvSpPr/>
          <p:nvPr/>
        </p:nvSpPr>
        <p:spPr>
          <a:xfrm>
            <a:off x="323528" y="4653136"/>
            <a:ext cx="7099789" cy="369332"/>
          </a:xfrm>
          <a:prstGeom prst="rect">
            <a:avLst/>
          </a:prstGeom>
        </p:spPr>
        <p:txBody>
          <a:bodyPr wrap="square">
            <a:spAutoFit/>
          </a:bodyPr>
          <a:lstStyle/>
          <a:p>
            <a:r>
              <a:rPr lang="en-GB" b="1" dirty="0" smtClean="0">
                <a:solidFill>
                  <a:srgbClr val="C00000"/>
                </a:solidFill>
                <a:latin typeface="Times New Roman" panose="02020603050405020304" pitchFamily="18" charset="0"/>
                <a:cs typeface="Times New Roman" panose="02020603050405020304" pitchFamily="18" charset="0"/>
              </a:rPr>
              <a:t>iii) the use of asymptotically </a:t>
            </a:r>
            <a:r>
              <a:rPr lang="en-GB" b="1" dirty="0">
                <a:solidFill>
                  <a:srgbClr val="C00000"/>
                </a:solidFill>
                <a:latin typeface="Times New Roman" panose="02020603050405020304" pitchFamily="18" charset="0"/>
                <a:cs typeface="Times New Roman" panose="02020603050405020304" pitchFamily="18" charset="0"/>
              </a:rPr>
              <a:t>balanced spatial sampling schemes</a:t>
            </a:r>
            <a:endParaRPr lang="it-IT" b="1" dirty="0">
              <a:solidFill>
                <a:srgbClr val="C0000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323528" y="5157192"/>
            <a:ext cx="7730113" cy="369332"/>
          </a:xfrm>
          <a:prstGeom prst="rect">
            <a:avLst/>
          </a:prstGeom>
        </p:spPr>
        <p:txBody>
          <a:bodyPr wrap="square">
            <a:spAutoFit/>
          </a:bodyPr>
          <a:lstStyle/>
          <a:p>
            <a:r>
              <a:rPr lang="en-GB" b="1" dirty="0" smtClean="0">
                <a:solidFill>
                  <a:srgbClr val="C00000"/>
                </a:solidFill>
                <a:latin typeface="Times New Roman" panose="02020603050405020304" pitchFamily="18" charset="0"/>
                <a:cs typeface="Times New Roman" panose="02020603050405020304" pitchFamily="18" charset="0"/>
              </a:rPr>
              <a:t>iv) the </a:t>
            </a:r>
            <a:r>
              <a:rPr lang="en-GB" b="1" dirty="0">
                <a:solidFill>
                  <a:srgbClr val="C00000"/>
                </a:solidFill>
                <a:latin typeface="Times New Roman" panose="02020603050405020304" pitchFamily="18" charset="0"/>
                <a:cs typeface="Times New Roman" panose="02020603050405020304" pitchFamily="18" charset="0"/>
              </a:rPr>
              <a:t>use of distance functions sharing some mathematical properties</a:t>
            </a:r>
            <a:endParaRPr lang="it-IT" b="1" dirty="0">
              <a:solidFill>
                <a:srgbClr val="C00000"/>
              </a:solidFill>
              <a:latin typeface="Times New Roman" panose="02020603050405020304" pitchFamily="18" charset="0"/>
              <a:cs typeface="Times New Roman" panose="02020603050405020304" pitchFamily="18" charset="0"/>
            </a:endParaRPr>
          </a:p>
        </p:txBody>
      </p:sp>
      <p:sp>
        <p:nvSpPr>
          <p:cNvPr id="9" name="Rettangolo 8"/>
          <p:cNvSpPr/>
          <p:nvPr/>
        </p:nvSpPr>
        <p:spPr>
          <a:xfrm>
            <a:off x="395535" y="5733256"/>
            <a:ext cx="7658105" cy="646331"/>
          </a:xfrm>
          <a:prstGeom prst="rect">
            <a:avLst/>
          </a:prstGeom>
        </p:spPr>
        <p:txBody>
          <a:bodyPr wrap="square">
            <a:spAutoFit/>
          </a:bodyPr>
          <a:lstStyle/>
          <a:p>
            <a:r>
              <a:rPr lang="en-GB" b="1" dirty="0" smtClean="0">
                <a:solidFill>
                  <a:srgbClr val="0033CC"/>
                </a:solidFill>
                <a:latin typeface="Times New Roman" panose="02020603050405020304" pitchFamily="18" charset="0"/>
                <a:cs typeface="Times New Roman" panose="02020603050405020304" pitchFamily="18" charset="0"/>
              </a:rPr>
              <a:t>note that:  iii) is satisfied by the more common sampling schemes adopted in spatial surveys and iv) can be readily ensured by the user </a:t>
            </a:r>
            <a:endParaRPr lang="it-IT"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71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smtClean="0">
                <a:latin typeface="Times New Roman" panose="02020603050405020304" pitchFamily="18" charset="0"/>
                <a:cs typeface="Times New Roman" panose="02020603050405020304" pitchFamily="18" charset="0"/>
              </a:rPr>
              <a:t>FUTURE WORKS</a:t>
            </a:r>
            <a:endParaRPr lang="it-IT" altLang="it-IT" sz="6000" dirty="0"/>
          </a:p>
        </p:txBody>
      </p:sp>
    </p:spTree>
    <p:extLst>
      <p:ext uri="{BB962C8B-B14F-4D97-AF65-F5344CB8AC3E}">
        <p14:creationId xmlns:p14="http://schemas.microsoft.com/office/powerpoint/2010/main" val="15405001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076056" y="147989"/>
            <a:ext cx="4104456" cy="2031325"/>
          </a:xfrm>
          <a:prstGeom prst="rect">
            <a:avLst/>
          </a:prstGeom>
        </p:spPr>
        <p:txBody>
          <a:bodyPr wrap="square">
            <a:spAutoFit/>
          </a:bodyPr>
          <a:lstStyle/>
          <a:p>
            <a:r>
              <a:rPr lang="it-IT" b="1" dirty="0" err="1" smtClean="0">
                <a:latin typeface="Times New Roman" panose="02020603050405020304" pitchFamily="18" charset="0"/>
                <a:cs typeface="Times New Roman" panose="02020603050405020304" pitchFamily="18" charset="0"/>
              </a:rPr>
              <a:t>there</a:t>
            </a:r>
            <a:r>
              <a:rPr lang="it-IT"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is </a:t>
            </a:r>
            <a:r>
              <a:rPr lang="en-US" b="1" dirty="0">
                <a:latin typeface="Times New Roman" panose="02020603050405020304" pitchFamily="18" charset="0"/>
                <a:cs typeface="Times New Roman" panose="02020603050405020304" pitchFamily="18" charset="0"/>
              </a:rPr>
              <a:t>a tremendous opportunity to both reduce costs and </a:t>
            </a:r>
            <a:r>
              <a:rPr lang="en-US" b="1" dirty="0" smtClean="0">
                <a:latin typeface="Times New Roman" panose="02020603050405020304" pitchFamily="18" charset="0"/>
                <a:cs typeface="Times New Roman" panose="02020603050405020304" pitchFamily="18" charset="0"/>
              </a:rPr>
              <a:t>improve the </a:t>
            </a:r>
            <a:r>
              <a:rPr lang="en-US" b="1" dirty="0">
                <a:latin typeface="Times New Roman" panose="02020603050405020304" pitchFamily="18" charset="0"/>
                <a:cs typeface="Times New Roman" panose="02020603050405020304" pitchFamily="18" charset="0"/>
              </a:rPr>
              <a:t>precision of </a:t>
            </a:r>
            <a:r>
              <a:rPr lang="en-US" b="1" dirty="0" smtClean="0">
                <a:latin typeface="Times New Roman" panose="02020603050405020304" pitchFamily="18" charset="0"/>
                <a:cs typeface="Times New Roman" panose="02020603050405020304" pitchFamily="18" charset="0"/>
              </a:rPr>
              <a:t>estimates </a:t>
            </a:r>
            <a:r>
              <a:rPr lang="it-IT" b="1" dirty="0" err="1" smtClean="0">
                <a:latin typeface="Times New Roman" panose="02020603050405020304" pitchFamily="18" charset="0"/>
                <a:cs typeface="Times New Roman" panose="02020603050405020304" pitchFamily="18" charset="0"/>
              </a:rPr>
              <a:t>taking</a:t>
            </a:r>
            <a:r>
              <a:rPr lang="it-IT"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advantage </a:t>
            </a:r>
            <a:r>
              <a:rPr lang="en-US" b="1" dirty="0">
                <a:latin typeface="Times New Roman" panose="02020603050405020304" pitchFamily="18" charset="0"/>
                <a:cs typeface="Times New Roman" panose="02020603050405020304" pitchFamily="18" charset="0"/>
              </a:rPr>
              <a:t>of the increasing availability of various </a:t>
            </a:r>
            <a:r>
              <a:rPr lang="en-US" b="1" dirty="0" smtClean="0">
                <a:latin typeface="Times New Roman" panose="02020603050405020304" pitchFamily="18" charset="0"/>
                <a:cs typeface="Times New Roman" panose="02020603050405020304" pitchFamily="18" charset="0"/>
              </a:rPr>
              <a:t>inexpensive auxiliary </a:t>
            </a:r>
            <a:r>
              <a:rPr lang="en-US" b="1" dirty="0">
                <a:latin typeface="Times New Roman" panose="02020603050405020304" pitchFamily="18" charset="0"/>
                <a:cs typeface="Times New Roman" panose="02020603050405020304" pitchFamily="18" charset="0"/>
              </a:rPr>
              <a:t>data derived from remote sensing sources</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Opsomer</a:t>
            </a:r>
            <a:r>
              <a:rPr lang="en-US" b="1" dirty="0" smtClean="0">
                <a:latin typeface="Times New Roman" panose="02020603050405020304" pitchFamily="18" charset="0"/>
                <a:cs typeface="Times New Roman" panose="02020603050405020304" pitchFamily="18" charset="0"/>
              </a:rPr>
              <a:t> et al, JASA, 2007)</a:t>
            </a:r>
            <a:endParaRPr lang="it-IT" b="1"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544" y="3429000"/>
            <a:ext cx="1743884" cy="153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274" y="3068960"/>
            <a:ext cx="1584176" cy="166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7210" y="3509307"/>
            <a:ext cx="93202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5046217" y="3860177"/>
            <a:ext cx="3715151" cy="646331"/>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the </a:t>
            </a:r>
            <a:r>
              <a:rPr lang="it-IT" b="1" dirty="0" err="1" smtClean="0">
                <a:latin typeface="Times New Roman" panose="02020603050405020304" pitchFamily="18" charset="0"/>
                <a:cs typeface="Times New Roman" panose="02020603050405020304" pitchFamily="18" charset="0"/>
              </a:rPr>
              <a:t>resulting</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maps</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actually</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constitute</a:t>
            </a:r>
            <a:r>
              <a:rPr lang="it-IT" b="1" dirty="0" smtClean="0">
                <a:latin typeface="Times New Roman" panose="02020603050405020304" pitchFamily="18" charset="0"/>
                <a:cs typeface="Times New Roman" panose="02020603050405020304" pitchFamily="18" charset="0"/>
              </a:rPr>
              <a:t> pseudo-</a:t>
            </a:r>
            <a:r>
              <a:rPr lang="it-IT" b="1" dirty="0" err="1" smtClean="0">
                <a:latin typeface="Times New Roman" panose="02020603050405020304" pitchFamily="18" charset="0"/>
                <a:cs typeface="Times New Roman" panose="02020603050405020304" pitchFamily="18" charset="0"/>
              </a:rPr>
              <a:t>populations</a:t>
            </a:r>
            <a:r>
              <a:rPr lang="it-IT" dirty="0" smtClean="0"/>
              <a:t> </a:t>
            </a:r>
            <a:endParaRPr lang="it-IT" dirty="0"/>
          </a:p>
        </p:txBody>
      </p:sp>
      <p:sp>
        <p:nvSpPr>
          <p:cNvPr id="8" name="CasellaDiTesto 7"/>
          <p:cNvSpPr txBox="1"/>
          <p:nvPr/>
        </p:nvSpPr>
        <p:spPr>
          <a:xfrm>
            <a:off x="1547664" y="5235143"/>
            <a:ext cx="4824536" cy="1200329"/>
          </a:xfrm>
          <a:prstGeom prst="rect">
            <a:avLst/>
          </a:prstGeom>
          <a:noFill/>
        </p:spPr>
        <p:txBody>
          <a:bodyPr wrap="square" rtlCol="0">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pseudo-population </a:t>
            </a:r>
            <a:r>
              <a:rPr lang="en-US" sz="2400" b="1" dirty="0">
                <a:solidFill>
                  <a:srgbClr val="C00000"/>
                </a:solidFill>
                <a:latin typeface="Times New Roman" panose="02020603050405020304" pitchFamily="18" charset="0"/>
                <a:cs typeface="Times New Roman" panose="02020603050405020304" pitchFamily="18" charset="0"/>
              </a:rPr>
              <a:t>bootstrap for design-based inference </a:t>
            </a:r>
            <a:r>
              <a:rPr lang="en-US" sz="2400" b="1" dirty="0" smtClean="0">
                <a:solidFill>
                  <a:srgbClr val="C00000"/>
                </a:solidFill>
                <a:latin typeface="Times New Roman" panose="02020603050405020304" pitchFamily="18" charset="0"/>
                <a:cs typeface="Times New Roman" panose="02020603050405020304" pitchFamily="18" charset="0"/>
              </a:rPr>
              <a:t>on the parameters of spatial </a:t>
            </a:r>
            <a:r>
              <a:rPr lang="en-US" sz="2400" b="1" dirty="0">
                <a:solidFill>
                  <a:srgbClr val="C00000"/>
                </a:solidFill>
                <a:latin typeface="Times New Roman" panose="02020603050405020304" pitchFamily="18" charset="0"/>
                <a:cs typeface="Times New Roman" panose="02020603050405020304" pitchFamily="18" charset="0"/>
              </a:rPr>
              <a:t>phenomena </a:t>
            </a:r>
            <a:endParaRPr lang="it-IT" sz="2400" b="1" dirty="0">
              <a:solidFill>
                <a:srgbClr val="C00000"/>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691680" y="116632"/>
            <a:ext cx="441146"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1</a:t>
            </a:r>
            <a:endParaRPr lang="it-IT" sz="4000" b="1"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1327091" y="2505090"/>
            <a:ext cx="441146"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2</a:t>
            </a:r>
            <a:endParaRPr lang="it-IT" sz="4000" b="1"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353367" y="836712"/>
            <a:ext cx="4650681" cy="1200329"/>
          </a:xfrm>
          <a:prstGeom prst="rect">
            <a:avLst/>
          </a:prstGeom>
          <a:noFill/>
        </p:spPr>
        <p:txBody>
          <a:bodyPr wrap="square" rtlCol="0">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interpolation exploiting auxiliary </a:t>
            </a:r>
          </a:p>
          <a:p>
            <a:r>
              <a:rPr lang="en-US" sz="2400" b="1" dirty="0" smtClean="0">
                <a:solidFill>
                  <a:srgbClr val="C00000"/>
                </a:solidFill>
                <a:latin typeface="Times New Roman" panose="02020603050405020304" pitchFamily="18" charset="0"/>
                <a:cs typeface="Times New Roman" panose="02020603050405020304" pitchFamily="18" charset="0"/>
              </a:rPr>
              <a:t>information – design-based counterpart of regression kriging  </a:t>
            </a:r>
            <a:endParaRPr lang="it-IT"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2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2" grpId="0"/>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539552" y="2564904"/>
            <a:ext cx="6381106" cy="461665"/>
          </a:xfrm>
          <a:prstGeom prst="rect">
            <a:avLst/>
          </a:prstGeom>
          <a:noFill/>
        </p:spPr>
        <p:txBody>
          <a:bodyPr wrap="none" rtlCol="0">
            <a:spAutoFit/>
          </a:bodyPr>
          <a:lstStyle/>
          <a:p>
            <a:r>
              <a:rPr lang="it-IT" sz="2400" b="1" dirty="0" err="1" smtClean="0">
                <a:solidFill>
                  <a:srgbClr val="C00000"/>
                </a:solidFill>
                <a:latin typeface="Times New Roman" panose="02020603050405020304" pitchFamily="18" charset="0"/>
                <a:cs typeface="Times New Roman" panose="02020603050405020304" pitchFamily="18" charset="0"/>
              </a:rPr>
              <a:t>generalizing</a:t>
            </a:r>
            <a:r>
              <a:rPr lang="it-IT" sz="2400" b="1" dirty="0" smtClean="0">
                <a:solidFill>
                  <a:srgbClr val="C00000"/>
                </a:solidFill>
                <a:latin typeface="Times New Roman" panose="02020603050405020304" pitchFamily="18" charset="0"/>
                <a:cs typeface="Times New Roman" panose="02020603050405020304" pitchFamily="18" charset="0"/>
              </a:rPr>
              <a:t> the </a:t>
            </a:r>
            <a:r>
              <a:rPr lang="it-IT" sz="2400" b="1" dirty="0" err="1" smtClean="0">
                <a:solidFill>
                  <a:srgbClr val="C00000"/>
                </a:solidFill>
                <a:latin typeface="Times New Roman" panose="02020603050405020304" pitchFamily="18" charset="0"/>
                <a:cs typeface="Times New Roman" panose="02020603050405020304" pitchFamily="18" charset="0"/>
              </a:rPr>
              <a:t>spatial</a:t>
            </a:r>
            <a:r>
              <a:rPr lang="it-IT" sz="2400" b="1" dirty="0" smtClean="0">
                <a:solidFill>
                  <a:srgbClr val="C00000"/>
                </a:solidFill>
                <a:latin typeface="Times New Roman" panose="02020603050405020304" pitchFamily="18" charset="0"/>
                <a:cs typeface="Times New Roman" panose="02020603050405020304" pitchFamily="18" charset="0"/>
              </a:rPr>
              <a:t> interpolator estimator</a:t>
            </a:r>
            <a:endParaRPr lang="it-IT" sz="2400" b="1" dirty="0">
              <a:solidFill>
                <a:srgbClr val="C00000"/>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20" y="4268356"/>
            <a:ext cx="1743884" cy="153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628" y="4071693"/>
            <a:ext cx="1584176" cy="166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3234" y="4365104"/>
            <a:ext cx="93202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e 5"/>
          <p:cNvSpPr/>
          <p:nvPr/>
        </p:nvSpPr>
        <p:spPr>
          <a:xfrm>
            <a:off x="1029162" y="4869160"/>
            <a:ext cx="232986" cy="289486"/>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3114878" y="4581128"/>
            <a:ext cx="232986" cy="289486"/>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466262" y="4939714"/>
            <a:ext cx="232986" cy="289486"/>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899592" y="272842"/>
            <a:ext cx="441146"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3</a:t>
            </a:r>
            <a:endParaRPr lang="it-IT" sz="4000" b="1"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2051720" y="724634"/>
            <a:ext cx="6095323" cy="400110"/>
          </a:xfrm>
          <a:prstGeom prst="rect">
            <a:avLst/>
          </a:prstGeom>
          <a:noFill/>
        </p:spPr>
        <p:txBody>
          <a:bodyPr wrap="none" rtlCol="0">
            <a:spAutoFit/>
          </a:bodyPr>
          <a:lstStyle/>
          <a:p>
            <a:r>
              <a:rPr lang="it-IT" sz="2000" b="1" dirty="0" smtClean="0">
                <a:latin typeface="Times New Roman" panose="02020603050405020304" pitchFamily="18" charset="0"/>
                <a:cs typeface="Times New Roman" panose="02020603050405020304" pitchFamily="18" charset="0"/>
              </a:rPr>
              <a:t>the IDW interpolator </a:t>
            </a:r>
            <a:r>
              <a:rPr lang="it-IT" sz="2000" b="1" dirty="0" err="1" smtClean="0">
                <a:latin typeface="Times New Roman" panose="02020603050405020304" pitchFamily="18" charset="0"/>
                <a:cs typeface="Times New Roman" panose="02020603050405020304" pitchFamily="18" charset="0"/>
              </a:rPr>
              <a:t>may</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not</a:t>
            </a:r>
            <a:r>
              <a:rPr lang="it-IT" sz="2000" b="1" dirty="0" smtClean="0">
                <a:latin typeface="Times New Roman" panose="02020603050405020304" pitchFamily="18" charset="0"/>
                <a:cs typeface="Times New Roman" panose="02020603050405020304" pitchFamily="18" charset="0"/>
              </a:rPr>
              <a:t> be the </a:t>
            </a:r>
            <a:r>
              <a:rPr lang="it-IT" sz="2000" b="1" dirty="0" err="1" smtClean="0">
                <a:latin typeface="Times New Roman" panose="02020603050405020304" pitchFamily="18" charset="0"/>
                <a:cs typeface="Times New Roman" panose="02020603050405020304" pitchFamily="18" charset="0"/>
              </a:rPr>
              <a:t>unique</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criterion</a:t>
            </a:r>
            <a:r>
              <a:rPr lang="it-IT" sz="2000" dirty="0" smtClean="0"/>
              <a:t> </a:t>
            </a:r>
            <a:endParaRPr lang="it-IT" sz="2000" dirty="0"/>
          </a:p>
        </p:txBody>
      </p:sp>
      <p:sp>
        <p:nvSpPr>
          <p:cNvPr id="18" name="CasellaDiTesto 17"/>
          <p:cNvSpPr txBox="1"/>
          <p:nvPr/>
        </p:nvSpPr>
        <p:spPr>
          <a:xfrm>
            <a:off x="808589" y="3369186"/>
            <a:ext cx="441146"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4</a:t>
            </a:r>
            <a:endParaRPr lang="it-IT" sz="4000" b="1" dirty="0">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5436096" y="4161854"/>
            <a:ext cx="3528392" cy="923330"/>
          </a:xfrm>
          <a:prstGeom prst="rect">
            <a:avLst/>
          </a:prstGeom>
          <a:noFill/>
        </p:spPr>
        <p:txBody>
          <a:bodyPr wrap="square" rtlCol="0">
            <a:spAutoFit/>
          </a:bodyPr>
          <a:lstStyle/>
          <a:p>
            <a:r>
              <a:rPr lang="it-IT" b="1" dirty="0" err="1" smtClean="0">
                <a:latin typeface="Times New Roman" panose="02020603050405020304" pitchFamily="18" charset="0"/>
                <a:cs typeface="Times New Roman" panose="02020603050405020304" pitchFamily="18" charset="0"/>
              </a:rPr>
              <a:t>estimation</a:t>
            </a:r>
            <a:r>
              <a:rPr lang="it-IT" b="1" dirty="0" smtClean="0">
                <a:latin typeface="Times New Roman" panose="02020603050405020304" pitchFamily="18" charset="0"/>
                <a:cs typeface="Times New Roman" panose="02020603050405020304" pitchFamily="18" charset="0"/>
              </a:rPr>
              <a:t> in small </a:t>
            </a:r>
            <a:r>
              <a:rPr lang="it-IT" b="1" dirty="0" err="1" smtClean="0">
                <a:latin typeface="Times New Roman" panose="02020603050405020304" pitchFamily="18" charset="0"/>
                <a:cs typeface="Times New Roman" panose="02020603050405020304" pitchFamily="18" charset="0"/>
              </a:rPr>
              <a:t>portion</a:t>
            </a:r>
            <a:r>
              <a:rPr lang="it-IT" b="1" dirty="0" smtClean="0">
                <a:latin typeface="Times New Roman" panose="02020603050405020304" pitchFamily="18" charset="0"/>
                <a:cs typeface="Times New Roman" panose="02020603050405020304" pitchFamily="18" charset="0"/>
              </a:rPr>
              <a:t> of the </a:t>
            </a:r>
            <a:r>
              <a:rPr lang="it-IT" b="1" dirty="0" err="1" smtClean="0">
                <a:latin typeface="Times New Roman" panose="02020603050405020304" pitchFamily="18" charset="0"/>
                <a:cs typeface="Times New Roman" panose="02020603050405020304" pitchFamily="18" charset="0"/>
              </a:rPr>
              <a:t>study</a:t>
            </a:r>
            <a:r>
              <a:rPr lang="it-IT" b="1" dirty="0" smtClean="0">
                <a:latin typeface="Times New Roman" panose="02020603050405020304" pitchFamily="18" charset="0"/>
                <a:cs typeface="Times New Roman" panose="02020603050405020304" pitchFamily="18" charset="0"/>
              </a:rPr>
              <a:t> area </a:t>
            </a:r>
            <a:r>
              <a:rPr lang="it-IT" b="1" dirty="0" err="1" smtClean="0">
                <a:latin typeface="Times New Roman" panose="02020603050405020304" pitchFamily="18" charset="0"/>
                <a:cs typeface="Times New Roman" panose="02020603050405020304" pitchFamily="18" charset="0"/>
              </a:rPr>
              <a:t>where</a:t>
            </a:r>
            <a:r>
              <a:rPr lang="it-IT" b="1" dirty="0" smtClean="0">
                <a:latin typeface="Times New Roman" panose="02020603050405020304" pitchFamily="18" charset="0"/>
                <a:cs typeface="Times New Roman" panose="02020603050405020304" pitchFamily="18" charset="0"/>
              </a:rPr>
              <a:t> the sample</a:t>
            </a:r>
          </a:p>
          <a:p>
            <a:r>
              <a:rPr lang="it-IT" b="1" dirty="0">
                <a:latin typeface="Times New Roman" panose="02020603050405020304" pitchFamily="18" charset="0"/>
                <a:cs typeface="Times New Roman" panose="02020603050405020304" pitchFamily="18" charset="0"/>
              </a:rPr>
              <a:t>i</a:t>
            </a:r>
            <a:r>
              <a:rPr lang="it-IT" b="1" dirty="0" smtClean="0">
                <a:latin typeface="Times New Roman" panose="02020603050405020304" pitchFamily="18" charset="0"/>
                <a:cs typeface="Times New Roman" panose="02020603050405020304" pitchFamily="18" charset="0"/>
              </a:rPr>
              <a:t>nformation </a:t>
            </a:r>
            <a:r>
              <a:rPr lang="it-IT" b="1" dirty="0" err="1" smtClean="0">
                <a:latin typeface="Times New Roman" panose="02020603050405020304" pitchFamily="18" charset="0"/>
                <a:cs typeface="Times New Roman" panose="02020603050405020304" pitchFamily="18" charset="0"/>
              </a:rPr>
              <a:t>is</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scarce</a:t>
            </a:r>
            <a:endParaRPr lang="it-IT" b="1" dirty="0">
              <a:latin typeface="Times New Roman" panose="02020603050405020304" pitchFamily="18" charset="0"/>
              <a:cs typeface="Times New Roman" panose="02020603050405020304" pitchFamily="18" charset="0"/>
            </a:endParaRPr>
          </a:p>
        </p:txBody>
      </p:sp>
      <p:sp>
        <p:nvSpPr>
          <p:cNvPr id="20" name="CasellaDiTesto 19"/>
          <p:cNvSpPr txBox="1"/>
          <p:nvPr/>
        </p:nvSpPr>
        <p:spPr>
          <a:xfrm>
            <a:off x="1934690" y="6135687"/>
            <a:ext cx="4880695" cy="461665"/>
          </a:xfrm>
          <a:prstGeom prst="rect">
            <a:avLst/>
          </a:prstGeom>
          <a:noFill/>
        </p:spPr>
        <p:txBody>
          <a:bodyPr wrap="none" rtlCol="0">
            <a:spAutoFit/>
          </a:bodyPr>
          <a:lstStyle/>
          <a:p>
            <a:r>
              <a:rPr lang="it-IT" sz="2400" b="1" dirty="0" smtClean="0">
                <a:solidFill>
                  <a:srgbClr val="C00000"/>
                </a:solidFill>
                <a:latin typeface="Times New Roman" panose="02020603050405020304" pitchFamily="18" charset="0"/>
                <a:cs typeface="Times New Roman" panose="02020603050405020304" pitchFamily="18" charset="0"/>
              </a:rPr>
              <a:t>design-</a:t>
            </a:r>
            <a:r>
              <a:rPr lang="it-IT" sz="2400" b="1" dirty="0" err="1" smtClean="0">
                <a:solidFill>
                  <a:srgbClr val="C00000"/>
                </a:solidFill>
                <a:latin typeface="Times New Roman" panose="02020603050405020304" pitchFamily="18" charset="0"/>
                <a:cs typeface="Times New Roman" panose="02020603050405020304" pitchFamily="18" charset="0"/>
              </a:rPr>
              <a:t>based</a:t>
            </a:r>
            <a:r>
              <a:rPr lang="it-IT" sz="2400" b="1" dirty="0" smtClean="0">
                <a:solidFill>
                  <a:srgbClr val="C00000"/>
                </a:solidFill>
                <a:latin typeface="Times New Roman" panose="02020603050405020304" pitchFamily="18" charset="0"/>
                <a:cs typeface="Times New Roman" panose="02020603050405020304" pitchFamily="18" charset="0"/>
              </a:rPr>
              <a:t> small area </a:t>
            </a:r>
            <a:r>
              <a:rPr lang="it-IT" sz="2400" b="1" dirty="0" err="1" smtClean="0">
                <a:solidFill>
                  <a:srgbClr val="C00000"/>
                </a:solidFill>
                <a:latin typeface="Times New Roman" panose="02020603050405020304" pitchFamily="18" charset="0"/>
                <a:cs typeface="Times New Roman" panose="02020603050405020304" pitchFamily="18" charset="0"/>
              </a:rPr>
              <a:t>estimation</a:t>
            </a:r>
            <a:endParaRPr lang="it-IT" sz="2400" b="1" dirty="0">
              <a:solidFill>
                <a:srgbClr val="C00000"/>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820256" y="1535835"/>
            <a:ext cx="7105663" cy="461665"/>
          </a:xfrm>
          <a:prstGeom prst="rect">
            <a:avLst/>
          </a:prstGeom>
          <a:noFill/>
        </p:spPr>
        <p:txBody>
          <a:bodyPr wrap="none" rtlCol="0">
            <a:spAutoFit/>
          </a:bodyPr>
          <a:lstStyle/>
          <a:p>
            <a:r>
              <a:rPr lang="it-IT" sz="2400" b="1" dirty="0" err="1" smtClean="0">
                <a:latin typeface="Times New Roman" panose="02020603050405020304" pitchFamily="18" charset="0"/>
                <a:cs typeface="Times New Roman" panose="02020603050405020304" pitchFamily="18" charset="0"/>
              </a:rPr>
              <a:t>condition</a:t>
            </a:r>
            <a:r>
              <a:rPr lang="it-IT" sz="2400" b="1" dirty="0" smtClean="0">
                <a:latin typeface="Times New Roman" panose="02020603050405020304" pitchFamily="18" charset="0"/>
                <a:cs typeface="Times New Roman" panose="02020603050405020304" pitchFamily="18" charset="0"/>
              </a:rPr>
              <a:t> on </a:t>
            </a:r>
            <a:r>
              <a:rPr lang="it-IT" sz="2400" b="1" dirty="0" err="1" smtClean="0">
                <a:latin typeface="Times New Roman" panose="02020603050405020304" pitchFamily="18" charset="0"/>
                <a:cs typeface="Times New Roman" panose="02020603050405020304" pitchFamily="18" charset="0"/>
              </a:rPr>
              <a:t>weights</a:t>
            </a:r>
            <a:r>
              <a:rPr lang="it-IT" sz="2400" b="1" dirty="0" smtClean="0">
                <a:latin typeface="Times New Roman" panose="02020603050405020304" pitchFamily="18" charset="0"/>
                <a:cs typeface="Times New Roman" panose="02020603050405020304" pitchFamily="18" charset="0"/>
              </a:rPr>
              <a:t> under </a:t>
            </a:r>
            <a:r>
              <a:rPr lang="it-IT" sz="2400" b="1" dirty="0" err="1" smtClean="0">
                <a:latin typeface="Times New Roman" panose="02020603050405020304" pitchFamily="18" charset="0"/>
                <a:cs typeface="Times New Roman" panose="02020603050405020304" pitchFamily="18" charset="0"/>
              </a:rPr>
              <a:t>which</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consistency</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occurs</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4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4" grpId="0" animBg="1"/>
      <p:bldP spid="15" grpId="0" animBg="1"/>
      <p:bldP spid="17" grpId="0"/>
      <p:bldP spid="12" grpId="0"/>
      <p:bldP spid="18" grpId="0"/>
      <p:bldP spid="13" grpId="0"/>
      <p:bldP spid="20" grpId="0"/>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043608" y="476672"/>
            <a:ext cx="6912768" cy="5016758"/>
          </a:xfrm>
          <a:prstGeom prst="rect">
            <a:avLst/>
          </a:prstGeom>
        </p:spPr>
        <p:txBody>
          <a:bodyPr wrap="square">
            <a:spAutoFit/>
          </a:bodyPr>
          <a:lstStyle/>
          <a:p>
            <a:pPr algn="just">
              <a:spcAft>
                <a:spcPts val="0"/>
              </a:spcAft>
            </a:pPr>
            <a:r>
              <a:rPr lang="en-US" sz="2000" b="1" dirty="0">
                <a:latin typeface="Times New Roman" panose="02020603050405020304" pitchFamily="18" charset="0"/>
                <a:ea typeface="Times New Roman" panose="02020603050405020304" pitchFamily="18" charset="0"/>
              </a:rPr>
              <a:t>References</a:t>
            </a:r>
            <a:endParaRPr lang="it-IT" sz="2000" dirty="0">
              <a:latin typeface="Times New Roman" panose="02020603050405020304" pitchFamily="18" charset="0"/>
              <a:ea typeface="Times New Roman" panose="02020603050405020304" pitchFamily="18" charset="0"/>
            </a:endParaRPr>
          </a:p>
          <a:p>
            <a:pPr algn="just">
              <a:spcAft>
                <a:spcPts val="0"/>
              </a:spcAft>
            </a:pPr>
            <a:endParaRPr lang="en-GB" sz="1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sz="1000" dirty="0" err="1" smtClean="0">
                <a:latin typeface="Times New Roman" panose="02020603050405020304" pitchFamily="18" charset="0"/>
                <a:ea typeface="Times New Roman" panose="02020603050405020304" pitchFamily="18" charset="0"/>
                <a:cs typeface="Times New Roman" panose="02020603050405020304" pitchFamily="18" charset="0"/>
              </a:rPr>
              <a:t>Breidt</a:t>
            </a:r>
            <a:r>
              <a:rPr lang="en-GB" sz="1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FJ (1995) Markov chain designs for one-per-stratum sampling. Survey Methodology 21: 63–70.</a:t>
            </a:r>
            <a:endParaRPr lang="it-IT" sz="1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1000" dirty="0">
                <a:latin typeface="Times New Roman" panose="02020603050405020304" pitchFamily="18" charset="0"/>
                <a:ea typeface="Times New Roman" panose="02020603050405020304" pitchFamily="18" charset="0"/>
                <a:cs typeface="Times New Roman" panose="02020603050405020304" pitchFamily="18" charset="0"/>
              </a:rPr>
              <a:t>Bruno F,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Cocchi</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D,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Vagheggini</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A (2013) Finite population properties of individual predictors based on spatial pattern. Environmental and Ecological Statistics 20: 467-494</a:t>
            </a:r>
            <a:r>
              <a:rPr lang="en-US" sz="1000"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it-IT" sz="1000" dirty="0" smtClean="0">
                <a:latin typeface="Times New Roman" panose="02020603050405020304" pitchFamily="18" charset="0"/>
                <a:cs typeface="Times New Roman" panose="02020603050405020304" pitchFamily="18" charset="0"/>
              </a:rPr>
              <a:t>Chiarucci A, </a:t>
            </a:r>
            <a:r>
              <a:rPr lang="it-IT" sz="1000" dirty="0" err="1" smtClean="0">
                <a:latin typeface="Times New Roman" panose="02020603050405020304" pitchFamily="18" charset="0"/>
                <a:cs typeface="Times New Roman" panose="02020603050405020304" pitchFamily="18" charset="0"/>
              </a:rPr>
              <a:t>Bacaro</a:t>
            </a:r>
            <a:r>
              <a:rPr lang="it-IT" sz="1000" dirty="0" smtClean="0">
                <a:latin typeface="Times New Roman" panose="02020603050405020304" pitchFamily="18" charset="0"/>
                <a:cs typeface="Times New Roman" panose="02020603050405020304" pitchFamily="18" charset="0"/>
              </a:rPr>
              <a:t> G, </a:t>
            </a:r>
            <a:r>
              <a:rPr lang="it-IT" sz="1000" dirty="0" err="1" smtClean="0">
                <a:latin typeface="Times New Roman" panose="02020603050405020304" pitchFamily="18" charset="0"/>
                <a:cs typeface="Times New Roman" panose="02020603050405020304" pitchFamily="18" charset="0"/>
              </a:rPr>
              <a:t>Rocchini</a:t>
            </a:r>
            <a:r>
              <a:rPr lang="it-IT" sz="1000" dirty="0" smtClean="0">
                <a:latin typeface="Times New Roman" panose="02020603050405020304" pitchFamily="18" charset="0"/>
                <a:cs typeface="Times New Roman" panose="02020603050405020304" pitchFamily="18" charset="0"/>
              </a:rPr>
              <a:t> D </a:t>
            </a:r>
            <a:r>
              <a:rPr lang="it-IT" sz="1000" dirty="0">
                <a:latin typeface="Times New Roman" panose="02020603050405020304" pitchFamily="18" charset="0"/>
                <a:cs typeface="Times New Roman" panose="02020603050405020304" pitchFamily="18" charset="0"/>
              </a:rPr>
              <a:t>(2008). </a:t>
            </a:r>
            <a:r>
              <a:rPr lang="it-IT" sz="1000" dirty="0" err="1">
                <a:latin typeface="Times New Roman" panose="02020603050405020304" pitchFamily="18" charset="0"/>
                <a:cs typeface="Times New Roman" panose="02020603050405020304" pitchFamily="18" charset="0"/>
              </a:rPr>
              <a:t>Quantifying</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plant</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species</a:t>
            </a:r>
            <a:r>
              <a:rPr lang="it-IT" sz="1000" dirty="0">
                <a:latin typeface="Times New Roman" panose="02020603050405020304" pitchFamily="18" charset="0"/>
                <a:cs typeface="Times New Roman" panose="02020603050405020304" pitchFamily="18" charset="0"/>
              </a:rPr>
              <a:t> </a:t>
            </a:r>
            <a:r>
              <a:rPr lang="it-IT" sz="1000" dirty="0" err="1">
                <a:latin typeface="Times New Roman" panose="02020603050405020304" pitchFamily="18" charset="0"/>
                <a:cs typeface="Times New Roman" panose="02020603050405020304" pitchFamily="18" charset="0"/>
              </a:rPr>
              <a:t>diversity</a:t>
            </a:r>
            <a:r>
              <a:rPr lang="it-IT" sz="1000" dirty="0">
                <a:latin typeface="Times New Roman" panose="02020603050405020304" pitchFamily="18" charset="0"/>
                <a:cs typeface="Times New Roman" panose="02020603050405020304" pitchFamily="18" charset="0"/>
              </a:rPr>
              <a:t> in a Natura 2000 </a:t>
            </a:r>
            <a:r>
              <a:rPr lang="it-IT" sz="1000" dirty="0" smtClean="0">
                <a:latin typeface="Times New Roman" panose="02020603050405020304" pitchFamily="18" charset="0"/>
                <a:cs typeface="Times New Roman" panose="02020603050405020304" pitchFamily="18" charset="0"/>
              </a:rPr>
              <a:t>network:</a:t>
            </a:r>
            <a:r>
              <a:rPr lang="en-US" sz="1000" dirty="0" smtClean="0">
                <a:latin typeface="Times New Roman" panose="02020603050405020304" pitchFamily="18" charset="0"/>
                <a:cs typeface="Times New Roman" panose="02020603050405020304" pitchFamily="18" charset="0"/>
              </a:rPr>
              <a:t>Old </a:t>
            </a:r>
            <a:r>
              <a:rPr lang="en-US" sz="1000" dirty="0">
                <a:latin typeface="Times New Roman" panose="02020603050405020304" pitchFamily="18" charset="0"/>
                <a:cs typeface="Times New Roman" panose="02020603050405020304" pitchFamily="18" charset="0"/>
              </a:rPr>
              <a:t>ideas and new proposals. </a:t>
            </a:r>
            <a:r>
              <a:rPr lang="en-US" sz="1000" dirty="0" smtClean="0">
                <a:latin typeface="Times New Roman" panose="02020603050405020304" pitchFamily="18" charset="0"/>
                <a:cs typeface="Times New Roman" panose="02020603050405020304" pitchFamily="18" charset="0"/>
              </a:rPr>
              <a:t>Biological Conservation 141: 2608–2615.</a:t>
            </a:r>
            <a:endParaRPr lang="en-US" sz="1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sz="1000" dirty="0" smtClean="0">
                <a:latin typeface="Times New Roman" panose="02020603050405020304" pitchFamily="18" charset="0"/>
                <a:cs typeface="Times New Roman" panose="02020603050405020304" pitchFamily="18" charset="0"/>
              </a:rPr>
              <a:t>Cordy </a:t>
            </a:r>
            <a:r>
              <a:rPr lang="en-GB" sz="1000" dirty="0">
                <a:latin typeface="Times New Roman" panose="02020603050405020304" pitchFamily="18" charset="0"/>
                <a:cs typeface="Times New Roman" panose="02020603050405020304" pitchFamily="18" charset="0"/>
              </a:rPr>
              <a:t>CB (1993) An extension of the </a:t>
            </a:r>
            <a:r>
              <a:rPr lang="en-GB" sz="1000" dirty="0" smtClean="0">
                <a:latin typeface="Times New Roman" panose="02020603050405020304" pitchFamily="18" charset="0"/>
                <a:cs typeface="Times New Roman" panose="02020603050405020304" pitchFamily="18" charset="0"/>
              </a:rPr>
              <a:t>Horvitz-Thompson </a:t>
            </a:r>
            <a:r>
              <a:rPr lang="en-GB" sz="1000" dirty="0">
                <a:latin typeface="Times New Roman" panose="02020603050405020304" pitchFamily="18" charset="0"/>
                <a:cs typeface="Times New Roman" panose="02020603050405020304" pitchFamily="18" charset="0"/>
              </a:rPr>
              <a:t>theorem to point sampling from a continuous universe, Statistics &amp; Probability </a:t>
            </a:r>
            <a:r>
              <a:rPr lang="en-GB" sz="1000" dirty="0" smtClean="0">
                <a:latin typeface="Times New Roman" panose="02020603050405020304" pitchFamily="18" charset="0"/>
                <a:cs typeface="Times New Roman" panose="02020603050405020304" pitchFamily="18" charset="0"/>
              </a:rPr>
              <a:t>Letters 18: </a:t>
            </a:r>
            <a:r>
              <a:rPr lang="en-GB" sz="1000" dirty="0">
                <a:latin typeface="Times New Roman" panose="02020603050405020304" pitchFamily="18" charset="0"/>
                <a:cs typeface="Times New Roman" panose="02020603050405020304" pitchFamily="18" charset="0"/>
              </a:rPr>
              <a:t>353-362</a:t>
            </a:r>
            <a:endParaRPr lang="it-IT" sz="1000" dirty="0">
              <a:latin typeface="Times New Roman" panose="02020603050405020304" pitchFamily="18" charset="0"/>
              <a:cs typeface="Times New Roman" panose="02020603050405020304" pitchFamily="18" charset="0"/>
            </a:endParaRPr>
          </a:p>
          <a:p>
            <a:pPr algn="just">
              <a:spcAft>
                <a:spcPts val="0"/>
              </a:spcAft>
            </a:pPr>
            <a:r>
              <a:rPr lang="en-GB" sz="1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Cressie</a:t>
            </a:r>
            <a:r>
              <a:rPr lang="en-GB" sz="1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 (1993) </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Statistics for spatial data. Wiley, New York</a:t>
            </a:r>
            <a:r>
              <a:rPr lang="en-GB" sz="1000"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en-US" sz="1000" dirty="0" err="1" smtClean="0">
                <a:latin typeface="Times New Roman" panose="02020603050405020304" pitchFamily="18" charset="0"/>
                <a:cs typeface="Times New Roman" panose="02020603050405020304" pitchFamily="18" charset="0"/>
              </a:rPr>
              <a:t>Fattorini</a:t>
            </a:r>
            <a:r>
              <a:rPr lang="en-US" sz="1000" dirty="0" smtClean="0">
                <a:latin typeface="Times New Roman" panose="02020603050405020304" pitchFamily="18" charset="0"/>
                <a:cs typeface="Times New Roman" panose="02020603050405020304" pitchFamily="18" charset="0"/>
              </a:rPr>
              <a:t> L, </a:t>
            </a:r>
            <a:r>
              <a:rPr lang="en-US" sz="1000" dirty="0" err="1" smtClean="0">
                <a:latin typeface="Times New Roman" panose="02020603050405020304" pitchFamily="18" charset="0"/>
                <a:cs typeface="Times New Roman" panose="02020603050405020304" pitchFamily="18" charset="0"/>
              </a:rPr>
              <a:t>Marcheselli</a:t>
            </a:r>
            <a:r>
              <a:rPr lang="en-US" sz="1000" dirty="0" smtClean="0">
                <a:latin typeface="Times New Roman" panose="02020603050405020304" pitchFamily="18" charset="0"/>
                <a:cs typeface="Times New Roman" panose="02020603050405020304" pitchFamily="18" charset="0"/>
              </a:rPr>
              <a:t> M, </a:t>
            </a:r>
            <a:r>
              <a:rPr lang="en-US" sz="1000" dirty="0" err="1" smtClean="0">
                <a:latin typeface="Times New Roman" panose="02020603050405020304" pitchFamily="18" charset="0"/>
                <a:cs typeface="Times New Roman" panose="02020603050405020304" pitchFamily="18" charset="0"/>
              </a:rPr>
              <a:t>Pisani</a:t>
            </a:r>
            <a:r>
              <a:rPr lang="en-US" sz="1000" dirty="0" smtClean="0">
                <a:latin typeface="Times New Roman" panose="02020603050405020304" pitchFamily="18" charset="0"/>
                <a:cs typeface="Times New Roman" panose="02020603050405020304" pitchFamily="18" charset="0"/>
              </a:rPr>
              <a:t> C( 2006) A three-phase sampling strategy for </a:t>
            </a:r>
            <a:r>
              <a:rPr lang="it-IT" sz="1000" dirty="0" smtClean="0">
                <a:latin typeface="Times New Roman" panose="02020603050405020304" pitchFamily="18" charset="0"/>
                <a:cs typeface="Times New Roman" panose="02020603050405020304" pitchFamily="18" charset="0"/>
              </a:rPr>
              <a:t>large-scale </a:t>
            </a:r>
            <a:r>
              <a:rPr lang="it-IT" sz="1000" dirty="0" err="1" smtClean="0">
                <a:latin typeface="Times New Roman" panose="02020603050405020304" pitchFamily="18" charset="0"/>
                <a:cs typeface="Times New Roman" panose="02020603050405020304" pitchFamily="18" charset="0"/>
              </a:rPr>
              <a:t>multiresource</a:t>
            </a:r>
            <a:r>
              <a:rPr lang="it-IT" sz="1000" dirty="0" smtClean="0">
                <a:latin typeface="Times New Roman" panose="02020603050405020304" pitchFamily="18" charset="0"/>
                <a:cs typeface="Times New Roman" panose="02020603050405020304" pitchFamily="18" charset="0"/>
              </a:rPr>
              <a:t> </a:t>
            </a:r>
            <a:r>
              <a:rPr lang="it-IT" sz="1000" dirty="0" err="1" smtClean="0">
                <a:latin typeface="Times New Roman" panose="02020603050405020304" pitchFamily="18" charset="0"/>
                <a:cs typeface="Times New Roman" panose="02020603050405020304" pitchFamily="18" charset="0"/>
              </a:rPr>
              <a:t>forest</a:t>
            </a:r>
            <a:r>
              <a:rPr lang="it-IT" sz="1000" dirty="0" smtClean="0">
                <a:latin typeface="Times New Roman" panose="02020603050405020304" pitchFamily="18" charset="0"/>
                <a:cs typeface="Times New Roman" panose="02020603050405020304" pitchFamily="18" charset="0"/>
              </a:rPr>
              <a:t> </a:t>
            </a:r>
            <a:r>
              <a:rPr lang="it-IT" sz="1000" dirty="0" err="1" smtClean="0">
                <a:latin typeface="Times New Roman" panose="02020603050405020304" pitchFamily="18" charset="0"/>
                <a:cs typeface="Times New Roman" panose="02020603050405020304" pitchFamily="18" charset="0"/>
              </a:rPr>
              <a:t>inventories</a:t>
            </a:r>
            <a:r>
              <a:rPr lang="it-IT" sz="1000" dirty="0" smtClean="0">
                <a:latin typeface="Times New Roman" panose="02020603050405020304" pitchFamily="18" charset="0"/>
                <a:cs typeface="Times New Roman" panose="02020603050405020304" pitchFamily="18" charset="0"/>
              </a:rPr>
              <a:t>. Journal of </a:t>
            </a:r>
            <a:r>
              <a:rPr lang="it-IT" sz="1000" dirty="0" err="1" smtClean="0">
                <a:latin typeface="Times New Roman" panose="02020603050405020304" pitchFamily="18" charset="0"/>
                <a:cs typeface="Times New Roman" panose="02020603050405020304" pitchFamily="18" charset="0"/>
              </a:rPr>
              <a:t>Agricultural</a:t>
            </a:r>
            <a:r>
              <a:rPr lang="it-IT" sz="1000" dirty="0" smtClean="0">
                <a:latin typeface="Times New Roman" panose="02020603050405020304" pitchFamily="18" charset="0"/>
                <a:cs typeface="Times New Roman" panose="02020603050405020304" pitchFamily="18" charset="0"/>
              </a:rPr>
              <a:t>, </a:t>
            </a:r>
            <a:r>
              <a:rPr lang="it-IT" sz="1000" dirty="0" err="1" smtClean="0">
                <a:latin typeface="Times New Roman" panose="02020603050405020304" pitchFamily="18" charset="0"/>
                <a:cs typeface="Times New Roman" panose="02020603050405020304" pitchFamily="18" charset="0"/>
              </a:rPr>
              <a:t>Biological</a:t>
            </a:r>
            <a:r>
              <a:rPr lang="it-IT" sz="1000" dirty="0" smtClean="0">
                <a:latin typeface="Times New Roman" panose="02020603050405020304" pitchFamily="18" charset="0"/>
                <a:cs typeface="Times New Roman" panose="02020603050405020304" pitchFamily="18" charset="0"/>
              </a:rPr>
              <a:t> and </a:t>
            </a:r>
            <a:r>
              <a:rPr lang="it-IT" sz="1000" dirty="0" err="1" smtClean="0">
                <a:latin typeface="Times New Roman" panose="02020603050405020304" pitchFamily="18" charset="0"/>
                <a:cs typeface="Times New Roman" panose="02020603050405020304" pitchFamily="18" charset="0"/>
              </a:rPr>
              <a:t>Environmental</a:t>
            </a:r>
            <a:r>
              <a:rPr lang="it-IT" sz="1000" dirty="0" smtClean="0">
                <a:latin typeface="Times New Roman" panose="02020603050405020304" pitchFamily="18" charset="0"/>
                <a:cs typeface="Times New Roman" panose="02020603050405020304" pitchFamily="18" charset="0"/>
              </a:rPr>
              <a:t> </a:t>
            </a:r>
            <a:r>
              <a:rPr lang="it-IT" sz="1000" dirty="0" err="1" smtClean="0">
                <a:latin typeface="Times New Roman" panose="02020603050405020304" pitchFamily="18" charset="0"/>
                <a:cs typeface="Times New Roman" panose="02020603050405020304" pitchFamily="18" charset="0"/>
              </a:rPr>
              <a:t>Statistics</a:t>
            </a:r>
            <a:r>
              <a:rPr lang="it-IT" sz="1000" dirty="0" smtClean="0">
                <a:latin typeface="Times New Roman" panose="02020603050405020304" pitchFamily="18" charset="0"/>
                <a:cs typeface="Times New Roman" panose="02020603050405020304" pitchFamily="18" charset="0"/>
              </a:rPr>
              <a:t> 11:1-21. </a:t>
            </a:r>
            <a:endParaRPr lang="it-IT" sz="1000" dirty="0">
              <a:latin typeface="Times New Roman" panose="02020603050405020304" pitchFamily="18" charset="0"/>
              <a:cs typeface="Times New Roman" panose="02020603050405020304" pitchFamily="18" charset="0"/>
            </a:endParaRPr>
          </a:p>
          <a:p>
            <a:pPr algn="just"/>
            <a:r>
              <a:rPr lang="it-IT" sz="1000" b="1" dirty="0" smtClean="0">
                <a:solidFill>
                  <a:srgbClr val="C00000"/>
                </a:solidFill>
                <a:latin typeface="Times New Roman" panose="02020603050405020304" pitchFamily="18" charset="0"/>
                <a:cs typeface="Times New Roman" panose="02020603050405020304" pitchFamily="18" charset="0"/>
              </a:rPr>
              <a:t>Fattorini L, </a:t>
            </a:r>
            <a:r>
              <a:rPr lang="it-IT" sz="1000" b="1" dirty="0" err="1" smtClean="0">
                <a:solidFill>
                  <a:srgbClr val="C00000"/>
                </a:solidFill>
                <a:latin typeface="Times New Roman" panose="02020603050405020304" pitchFamily="18" charset="0"/>
                <a:cs typeface="Times New Roman" panose="02020603050405020304" pitchFamily="18" charset="0"/>
              </a:rPr>
              <a:t>Marcheselli</a:t>
            </a:r>
            <a:r>
              <a:rPr lang="it-IT" sz="1000" b="1" dirty="0" smtClean="0">
                <a:solidFill>
                  <a:srgbClr val="C00000"/>
                </a:solidFill>
                <a:latin typeface="Times New Roman" panose="02020603050405020304" pitchFamily="18" charset="0"/>
                <a:cs typeface="Times New Roman" panose="02020603050405020304" pitchFamily="18" charset="0"/>
              </a:rPr>
              <a:t> M, Pratelli L (2018) Design-</a:t>
            </a:r>
            <a:r>
              <a:rPr lang="it-IT" sz="1000" b="1" dirty="0" err="1" smtClean="0">
                <a:solidFill>
                  <a:srgbClr val="C00000"/>
                </a:solidFill>
                <a:latin typeface="Times New Roman" panose="02020603050405020304" pitchFamily="18" charset="0"/>
                <a:cs typeface="Times New Roman" panose="02020603050405020304" pitchFamily="18" charset="0"/>
              </a:rPr>
              <a:t>based</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maps</a:t>
            </a:r>
            <a:r>
              <a:rPr lang="it-IT" sz="1000" b="1" dirty="0" smtClean="0">
                <a:solidFill>
                  <a:srgbClr val="C00000"/>
                </a:solidFill>
                <a:latin typeface="Times New Roman" panose="02020603050405020304" pitchFamily="18" charset="0"/>
                <a:cs typeface="Times New Roman" panose="02020603050405020304" pitchFamily="18" charset="0"/>
              </a:rPr>
              <a:t> for finite </a:t>
            </a:r>
            <a:r>
              <a:rPr lang="it-IT" sz="1000" b="1" dirty="0" err="1" smtClean="0">
                <a:solidFill>
                  <a:srgbClr val="C00000"/>
                </a:solidFill>
                <a:latin typeface="Times New Roman" panose="02020603050405020304" pitchFamily="18" charset="0"/>
                <a:cs typeface="Times New Roman" panose="02020603050405020304" pitchFamily="18" charset="0"/>
              </a:rPr>
              <a:t>populations</a:t>
            </a:r>
            <a:r>
              <a:rPr lang="it-IT" sz="1000" b="1" dirty="0" smtClean="0">
                <a:solidFill>
                  <a:srgbClr val="C00000"/>
                </a:solidFill>
                <a:latin typeface="Times New Roman" panose="02020603050405020304" pitchFamily="18" charset="0"/>
                <a:cs typeface="Times New Roman" panose="02020603050405020304" pitchFamily="18" charset="0"/>
              </a:rPr>
              <a:t> of </a:t>
            </a:r>
            <a:r>
              <a:rPr lang="it-IT" sz="1000" b="1" dirty="0" err="1" smtClean="0">
                <a:solidFill>
                  <a:srgbClr val="C00000"/>
                </a:solidFill>
                <a:latin typeface="Times New Roman" panose="02020603050405020304" pitchFamily="18" charset="0"/>
                <a:cs typeface="Times New Roman" panose="02020603050405020304" pitchFamily="18" charset="0"/>
              </a:rPr>
              <a:t>spatial</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units</a:t>
            </a:r>
            <a:r>
              <a:rPr lang="it-IT" sz="1000" b="1" dirty="0" smtClean="0">
                <a:solidFill>
                  <a:srgbClr val="C00000"/>
                </a:solidFill>
                <a:latin typeface="Times New Roman" panose="02020603050405020304" pitchFamily="18" charset="0"/>
                <a:cs typeface="Times New Roman" panose="02020603050405020304" pitchFamily="18" charset="0"/>
              </a:rPr>
              <a:t>. Journal of the American Statistical </a:t>
            </a:r>
            <a:r>
              <a:rPr lang="it-IT" sz="1000" b="1" dirty="0" err="1" smtClean="0">
                <a:solidFill>
                  <a:srgbClr val="C00000"/>
                </a:solidFill>
                <a:latin typeface="Times New Roman" panose="02020603050405020304" pitchFamily="18" charset="0"/>
                <a:cs typeface="Times New Roman" panose="02020603050405020304" pitchFamily="18" charset="0"/>
              </a:rPr>
              <a:t>Association</a:t>
            </a:r>
            <a:r>
              <a:rPr lang="it-IT" sz="1000" b="1" dirty="0" smtClean="0">
                <a:solidFill>
                  <a:srgbClr val="C00000"/>
                </a:solidFill>
                <a:latin typeface="Times New Roman" panose="02020603050405020304" pitchFamily="18" charset="0"/>
                <a:cs typeface="Times New Roman" panose="02020603050405020304" pitchFamily="18" charset="0"/>
              </a:rPr>
              <a:t>, online first</a:t>
            </a:r>
          </a:p>
          <a:p>
            <a:pPr algn="just"/>
            <a:r>
              <a:rPr lang="it-IT" sz="1000" b="1" dirty="0">
                <a:solidFill>
                  <a:srgbClr val="C00000"/>
                </a:solidFill>
                <a:latin typeface="Times New Roman" panose="02020603050405020304" pitchFamily="18" charset="0"/>
                <a:cs typeface="Times New Roman" panose="02020603050405020304" pitchFamily="18" charset="0"/>
              </a:rPr>
              <a:t>Fattorini L, </a:t>
            </a:r>
            <a:r>
              <a:rPr lang="it-IT" sz="1000" b="1" dirty="0" err="1">
                <a:solidFill>
                  <a:srgbClr val="C00000"/>
                </a:solidFill>
                <a:latin typeface="Times New Roman" panose="02020603050405020304" pitchFamily="18" charset="0"/>
                <a:cs typeface="Times New Roman" panose="02020603050405020304" pitchFamily="18" charset="0"/>
              </a:rPr>
              <a:t>Marcheselli</a:t>
            </a:r>
            <a:r>
              <a:rPr lang="it-IT" sz="1000" b="1" dirty="0">
                <a:solidFill>
                  <a:srgbClr val="C00000"/>
                </a:solidFill>
                <a:latin typeface="Times New Roman" panose="02020603050405020304" pitchFamily="18" charset="0"/>
                <a:cs typeface="Times New Roman" panose="02020603050405020304" pitchFamily="18" charset="0"/>
              </a:rPr>
              <a:t> M, </a:t>
            </a:r>
            <a:r>
              <a:rPr lang="it-IT" sz="1000" b="1" dirty="0" smtClean="0">
                <a:solidFill>
                  <a:srgbClr val="C00000"/>
                </a:solidFill>
                <a:latin typeface="Times New Roman" panose="02020603050405020304" pitchFamily="18" charset="0"/>
                <a:cs typeface="Times New Roman" panose="02020603050405020304" pitchFamily="18" charset="0"/>
              </a:rPr>
              <a:t>Pisani C, Pratelli </a:t>
            </a:r>
            <a:r>
              <a:rPr lang="it-IT" sz="1000" b="1" dirty="0">
                <a:solidFill>
                  <a:srgbClr val="C00000"/>
                </a:solidFill>
                <a:latin typeface="Times New Roman" panose="02020603050405020304" pitchFamily="18" charset="0"/>
                <a:cs typeface="Times New Roman" panose="02020603050405020304" pitchFamily="18" charset="0"/>
              </a:rPr>
              <a:t>L (</a:t>
            </a:r>
            <a:r>
              <a:rPr lang="it-IT" sz="1000" b="1" dirty="0" smtClean="0">
                <a:solidFill>
                  <a:srgbClr val="C00000"/>
                </a:solidFill>
                <a:latin typeface="Times New Roman" panose="02020603050405020304" pitchFamily="18" charset="0"/>
                <a:cs typeface="Times New Roman" panose="02020603050405020304" pitchFamily="18" charset="0"/>
              </a:rPr>
              <a:t>2018) </a:t>
            </a:r>
            <a:r>
              <a:rPr lang="it-IT" sz="1000" b="1" dirty="0">
                <a:solidFill>
                  <a:srgbClr val="C00000"/>
                </a:solidFill>
                <a:latin typeface="Times New Roman" panose="02020603050405020304" pitchFamily="18" charset="0"/>
                <a:cs typeface="Times New Roman" panose="02020603050405020304" pitchFamily="18" charset="0"/>
              </a:rPr>
              <a:t>Design-</a:t>
            </a:r>
            <a:r>
              <a:rPr lang="it-IT" sz="1000" b="1" dirty="0" err="1">
                <a:solidFill>
                  <a:srgbClr val="C00000"/>
                </a:solidFill>
                <a:latin typeface="Times New Roman" panose="02020603050405020304" pitchFamily="18" charset="0"/>
                <a:cs typeface="Times New Roman" panose="02020603050405020304" pitchFamily="18" charset="0"/>
              </a:rPr>
              <a:t>based</a:t>
            </a:r>
            <a:r>
              <a:rPr lang="it-IT" sz="1000" b="1" dirty="0">
                <a:solidFill>
                  <a:srgbClr val="C00000"/>
                </a:solidFill>
                <a:latin typeface="Times New Roman" panose="02020603050405020304" pitchFamily="18" charset="0"/>
                <a:cs typeface="Times New Roman" panose="02020603050405020304" pitchFamily="18" charset="0"/>
              </a:rPr>
              <a:t> </a:t>
            </a:r>
            <a:r>
              <a:rPr lang="it-IT" sz="1000" b="1" dirty="0" err="1">
                <a:solidFill>
                  <a:srgbClr val="C00000"/>
                </a:solidFill>
                <a:latin typeface="Times New Roman" panose="02020603050405020304" pitchFamily="18" charset="0"/>
                <a:cs typeface="Times New Roman" panose="02020603050405020304" pitchFamily="18" charset="0"/>
              </a:rPr>
              <a:t>maps</a:t>
            </a:r>
            <a:r>
              <a:rPr lang="it-IT" sz="1000" b="1" dirty="0">
                <a:solidFill>
                  <a:srgbClr val="C00000"/>
                </a:solidFill>
                <a:latin typeface="Times New Roman" panose="02020603050405020304" pitchFamily="18" charset="0"/>
                <a:cs typeface="Times New Roman" panose="02020603050405020304" pitchFamily="18" charset="0"/>
              </a:rPr>
              <a:t> for </a:t>
            </a:r>
            <a:r>
              <a:rPr lang="it-IT" sz="1000" b="1" dirty="0" err="1" smtClean="0">
                <a:solidFill>
                  <a:srgbClr val="C00000"/>
                </a:solidFill>
                <a:latin typeface="Times New Roman" panose="02020603050405020304" pitchFamily="18" charset="0"/>
                <a:cs typeface="Times New Roman" panose="02020603050405020304" pitchFamily="18" charset="0"/>
              </a:rPr>
              <a:t>continuous</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spatial</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populations</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Biometrika</a:t>
            </a:r>
            <a:r>
              <a:rPr lang="it-IT" sz="1000" b="1" dirty="0" smtClean="0">
                <a:solidFill>
                  <a:srgbClr val="C00000"/>
                </a:solidFill>
                <a:latin typeface="Times New Roman" panose="02020603050405020304" pitchFamily="18" charset="0"/>
                <a:cs typeface="Times New Roman" panose="02020603050405020304" pitchFamily="18" charset="0"/>
              </a:rPr>
              <a:t> 105: 419-429</a:t>
            </a:r>
            <a:endParaRPr lang="it-IT" sz="1000" b="1" dirty="0">
              <a:solidFill>
                <a:srgbClr val="C00000"/>
              </a:solidFill>
              <a:latin typeface="Times New Roman" panose="02020603050405020304" pitchFamily="18" charset="0"/>
              <a:cs typeface="Times New Roman" panose="02020603050405020304" pitchFamily="18" charset="0"/>
            </a:endParaRPr>
          </a:p>
          <a:p>
            <a:pPr algn="just"/>
            <a:r>
              <a:rPr lang="it-IT" sz="1000" b="1" dirty="0">
                <a:solidFill>
                  <a:srgbClr val="C00000"/>
                </a:solidFill>
                <a:latin typeface="Times New Roman" panose="02020603050405020304" pitchFamily="18" charset="0"/>
                <a:cs typeface="Times New Roman" panose="02020603050405020304" pitchFamily="18" charset="0"/>
              </a:rPr>
              <a:t>Fattorini L, </a:t>
            </a:r>
            <a:r>
              <a:rPr lang="it-IT" sz="1000" b="1" dirty="0" err="1">
                <a:solidFill>
                  <a:srgbClr val="C00000"/>
                </a:solidFill>
                <a:latin typeface="Times New Roman" panose="02020603050405020304" pitchFamily="18" charset="0"/>
                <a:cs typeface="Times New Roman" panose="02020603050405020304" pitchFamily="18" charset="0"/>
              </a:rPr>
              <a:t>Marcheselli</a:t>
            </a:r>
            <a:r>
              <a:rPr lang="it-IT" sz="1000" b="1" dirty="0">
                <a:solidFill>
                  <a:srgbClr val="C00000"/>
                </a:solidFill>
                <a:latin typeface="Times New Roman" panose="02020603050405020304" pitchFamily="18" charset="0"/>
                <a:cs typeface="Times New Roman" panose="02020603050405020304" pitchFamily="18" charset="0"/>
              </a:rPr>
              <a:t> M, Pisani C, Pratelli L (2018) Design-</a:t>
            </a:r>
            <a:r>
              <a:rPr lang="it-IT" sz="1000" b="1" dirty="0" err="1">
                <a:solidFill>
                  <a:srgbClr val="C00000"/>
                </a:solidFill>
                <a:latin typeface="Times New Roman" panose="02020603050405020304" pitchFamily="18" charset="0"/>
                <a:cs typeface="Times New Roman" panose="02020603050405020304" pitchFamily="18" charset="0"/>
              </a:rPr>
              <a:t>based</a:t>
            </a:r>
            <a:r>
              <a:rPr lang="it-IT" sz="1000" b="1" dirty="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mapping</a:t>
            </a:r>
            <a:r>
              <a:rPr lang="it-IT" sz="1000" b="1" dirty="0" smtClean="0">
                <a:solidFill>
                  <a:srgbClr val="C00000"/>
                </a:solidFill>
                <a:latin typeface="Times New Roman" panose="02020603050405020304" pitchFamily="18" charset="0"/>
                <a:cs typeface="Times New Roman" panose="02020603050405020304" pitchFamily="18" charset="0"/>
              </a:rPr>
              <a:t> for finite </a:t>
            </a:r>
            <a:r>
              <a:rPr lang="it-IT" sz="1000" b="1" dirty="0" err="1" smtClean="0">
                <a:solidFill>
                  <a:srgbClr val="C00000"/>
                </a:solidFill>
                <a:latin typeface="Times New Roman" panose="02020603050405020304" pitchFamily="18" charset="0"/>
                <a:cs typeface="Times New Roman" panose="02020603050405020304" pitchFamily="18" charset="0"/>
              </a:rPr>
              <a:t>populations</a:t>
            </a:r>
            <a:r>
              <a:rPr lang="it-IT" sz="1000" b="1" dirty="0" smtClean="0">
                <a:solidFill>
                  <a:srgbClr val="C00000"/>
                </a:solidFill>
                <a:latin typeface="Times New Roman" panose="02020603050405020304" pitchFamily="18" charset="0"/>
                <a:cs typeface="Times New Roman" panose="02020603050405020304" pitchFamily="18" charset="0"/>
              </a:rPr>
              <a:t> of </a:t>
            </a:r>
            <a:r>
              <a:rPr lang="it-IT" sz="1000" b="1" dirty="0" err="1" smtClean="0">
                <a:solidFill>
                  <a:srgbClr val="C00000"/>
                </a:solidFill>
                <a:latin typeface="Times New Roman" panose="02020603050405020304" pitchFamily="18" charset="0"/>
                <a:cs typeface="Times New Roman" panose="02020603050405020304" pitchFamily="18" charset="0"/>
              </a:rPr>
              <a:t>marked</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points</a:t>
            </a:r>
            <a:r>
              <a:rPr lang="it-IT" sz="1000" b="1" dirty="0" smtClean="0">
                <a:solidFill>
                  <a:srgbClr val="C00000"/>
                </a:solidFill>
                <a:latin typeface="Times New Roman" panose="02020603050405020304" pitchFamily="18" charset="0"/>
                <a:cs typeface="Times New Roman" panose="02020603050405020304" pitchFamily="18" charset="0"/>
              </a:rPr>
              <a:t>. </a:t>
            </a:r>
            <a:r>
              <a:rPr lang="it-IT" sz="1000" b="1" dirty="0" err="1" smtClean="0">
                <a:solidFill>
                  <a:srgbClr val="C00000"/>
                </a:solidFill>
                <a:latin typeface="Times New Roman" panose="02020603050405020304" pitchFamily="18" charset="0"/>
                <a:cs typeface="Times New Roman" panose="02020603050405020304" pitchFamily="18" charset="0"/>
              </a:rPr>
              <a:t>Submitted</a:t>
            </a:r>
            <a:endParaRPr lang="it-IT" sz="1000" b="1" dirty="0">
              <a:solidFill>
                <a:srgbClr val="C00000"/>
              </a:solidFill>
              <a:latin typeface="Times New Roman" panose="02020603050405020304" pitchFamily="18" charset="0"/>
              <a:cs typeface="Times New Roman" panose="02020603050405020304" pitchFamily="18" charset="0"/>
            </a:endParaRPr>
          </a:p>
          <a:p>
            <a:pPr algn="just"/>
            <a:r>
              <a:rPr lang="en-US" sz="1000" dirty="0" err="1" smtClean="0">
                <a:latin typeface="Times New Roman" panose="02020603050405020304" pitchFamily="18" charset="0"/>
                <a:cs typeface="Times New Roman" panose="02020603050405020304" pitchFamily="18" charset="0"/>
              </a:rPr>
              <a:t>Grafström</a:t>
            </a:r>
            <a:r>
              <a:rPr lang="en-US" sz="1000" dirty="0" smtClean="0">
                <a:latin typeface="Times New Roman" panose="02020603050405020304" pitchFamily="18" charset="0"/>
                <a:cs typeface="Times New Roman" panose="02020603050405020304" pitchFamily="18" charset="0"/>
              </a:rPr>
              <a:t> A (2012) </a:t>
            </a:r>
            <a:r>
              <a:rPr lang="en-US" sz="1000" dirty="0">
                <a:latin typeface="Times New Roman" panose="02020603050405020304" pitchFamily="18" charset="0"/>
                <a:cs typeface="Times New Roman" panose="02020603050405020304" pitchFamily="18" charset="0"/>
              </a:rPr>
              <a:t>Spatial correlated Poisson sampling. Journal of Statistical Planning and Inference 142: 139–147.</a:t>
            </a:r>
          </a:p>
          <a:p>
            <a:pPr algn="just"/>
            <a:r>
              <a:rPr lang="en-US" sz="1000" dirty="0" err="1">
                <a:latin typeface="Times New Roman" panose="02020603050405020304" pitchFamily="18" charset="0"/>
                <a:cs typeface="Times New Roman" panose="02020603050405020304" pitchFamily="18" charset="0"/>
              </a:rPr>
              <a:t>Grafström</a:t>
            </a:r>
            <a:r>
              <a:rPr lang="en-US" sz="1000" dirty="0">
                <a:latin typeface="Times New Roman" panose="02020603050405020304" pitchFamily="18" charset="0"/>
                <a:cs typeface="Times New Roman" panose="02020603050405020304" pitchFamily="18" charset="0"/>
              </a:rPr>
              <a:t> A, </a:t>
            </a:r>
            <a:r>
              <a:rPr lang="en-US" sz="1000" dirty="0" err="1">
                <a:latin typeface="Times New Roman" panose="02020603050405020304" pitchFamily="18" charset="0"/>
                <a:cs typeface="Times New Roman" panose="02020603050405020304" pitchFamily="18" charset="0"/>
              </a:rPr>
              <a:t>Lundström</a:t>
            </a:r>
            <a:r>
              <a:rPr lang="en-US" sz="1000" dirty="0">
                <a:latin typeface="Times New Roman" panose="02020603050405020304" pitchFamily="18" charset="0"/>
                <a:cs typeface="Times New Roman" panose="02020603050405020304" pitchFamily="18" charset="0"/>
              </a:rPr>
              <a:t> NLP, </a:t>
            </a:r>
            <a:r>
              <a:rPr lang="en-US" sz="1000" dirty="0" err="1">
                <a:latin typeface="Times New Roman" panose="02020603050405020304" pitchFamily="18" charset="0"/>
                <a:cs typeface="Times New Roman" panose="02020603050405020304" pitchFamily="18" charset="0"/>
              </a:rPr>
              <a:t>Schelin</a:t>
            </a:r>
            <a:r>
              <a:rPr lang="en-US" sz="1000" dirty="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L (2012) </a:t>
            </a:r>
            <a:r>
              <a:rPr lang="en-US" sz="1000" dirty="0">
                <a:latin typeface="Times New Roman" panose="02020603050405020304" pitchFamily="18" charset="0"/>
                <a:cs typeface="Times New Roman" panose="02020603050405020304" pitchFamily="18" charset="0"/>
              </a:rPr>
              <a:t>Spatially balanced sampling through the pivotal method. Biometrics 68: </a:t>
            </a:r>
            <a:r>
              <a:rPr lang="en-US" sz="1000" dirty="0" smtClean="0">
                <a:latin typeface="Times New Roman" panose="02020603050405020304" pitchFamily="18" charset="0"/>
                <a:cs typeface="Times New Roman" panose="02020603050405020304" pitchFamily="18" charset="0"/>
              </a:rPr>
              <a:t>514–520.</a:t>
            </a:r>
            <a:endParaRPr lang="it-IT" sz="1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sz="1000" dirty="0" err="1">
                <a:latin typeface="Times New Roman" panose="02020603050405020304" pitchFamily="18" charset="0"/>
                <a:ea typeface="Times New Roman" panose="02020603050405020304" pitchFamily="18" charset="0"/>
                <a:cs typeface="Times New Roman" panose="02020603050405020304" pitchFamily="18" charset="0"/>
              </a:rPr>
              <a:t>Grafström</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 A, </a:t>
            </a:r>
            <a:r>
              <a:rPr lang="en-GB" sz="1000" dirty="0" err="1">
                <a:latin typeface="Times New Roman" panose="02020603050405020304" pitchFamily="18" charset="0"/>
                <a:ea typeface="Times New Roman" panose="02020603050405020304" pitchFamily="18" charset="0"/>
                <a:cs typeface="Times New Roman" panose="02020603050405020304" pitchFamily="18" charset="0"/>
              </a:rPr>
              <a:t>Tillé</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 Y (2013) Doubly balanced spatial sampling with spreading and restitution of auxiliary totals. </a:t>
            </a:r>
            <a:r>
              <a:rPr lang="en-GB" sz="1000" dirty="0" err="1">
                <a:latin typeface="Times New Roman" panose="02020603050405020304" pitchFamily="18" charset="0"/>
                <a:ea typeface="Times New Roman" panose="02020603050405020304" pitchFamily="18" charset="0"/>
                <a:cs typeface="Times New Roman" panose="02020603050405020304" pitchFamily="18" charset="0"/>
              </a:rPr>
              <a:t>Environmetrics</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 24: 120–131.</a:t>
            </a:r>
            <a:endParaRPr lang="it-IT" sz="1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GB" sz="1000" dirty="0" smtClean="0">
                <a:latin typeface="Times New Roman" panose="02020603050405020304" pitchFamily="18" charset="0"/>
                <a:cs typeface="Times New Roman" panose="02020603050405020304" pitchFamily="18" charset="0"/>
              </a:rPr>
              <a:t>Karr </a:t>
            </a:r>
            <a:r>
              <a:rPr lang="en-GB" sz="1000" dirty="0">
                <a:latin typeface="Times New Roman" panose="02020603050405020304" pitchFamily="18" charset="0"/>
                <a:cs typeface="Times New Roman" panose="02020603050405020304" pitchFamily="18" charset="0"/>
              </a:rPr>
              <a:t>AF (1986) Inference for stationary random fields given Poisson samples. Advances in Applied </a:t>
            </a:r>
            <a:r>
              <a:rPr lang="en-GB" sz="1000" dirty="0" smtClean="0">
                <a:latin typeface="Times New Roman" panose="02020603050405020304" pitchFamily="18" charset="0"/>
                <a:cs typeface="Times New Roman" panose="02020603050405020304" pitchFamily="18" charset="0"/>
              </a:rPr>
              <a:t>Probability 18: </a:t>
            </a:r>
            <a:r>
              <a:rPr lang="en-GB" sz="1000" dirty="0">
                <a:latin typeface="Times New Roman" panose="02020603050405020304" pitchFamily="18" charset="0"/>
                <a:cs typeface="Times New Roman" panose="02020603050405020304" pitchFamily="18" charset="0"/>
              </a:rPr>
              <a:t>406-422.</a:t>
            </a:r>
            <a:endParaRPr lang="it-IT" sz="1000" dirty="0">
              <a:latin typeface="Times New Roman" panose="02020603050405020304" pitchFamily="18" charset="0"/>
              <a:cs typeface="Times New Roman" panose="02020603050405020304" pitchFamily="18" charset="0"/>
            </a:endParaRPr>
          </a:p>
          <a:p>
            <a:r>
              <a:rPr lang="en-GB" sz="1000" dirty="0">
                <a:latin typeface="Times New Roman" panose="02020603050405020304" pitchFamily="18" charset="0"/>
                <a:cs typeface="Times New Roman" panose="02020603050405020304" pitchFamily="18" charset="0"/>
              </a:rPr>
              <a:t>Lai Ping </a:t>
            </a:r>
            <a:r>
              <a:rPr lang="en-GB" sz="1000" dirty="0" err="1">
                <a:latin typeface="Times New Roman" panose="02020603050405020304" pitchFamily="18" charset="0"/>
                <a:cs typeface="Times New Roman" panose="02020603050405020304" pitchFamily="18" charset="0"/>
              </a:rPr>
              <a:t>Ho</a:t>
            </a:r>
            <a:r>
              <a:rPr lang="en-GB" sz="1000" dirty="0">
                <a:latin typeface="Times New Roman" panose="02020603050405020304" pitchFamily="18" charset="0"/>
                <a:cs typeface="Times New Roman" panose="02020603050405020304" pitchFamily="18" charset="0"/>
              </a:rPr>
              <a:t>, </a:t>
            </a:r>
            <a:r>
              <a:rPr lang="en-GB" sz="1000" dirty="0" err="1">
                <a:latin typeface="Times New Roman" panose="02020603050405020304" pitchFamily="18" charset="0"/>
                <a:cs typeface="Times New Roman" panose="02020603050405020304" pitchFamily="18" charset="0"/>
              </a:rPr>
              <a:t>Stoyan</a:t>
            </a:r>
            <a:r>
              <a:rPr lang="en-GB" sz="1000" dirty="0">
                <a:latin typeface="Times New Roman" panose="02020603050405020304" pitchFamily="18" charset="0"/>
                <a:cs typeface="Times New Roman" panose="02020603050405020304" pitchFamily="18" charset="0"/>
              </a:rPr>
              <a:t> D (2010) Modelling marked point patterns by intensity-marked Cox processes. Statistics and Probability </a:t>
            </a:r>
            <a:r>
              <a:rPr lang="en-GB" sz="1000" dirty="0" smtClean="0">
                <a:latin typeface="Times New Roman" panose="02020603050405020304" pitchFamily="18" charset="0"/>
                <a:cs typeface="Times New Roman" panose="02020603050405020304" pitchFamily="18" charset="0"/>
              </a:rPr>
              <a:t>Letters 78: 1194-1199. </a:t>
            </a:r>
            <a:endParaRPr lang="it-IT" sz="1000" dirty="0">
              <a:latin typeface="Times New Roman" panose="02020603050405020304" pitchFamily="18" charset="0"/>
              <a:cs typeface="Times New Roman" panose="02020603050405020304" pitchFamily="18" charset="0"/>
            </a:endParaRPr>
          </a:p>
          <a:p>
            <a:pPr algn="just">
              <a:spcAft>
                <a:spcPts val="0"/>
              </a:spcAft>
            </a:pPr>
            <a:r>
              <a:rPr lang="en-GB" sz="1000" dirty="0" smtClean="0">
                <a:latin typeface="Times New Roman" panose="02020603050405020304" pitchFamily="18" charset="0"/>
                <a:ea typeface="Times New Roman" panose="02020603050405020304" pitchFamily="18" charset="0"/>
                <a:cs typeface="Times New Roman" panose="02020603050405020304" pitchFamily="18" charset="0"/>
              </a:rPr>
              <a:t>Tobler </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WR (1970) A computer movie simulating urban growth in the Detroit region. Economic Geography 46: 234-240.</a:t>
            </a:r>
            <a:endParaRPr lang="it-IT" sz="1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Tropea</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F, De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Meo</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L, Fattorini L (2012) Agro-environmental surveys supported by spatial information from integrated administration and control system (IACS). In “Geomatics in support of The Common Agricultural Policy”, D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Fasbender</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K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Taşdemir</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P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Loudjani</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V Angileri, C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Lucau</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P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Milenov</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W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Devros</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R De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Kok</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S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Lemajic</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A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Tarko</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P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Pizziol</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Eds. Publication Office of </a:t>
            </a:r>
            <a:r>
              <a:rPr lang="en-US" sz="1000" dirty="0" err="1">
                <a:latin typeface="Times New Roman" panose="02020603050405020304" pitchFamily="18" charset="0"/>
                <a:ea typeface="Times New Roman" panose="02020603050405020304" pitchFamily="18" charset="0"/>
                <a:cs typeface="Times New Roman" panose="02020603050405020304" pitchFamily="18" charset="0"/>
              </a:rPr>
              <a:t>Europèean</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Union. </a:t>
            </a:r>
            <a:r>
              <a:rPr lang="en-US" sz="1000" dirty="0" smtClean="0">
                <a:latin typeface="Times New Roman" panose="02020603050405020304" pitchFamily="18" charset="0"/>
                <a:ea typeface="Times New Roman" panose="02020603050405020304" pitchFamily="18" charset="0"/>
                <a:cs typeface="Times New Roman" panose="02020603050405020304" pitchFamily="18" charset="0"/>
              </a:rPr>
              <a:t>Luxembourg</a:t>
            </a:r>
          </a:p>
          <a:p>
            <a:pPr algn="just">
              <a:spcAft>
                <a:spcPts val="0"/>
              </a:spcAft>
            </a:pPr>
            <a:r>
              <a:rPr lang="en-US" sz="1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Vagheggini</a:t>
            </a:r>
            <a:r>
              <a:rPr lang="en-US" sz="1000" dirty="0" smtClean="0">
                <a:effectLst/>
                <a:latin typeface="Times New Roman" panose="02020603050405020304" pitchFamily="18" charset="0"/>
                <a:ea typeface="Times New Roman" panose="02020603050405020304" pitchFamily="18" charset="0"/>
                <a:cs typeface="Times New Roman" panose="02020603050405020304" pitchFamily="18" charset="0"/>
              </a:rPr>
              <a:t> A, Bruno F, </a:t>
            </a:r>
            <a:r>
              <a:rPr lang="en-US" sz="1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Cocchi</a:t>
            </a:r>
            <a:r>
              <a:rPr lang="en-US" sz="1000" dirty="0" smtClean="0">
                <a:effectLst/>
                <a:latin typeface="Times New Roman" panose="02020603050405020304" pitchFamily="18" charset="0"/>
                <a:ea typeface="Times New Roman" panose="02020603050405020304" pitchFamily="18" charset="0"/>
                <a:cs typeface="Times New Roman" panose="02020603050405020304" pitchFamily="18" charset="0"/>
              </a:rPr>
              <a:t> D (2016) A competitive design-based spatial predictor. </a:t>
            </a:r>
            <a:r>
              <a:rPr lang="en-US" sz="1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Environmetrics</a:t>
            </a:r>
            <a:r>
              <a:rPr lang="en-US" sz="1000" dirty="0" smtClean="0">
                <a:effectLst/>
                <a:latin typeface="Times New Roman" panose="02020603050405020304" pitchFamily="18" charset="0"/>
                <a:ea typeface="Times New Roman" panose="02020603050405020304" pitchFamily="18" charset="0"/>
                <a:cs typeface="Times New Roman" panose="02020603050405020304" pitchFamily="18" charset="0"/>
              </a:rPr>
              <a:t>, 27:454-465.</a:t>
            </a:r>
            <a:endParaRPr lang="it-IT"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2861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1763713" y="2276475"/>
            <a:ext cx="512921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600"/>
              <a:t>THANKS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22301"/>
            <a:ext cx="3206542" cy="283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a:spLocks noChangeArrowheads="1"/>
          </p:cNvSpPr>
          <p:nvPr/>
        </p:nvSpPr>
        <p:spPr bwMode="auto">
          <a:xfrm>
            <a:off x="1619250" y="260648"/>
            <a:ext cx="6156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400" b="1" dirty="0">
                <a:latin typeface="Times New Roman" panose="02020603050405020304" pitchFamily="18" charset="0"/>
                <a:cs typeface="Times New Roman" panose="02020603050405020304" pitchFamily="18" charset="0"/>
              </a:rPr>
              <a:t>the idea of making maps in a design-based framework is challenging </a:t>
            </a:r>
            <a:endParaRPr lang="it-IT" altLang="it-IT" sz="2400" b="1" dirty="0"/>
          </a:p>
        </p:txBody>
      </p:sp>
      <p:sp>
        <p:nvSpPr>
          <p:cNvPr id="3" name="Rettangolo 2"/>
          <p:cNvSpPr>
            <a:spLocks noChangeArrowheads="1"/>
          </p:cNvSpPr>
          <p:nvPr/>
        </p:nvSpPr>
        <p:spPr bwMode="auto">
          <a:xfrm>
            <a:off x="6012160" y="1340768"/>
            <a:ext cx="2914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1800" b="1" dirty="0">
                <a:latin typeface="Times New Roman" panose="02020603050405020304" pitchFamily="18" charset="0"/>
                <a:cs typeface="Times New Roman" panose="02020603050405020304" pitchFamily="18" charset="0"/>
              </a:rPr>
              <a:t>when estimating the value of a single unit, either the unit is sampled and there is no need for estimation …</a:t>
            </a:r>
            <a:endParaRPr lang="it-IT" altLang="it-IT" sz="1800" b="1" dirty="0"/>
          </a:p>
        </p:txBody>
      </p:sp>
      <p:sp>
        <p:nvSpPr>
          <p:cNvPr id="16388" name="Rettangolo 3"/>
          <p:cNvSpPr>
            <a:spLocks noChangeArrowheads="1"/>
          </p:cNvSpPr>
          <p:nvPr/>
        </p:nvSpPr>
        <p:spPr bwMode="auto">
          <a:xfrm>
            <a:off x="971550" y="5229200"/>
            <a:ext cx="72548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400" b="1" dirty="0">
                <a:latin typeface="Times New Roman" panose="02020603050405020304" pitchFamily="18" charset="0"/>
                <a:cs typeface="Times New Roman" panose="02020603050405020304" pitchFamily="18" charset="0"/>
              </a:rPr>
              <a:t>the use of an </a:t>
            </a:r>
            <a:r>
              <a:rPr lang="en-GB" altLang="it-IT" sz="2400" b="1" dirty="0">
                <a:solidFill>
                  <a:srgbClr val="C00000"/>
                </a:solidFill>
                <a:latin typeface="Times New Roman" panose="02020603050405020304" pitchFamily="18" charset="0"/>
                <a:cs typeface="Times New Roman" panose="02020603050405020304" pitchFamily="18" charset="0"/>
              </a:rPr>
              <a:t>assisting model</a:t>
            </a:r>
            <a:r>
              <a:rPr lang="en-GB" altLang="it-IT" sz="2400" b="1" dirty="0">
                <a:latin typeface="Times New Roman" panose="02020603050405020304" pitchFamily="18" charset="0"/>
                <a:cs typeface="Times New Roman" panose="02020603050405020304" pitchFamily="18" charset="0"/>
              </a:rPr>
              <a:t> to estimate </a:t>
            </a:r>
            <a:r>
              <a:rPr lang="en-GB" altLang="it-IT" sz="2400" b="1" dirty="0" err="1">
                <a:latin typeface="Times New Roman" panose="02020603050405020304" pitchFamily="18" charset="0"/>
                <a:cs typeface="Times New Roman" panose="02020603050405020304" pitchFamily="18" charset="0"/>
              </a:rPr>
              <a:t>unsampled</a:t>
            </a:r>
            <a:r>
              <a:rPr lang="en-GB" altLang="it-IT" sz="2400" b="1" dirty="0">
                <a:latin typeface="Times New Roman" panose="02020603050405020304" pitchFamily="18" charset="0"/>
                <a:cs typeface="Times New Roman" panose="02020603050405020304" pitchFamily="18" charset="0"/>
              </a:rPr>
              <a:t> values on the basis of auxiliary information seems to be the sole way to fill the information </a:t>
            </a:r>
            <a:r>
              <a:rPr lang="en-GB" altLang="it-IT" sz="2400" b="1" dirty="0" smtClean="0">
                <a:latin typeface="Times New Roman" panose="02020603050405020304" pitchFamily="18" charset="0"/>
                <a:cs typeface="Times New Roman" panose="02020603050405020304" pitchFamily="18" charset="0"/>
              </a:rPr>
              <a:t>vacancy</a:t>
            </a:r>
            <a:endParaRPr lang="it-IT" altLang="it-IT" sz="2400" b="1" dirty="0">
              <a:latin typeface="Times New Roman" panose="02020603050405020304" pitchFamily="18" charset="0"/>
              <a:cs typeface="Times New Roman" panose="02020603050405020304" pitchFamily="18" charset="0"/>
            </a:endParaRPr>
          </a:p>
        </p:txBody>
      </p:sp>
      <p:sp>
        <p:nvSpPr>
          <p:cNvPr id="8" name="Rettangolo 7"/>
          <p:cNvSpPr>
            <a:spLocks noChangeArrowheads="1"/>
          </p:cNvSpPr>
          <p:nvPr/>
        </p:nvSpPr>
        <p:spPr bwMode="auto">
          <a:xfrm>
            <a:off x="154014" y="3645024"/>
            <a:ext cx="3246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1800" b="1" dirty="0">
                <a:latin typeface="Times New Roman" panose="02020603050405020304" pitchFamily="18" charset="0"/>
                <a:cs typeface="Times New Roman" panose="02020603050405020304" pitchFamily="18" charset="0"/>
              </a:rPr>
              <a:t>… or the unit is </a:t>
            </a:r>
            <a:r>
              <a:rPr lang="en-GB" altLang="it-IT" sz="1800" b="1" dirty="0" err="1">
                <a:latin typeface="Times New Roman" panose="02020603050405020304" pitchFamily="18" charset="0"/>
                <a:cs typeface="Times New Roman" panose="02020603050405020304" pitchFamily="18" charset="0"/>
              </a:rPr>
              <a:t>unsampled</a:t>
            </a:r>
            <a:endParaRPr lang="en-GB" altLang="it-IT" sz="1800" b="1" dirty="0">
              <a:latin typeface="Times New Roman" panose="02020603050405020304" pitchFamily="18" charset="0"/>
              <a:cs typeface="Times New Roman" panose="02020603050405020304" pitchFamily="18" charset="0"/>
            </a:endParaRPr>
          </a:p>
          <a:p>
            <a:pPr>
              <a:spcBef>
                <a:spcPct val="0"/>
              </a:spcBef>
              <a:buFontTx/>
              <a:buNone/>
            </a:pPr>
            <a:r>
              <a:rPr lang="en-GB" altLang="it-IT" sz="1800" b="1" dirty="0">
                <a:latin typeface="Times New Roman" panose="02020603050405020304" pitchFamily="18" charset="0"/>
                <a:cs typeface="Times New Roman" panose="02020603050405020304" pitchFamily="18" charset="0"/>
              </a:rPr>
              <a:t> and we have no information</a:t>
            </a:r>
          </a:p>
          <a:p>
            <a:pPr>
              <a:spcBef>
                <a:spcPct val="0"/>
              </a:spcBef>
              <a:buFontTx/>
              <a:buNone/>
            </a:pPr>
            <a:r>
              <a:rPr lang="en-GB" altLang="it-IT" sz="1800" b="1" dirty="0">
                <a:latin typeface="Times New Roman" panose="02020603050405020304" pitchFamily="18" charset="0"/>
                <a:cs typeface="Times New Roman" panose="02020603050405020304" pitchFamily="18" charset="0"/>
              </a:rPr>
              <a:t> about it to perform estimation</a:t>
            </a:r>
            <a:endParaRPr lang="it-IT" altLang="it-IT" sz="1800" b="1" dirty="0"/>
          </a:p>
        </p:txBody>
      </p:sp>
      <p:sp>
        <p:nvSpPr>
          <p:cNvPr id="11" name="Freccia a sinistra 10"/>
          <p:cNvSpPr/>
          <p:nvPr/>
        </p:nvSpPr>
        <p:spPr>
          <a:xfrm flipV="1">
            <a:off x="5787672" y="3140968"/>
            <a:ext cx="1773238" cy="46037"/>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CasellaDiTesto 8"/>
          <p:cNvSpPr txBox="1">
            <a:spLocks noChangeArrowheads="1"/>
          </p:cNvSpPr>
          <p:nvPr/>
        </p:nvSpPr>
        <p:spPr bwMode="auto">
          <a:xfrm>
            <a:off x="3976912" y="3131121"/>
            <a:ext cx="303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0B0F0"/>
                </a:solidFill>
              </a:rPr>
              <a:t>?</a:t>
            </a:r>
          </a:p>
        </p:txBody>
      </p:sp>
      <p:sp>
        <p:nvSpPr>
          <p:cNvPr id="10" name="Freccia a destra 9"/>
          <p:cNvSpPr/>
          <p:nvPr/>
        </p:nvSpPr>
        <p:spPr>
          <a:xfrm>
            <a:off x="1888680" y="3451795"/>
            <a:ext cx="2151063" cy="49213"/>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3"/>
          <p:cNvSpPr/>
          <p:nvPr/>
        </p:nvSpPr>
        <p:spPr>
          <a:xfrm flipV="1">
            <a:off x="4120928" y="3439090"/>
            <a:ext cx="45719"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flipV="1">
            <a:off x="5678409" y="3150323"/>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388"/>
                                        </p:tgtEl>
                                        <p:attrNameLst>
                                          <p:attrName>style.visibility</p:attrName>
                                        </p:attrNameLst>
                                      </p:cBhvr>
                                      <p:to>
                                        <p:strVal val="visible"/>
                                      </p:to>
                                    </p:set>
                                    <p:anim calcmode="lin" valueType="num">
                                      <p:cBhvr additive="base">
                                        <p:cTn id="49" dur="500" fill="hold"/>
                                        <p:tgtEl>
                                          <p:spTgt spid="16388"/>
                                        </p:tgtEl>
                                        <p:attrNameLst>
                                          <p:attrName>ppt_x</p:attrName>
                                        </p:attrNameLst>
                                      </p:cBhvr>
                                      <p:tavLst>
                                        <p:tav tm="0">
                                          <p:val>
                                            <p:strVal val="#ppt_x"/>
                                          </p:val>
                                        </p:tav>
                                        <p:tav tm="100000">
                                          <p:val>
                                            <p:strVal val="#ppt_x"/>
                                          </p:val>
                                        </p:tav>
                                      </p:tavLst>
                                    </p:anim>
                                    <p:anim calcmode="lin" valueType="num">
                                      <p:cBhvr additive="base">
                                        <p:cTn id="50"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388" grpId="0"/>
      <p:bldP spid="8" grpId="0"/>
      <p:bldP spid="11" grpId="0" animBg="1"/>
      <p:bldP spid="9" grpId="0"/>
      <p:bldP spid="10" grpId="0" animBg="1"/>
      <p:bldP spid="4" grpId="0" animBg="1"/>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a:spLocks noChangeArrowheads="1"/>
          </p:cNvSpPr>
          <p:nvPr/>
        </p:nvSpPr>
        <p:spPr bwMode="auto">
          <a:xfrm>
            <a:off x="900113" y="549275"/>
            <a:ext cx="7164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smtClean="0">
                <a:latin typeface="Times New Roman" panose="02020603050405020304" pitchFamily="18" charset="0"/>
                <a:cs typeface="Times New Roman" panose="02020603050405020304" pitchFamily="18" charset="0"/>
              </a:rPr>
              <a:t>drawbacks </a:t>
            </a:r>
            <a:r>
              <a:rPr lang="en-GB" altLang="it-IT" sz="2400" b="1" dirty="0">
                <a:latin typeface="Times New Roman" panose="02020603050405020304" pitchFamily="18" charset="0"/>
                <a:cs typeface="Times New Roman" panose="02020603050405020304" pitchFamily="18" charset="0"/>
              </a:rPr>
              <a:t>and merits of the two approaches </a:t>
            </a:r>
            <a:r>
              <a:rPr lang="en-GB" altLang="it-IT" sz="2400" b="1" dirty="0">
                <a:solidFill>
                  <a:srgbClr val="231F20"/>
                </a:solidFill>
                <a:latin typeface="Times New Roman" panose="02020603050405020304" pitchFamily="18" charset="0"/>
                <a:cs typeface="Times New Roman" panose="02020603050405020304" pitchFamily="18" charset="0"/>
              </a:rPr>
              <a:t>are well delineated in statistical literature:</a:t>
            </a:r>
          </a:p>
        </p:txBody>
      </p:sp>
      <p:sp>
        <p:nvSpPr>
          <p:cNvPr id="6" name="Rettangolo 5"/>
          <p:cNvSpPr>
            <a:spLocks noChangeArrowheads="1"/>
          </p:cNvSpPr>
          <p:nvPr/>
        </p:nvSpPr>
        <p:spPr bwMode="auto">
          <a:xfrm>
            <a:off x="1258888" y="1557338"/>
            <a:ext cx="4572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a:solidFill>
                  <a:srgbClr val="231F20"/>
                </a:solidFill>
                <a:latin typeface="Times New Roman" panose="02020603050405020304" pitchFamily="18" charset="0"/>
                <a:cs typeface="Times New Roman" panose="02020603050405020304" pitchFamily="18" charset="0"/>
              </a:rPr>
              <a:t>Smith 1994, 2001 </a:t>
            </a:r>
          </a:p>
          <a:p>
            <a:pPr algn="just">
              <a:spcBef>
                <a:spcPct val="0"/>
              </a:spcBef>
              <a:buFontTx/>
              <a:buNone/>
            </a:pPr>
            <a:r>
              <a:rPr lang="en-GB" altLang="it-IT" sz="2400" b="1">
                <a:solidFill>
                  <a:srgbClr val="231F20"/>
                </a:solidFill>
                <a:latin typeface="Times New Roman" panose="02020603050405020304" pitchFamily="18" charset="0"/>
                <a:cs typeface="Times New Roman" panose="02020603050405020304" pitchFamily="18" charset="0"/>
              </a:rPr>
              <a:t>Gregoire 1998 </a:t>
            </a:r>
          </a:p>
          <a:p>
            <a:pPr algn="just">
              <a:spcBef>
                <a:spcPct val="0"/>
              </a:spcBef>
              <a:buFontTx/>
              <a:buNone/>
            </a:pPr>
            <a:r>
              <a:rPr lang="en-GB" altLang="it-IT" sz="2400" b="1">
                <a:solidFill>
                  <a:srgbClr val="231F20"/>
                </a:solidFill>
                <a:latin typeface="Times New Roman" panose="02020603050405020304" pitchFamily="18" charset="0"/>
                <a:cs typeface="Times New Roman" panose="02020603050405020304" pitchFamily="18" charset="0"/>
              </a:rPr>
              <a:t>Thompson </a:t>
            </a:r>
            <a:r>
              <a:rPr lang="en-GB" altLang="it-IT" sz="2400" b="1">
                <a:latin typeface="Times New Roman" panose="02020603050405020304" pitchFamily="18" charset="0"/>
                <a:cs typeface="Times New Roman" panose="02020603050405020304" pitchFamily="18" charset="0"/>
              </a:rPr>
              <a:t>2002</a:t>
            </a:r>
          </a:p>
          <a:p>
            <a:pPr algn="just">
              <a:spcBef>
                <a:spcPct val="0"/>
              </a:spcBef>
              <a:buFontTx/>
              <a:buNone/>
            </a:pPr>
            <a:r>
              <a:rPr lang="en-GB" altLang="it-IT" sz="2400" b="1">
                <a:latin typeface="Times New Roman" panose="02020603050405020304" pitchFamily="18" charset="0"/>
                <a:cs typeface="Times New Roman" panose="02020603050405020304" pitchFamily="18" charset="0"/>
              </a:rPr>
              <a:t>Schreuder et al. 1993</a:t>
            </a:r>
            <a:endParaRPr lang="it-IT" altLang="it-IT" sz="2400" b="1">
              <a:latin typeface="Times New Roman" panose="02020603050405020304" pitchFamily="18" charset="0"/>
              <a:cs typeface="Times New Roman" panose="02020603050405020304" pitchFamily="18" charset="0"/>
            </a:endParaRPr>
          </a:p>
        </p:txBody>
      </p:sp>
      <p:sp>
        <p:nvSpPr>
          <p:cNvPr id="7" name="CasellaDiTesto 6"/>
          <p:cNvSpPr txBox="1">
            <a:spLocks noChangeArrowheads="1"/>
          </p:cNvSpPr>
          <p:nvPr/>
        </p:nvSpPr>
        <p:spPr bwMode="auto">
          <a:xfrm>
            <a:off x="1042988" y="3543300"/>
            <a:ext cx="3221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a:latin typeface="Times New Roman" panose="02020603050405020304" pitchFamily="18" charset="0"/>
                <a:cs typeface="Times New Roman" panose="02020603050405020304" pitchFamily="18" charset="0"/>
              </a:rPr>
              <a:t>we just remember that</a:t>
            </a:r>
            <a:r>
              <a:rPr lang="it-IT" altLang="it-IT" sz="1800"/>
              <a:t> </a:t>
            </a:r>
          </a:p>
        </p:txBody>
      </p:sp>
      <p:sp>
        <p:nvSpPr>
          <p:cNvPr id="8" name="Rettangolo 7"/>
          <p:cNvSpPr>
            <a:spLocks noChangeArrowheads="1"/>
          </p:cNvSpPr>
          <p:nvPr/>
        </p:nvSpPr>
        <p:spPr bwMode="auto">
          <a:xfrm>
            <a:off x="1042988" y="4292600"/>
            <a:ext cx="75263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a:solidFill>
                  <a:srgbClr val="231F20"/>
                </a:solidFill>
                <a:latin typeface="Times New Roman" panose="02020603050405020304" pitchFamily="18" charset="0"/>
                <a:cs typeface="Times New Roman" panose="02020603050405020304" pitchFamily="18" charset="0"/>
              </a:rPr>
              <a:t> </a:t>
            </a:r>
            <a:r>
              <a:rPr lang="en-GB" altLang="it-IT" sz="2400" b="1">
                <a:solidFill>
                  <a:srgbClr val="231F20"/>
                </a:solidFill>
                <a:latin typeface="Times New Roman" panose="02020603050405020304" pitchFamily="18" charset="0"/>
                <a:cs typeface="Times New Roman" panose="02020603050405020304" pitchFamily="18" charset="0"/>
              </a:rPr>
              <a:t>“</a:t>
            </a:r>
            <a:r>
              <a:rPr lang="en-GB" altLang="it-IT" sz="2400" b="1">
                <a:solidFill>
                  <a:schemeClr val="accent2"/>
                </a:solidFill>
                <a:latin typeface="Times New Roman" panose="02020603050405020304" pitchFamily="18" charset="0"/>
                <a:cs typeface="Times New Roman" panose="02020603050405020304" pitchFamily="18" charset="0"/>
              </a:rPr>
              <a:t>Design-based inference is objective, nobody can challenge that the sample was really selected according to the given sampling design. The probability distribution associated with the design is real, not modelled or assumed</a:t>
            </a:r>
            <a:r>
              <a:rPr lang="en-GB" altLang="it-IT" sz="2400" b="1">
                <a:solidFill>
                  <a:srgbClr val="231F20"/>
                </a:solidFill>
                <a:latin typeface="Times New Roman" panose="02020603050405020304" pitchFamily="18" charset="0"/>
                <a:cs typeface="Times New Roman" panose="02020603050405020304" pitchFamily="18" charset="0"/>
              </a:rPr>
              <a:t>” </a:t>
            </a:r>
            <a:r>
              <a:rPr lang="en-GB" altLang="it-IT" sz="2400" b="1">
                <a:latin typeface="Times New Roman" panose="02020603050405020304" pitchFamily="18" charset="0"/>
                <a:cs typeface="Times New Roman" panose="02020603050405020304" pitchFamily="18" charset="0"/>
              </a:rPr>
              <a:t>Särndal et al. (1992, p. 21)</a:t>
            </a:r>
            <a:endParaRPr lang="en-GB" altLang="it-IT" sz="2400" b="1">
              <a:solidFill>
                <a:srgbClr val="231F2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2779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05111" y="592260"/>
            <a:ext cx="5831185" cy="1872051"/>
          </a:xfrm>
          <a:prstGeom prst="rect">
            <a:avLst/>
          </a:prstGeom>
        </p:spPr>
      </p:pic>
      <p:pic>
        <p:nvPicPr>
          <p:cNvPr id="3" name="Immagine 2"/>
          <p:cNvPicPr>
            <a:picLocks noChangeAspect="1"/>
          </p:cNvPicPr>
          <p:nvPr/>
        </p:nvPicPr>
        <p:blipFill>
          <a:blip r:embed="rId3"/>
          <a:stretch>
            <a:fillRect/>
          </a:stretch>
        </p:blipFill>
        <p:spPr>
          <a:xfrm>
            <a:off x="683568" y="2641850"/>
            <a:ext cx="3672409" cy="4083221"/>
          </a:xfrm>
          <a:prstGeom prst="rect">
            <a:avLst/>
          </a:prstGeom>
        </p:spPr>
      </p:pic>
      <p:pic>
        <p:nvPicPr>
          <p:cNvPr id="4" name="Immagine 3"/>
          <p:cNvPicPr>
            <a:picLocks noChangeAspect="1"/>
          </p:cNvPicPr>
          <p:nvPr/>
        </p:nvPicPr>
        <p:blipFill>
          <a:blip r:embed="rId4"/>
          <a:stretch>
            <a:fillRect/>
          </a:stretch>
        </p:blipFill>
        <p:spPr>
          <a:xfrm>
            <a:off x="4527351" y="2922332"/>
            <a:ext cx="3717057" cy="1658796"/>
          </a:xfrm>
          <a:prstGeom prst="rect">
            <a:avLst/>
          </a:prstGeom>
        </p:spPr>
      </p:pic>
    </p:spTree>
    <p:extLst>
      <p:ext uri="{BB962C8B-B14F-4D97-AF65-F5344CB8AC3E}">
        <p14:creationId xmlns:p14="http://schemas.microsoft.com/office/powerpoint/2010/main" val="193142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ttangolo 2"/>
          <p:cNvSpPr>
            <a:spLocks noChangeArrowheads="1"/>
          </p:cNvSpPr>
          <p:nvPr/>
        </p:nvSpPr>
        <p:spPr bwMode="auto">
          <a:xfrm>
            <a:off x="1115616" y="404663"/>
            <a:ext cx="56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800" b="1" dirty="0" smtClean="0">
                <a:latin typeface="Times New Roman" panose="02020603050405020304" pitchFamily="18" charset="0"/>
                <a:cs typeface="Times New Roman" panose="02020603050405020304" pitchFamily="18" charset="0"/>
              </a:rPr>
              <a:t>we have focused on an assisting model exploiting </a:t>
            </a:r>
            <a:r>
              <a:rPr lang="en-GB" altLang="it-IT" sz="2800" b="1" dirty="0">
                <a:latin typeface="Times New Roman" panose="02020603050405020304" pitchFamily="18" charset="0"/>
                <a:cs typeface="Times New Roman" panose="02020603050405020304" pitchFamily="18" charset="0"/>
              </a:rPr>
              <a:t>the </a:t>
            </a:r>
            <a:r>
              <a:rPr lang="en-GB" altLang="it-IT" sz="2800" b="1" dirty="0" smtClean="0">
                <a:latin typeface="Times New Roman" panose="02020603050405020304" pitchFamily="18" charset="0"/>
                <a:cs typeface="Times New Roman" panose="02020603050405020304" pitchFamily="18" charset="0"/>
              </a:rPr>
              <a:t>information </a:t>
            </a:r>
            <a:r>
              <a:rPr lang="en-GB" altLang="it-IT" sz="2800" b="1" dirty="0">
                <a:latin typeface="Times New Roman" panose="02020603050405020304" pitchFamily="18" charset="0"/>
                <a:cs typeface="Times New Roman" panose="02020603050405020304" pitchFamily="18" charset="0"/>
              </a:rPr>
              <a:t>provided </a:t>
            </a:r>
            <a:r>
              <a:rPr lang="en-GB" altLang="it-IT" sz="2800" b="1" dirty="0" smtClean="0">
                <a:latin typeface="Times New Roman" panose="02020603050405020304" pitchFamily="18" charset="0"/>
                <a:cs typeface="Times New Roman" panose="02020603050405020304" pitchFamily="18" charset="0"/>
              </a:rPr>
              <a:t>from </a:t>
            </a:r>
            <a:r>
              <a:rPr lang="en-GB" altLang="it-IT" sz="2800" b="1" dirty="0">
                <a:latin typeface="Times New Roman" panose="02020603050405020304" pitchFamily="18" charset="0"/>
                <a:cs typeface="Times New Roman" panose="02020603050405020304" pitchFamily="18" charset="0"/>
              </a:rPr>
              <a:t>space </a:t>
            </a:r>
            <a:endParaRPr lang="en-GB" altLang="it-IT" sz="2800" b="1" dirty="0" smtClean="0">
              <a:latin typeface="Times New Roman" panose="02020603050405020304" pitchFamily="18" charset="0"/>
              <a:cs typeface="Times New Roman" panose="02020603050405020304" pitchFamily="18" charset="0"/>
            </a:endParaRPr>
          </a:p>
        </p:txBody>
      </p:sp>
      <p:sp>
        <p:nvSpPr>
          <p:cNvPr id="20484" name="Rettangolo 4"/>
          <p:cNvSpPr>
            <a:spLocks noChangeArrowheads="1"/>
          </p:cNvSpPr>
          <p:nvPr/>
        </p:nvSpPr>
        <p:spPr bwMode="auto">
          <a:xfrm>
            <a:off x="4457700" y="3933056"/>
            <a:ext cx="3570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3600" b="1" dirty="0">
                <a:solidFill>
                  <a:srgbClr val="C00000"/>
                </a:solidFill>
                <a:latin typeface="Times New Roman" panose="02020603050405020304" pitchFamily="18" charset="0"/>
                <a:cs typeface="Times New Roman" panose="02020603050405020304" pitchFamily="18" charset="0"/>
              </a:rPr>
              <a:t>the unit locations</a:t>
            </a:r>
            <a:endParaRPr lang="it-IT" altLang="it-IT" sz="3600" dirty="0">
              <a:solidFill>
                <a:srgbClr val="C00000"/>
              </a:solidFill>
            </a:endParaRP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6880"/>
            <a:ext cx="3671333"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e 6"/>
          <p:cNvSpPr/>
          <p:nvPr/>
        </p:nvSpPr>
        <p:spPr>
          <a:xfrm>
            <a:off x="8244408" y="4256112"/>
            <a:ext cx="144463"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 name="CasellaDiTesto 1"/>
          <p:cNvSpPr txBox="1"/>
          <p:nvPr/>
        </p:nvSpPr>
        <p:spPr>
          <a:xfrm>
            <a:off x="5220072" y="2060848"/>
            <a:ext cx="668682" cy="584775"/>
          </a:xfrm>
          <a:prstGeom prst="rect">
            <a:avLst/>
          </a:prstGeom>
          <a:noFill/>
        </p:spPr>
        <p:txBody>
          <a:bodyPr wrap="square" rtlCol="0">
            <a:spAutoFit/>
          </a:bodyPr>
          <a:lstStyle/>
          <a:p>
            <a:r>
              <a:rPr lang="it-IT" sz="3200" b="1" dirty="0" smtClean="0">
                <a:latin typeface="Times New Roman" panose="02020603050405020304" pitchFamily="18" charset="0"/>
                <a:cs typeface="Times New Roman" panose="02020603050405020304" pitchFamily="18" charset="0"/>
              </a:rPr>
              <a:t>i.e</a:t>
            </a:r>
            <a:r>
              <a:rPr lang="it-IT" sz="2800" b="1" dirty="0" smtClean="0">
                <a:latin typeface="Times New Roman" panose="02020603050405020304" pitchFamily="18" charset="0"/>
                <a:cs typeface="Times New Roman" panose="02020603050405020304" pitchFamily="18" charset="0"/>
              </a:rPr>
              <a:t>.</a:t>
            </a:r>
            <a:endParaRPr lang="it-IT"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09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5"/>
                                        </p:tgtEl>
                                        <p:attrNameLst>
                                          <p:attrName>style.visibility</p:attrName>
                                        </p:attrNameLst>
                                      </p:cBhvr>
                                      <p:to>
                                        <p:strVal val="visible"/>
                                      </p:to>
                                    </p:set>
                                    <p:anim calcmode="lin" valueType="num">
                                      <p:cBhvr additive="base">
                                        <p:cTn id="19" dur="500" fill="hold"/>
                                        <p:tgtEl>
                                          <p:spTgt spid="20485"/>
                                        </p:tgtEl>
                                        <p:attrNameLst>
                                          <p:attrName>ppt_x</p:attrName>
                                        </p:attrNameLst>
                                      </p:cBhvr>
                                      <p:tavLst>
                                        <p:tav tm="0">
                                          <p:val>
                                            <p:strVal val="#ppt_x"/>
                                          </p:val>
                                        </p:tav>
                                        <p:tav tm="100000">
                                          <p:val>
                                            <p:strVal val="#ppt_x"/>
                                          </p:val>
                                        </p:tav>
                                      </p:tavLst>
                                    </p:anim>
                                    <p:anim calcmode="lin" valueType="num">
                                      <p:cBhvr additive="base">
                                        <p:cTn id="20" dur="500" fill="hold"/>
                                        <p:tgtEl>
                                          <p:spTgt spid="2048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484"/>
                                        </p:tgtEl>
                                        <p:attrNameLst>
                                          <p:attrName>style.visibility</p:attrName>
                                        </p:attrNameLst>
                                      </p:cBhvr>
                                      <p:to>
                                        <p:strVal val="visible"/>
                                      </p:to>
                                    </p:set>
                                    <p:anim calcmode="lin" valueType="num">
                                      <p:cBhvr additive="base">
                                        <p:cTn id="23" dur="500" fill="hold"/>
                                        <p:tgtEl>
                                          <p:spTgt spid="20484"/>
                                        </p:tgtEl>
                                        <p:attrNameLst>
                                          <p:attrName>ppt_x</p:attrName>
                                        </p:attrNameLst>
                                      </p:cBhvr>
                                      <p:tavLst>
                                        <p:tav tm="0">
                                          <p:val>
                                            <p:strVal val="#ppt_x"/>
                                          </p:val>
                                        </p:tav>
                                        <p:tav tm="100000">
                                          <p:val>
                                            <p:strVal val="#ppt_x"/>
                                          </p:val>
                                        </p:tav>
                                      </p:tavLst>
                                    </p:anim>
                                    <p:anim calcmode="lin" valueType="num">
                                      <p:cBhvr additive="base">
                                        <p:cTn id="24" dur="500" fill="hold"/>
                                        <p:tgtEl>
                                          <p:spTgt spid="2048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1"/>
          <p:cNvSpPr>
            <a:spLocks noChangeArrowheads="1"/>
          </p:cNvSpPr>
          <p:nvPr/>
        </p:nvSpPr>
        <p:spPr bwMode="auto">
          <a:xfrm>
            <a:off x="755650" y="581779"/>
            <a:ext cx="78835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smtClean="0">
                <a:latin typeface="Times New Roman" panose="02020603050405020304" pitchFamily="18" charset="0"/>
                <a:cs typeface="Times New Roman" panose="02020603050405020304" pitchFamily="18" charset="0"/>
              </a:rPr>
              <a:t>the </a:t>
            </a:r>
            <a:r>
              <a:rPr lang="en-GB" altLang="it-IT" sz="2400" b="1" dirty="0">
                <a:latin typeface="Times New Roman" panose="02020603050405020304" pitchFamily="18" charset="0"/>
                <a:cs typeface="Times New Roman" panose="02020603050405020304" pitchFamily="18" charset="0"/>
              </a:rPr>
              <a:t>idea of making design-based </a:t>
            </a:r>
            <a:r>
              <a:rPr lang="en-GB" altLang="it-IT" sz="2400" b="1" dirty="0" smtClean="0">
                <a:latin typeface="Times New Roman" panose="02020603050405020304" pitchFamily="18" charset="0"/>
                <a:cs typeface="Times New Roman" panose="02020603050405020304" pitchFamily="18" charset="0"/>
              </a:rPr>
              <a:t>maps </a:t>
            </a:r>
            <a:r>
              <a:rPr lang="en-GB" altLang="it-IT" sz="2400" b="1" dirty="0">
                <a:latin typeface="Times New Roman" panose="02020603050405020304" pitchFamily="18" charset="0"/>
                <a:cs typeface="Times New Roman" panose="02020603050405020304" pitchFamily="18" charset="0"/>
              </a:rPr>
              <a:t>on the basis of the </a:t>
            </a:r>
            <a:r>
              <a:rPr lang="en-GB" altLang="it-IT" sz="2400" b="1" dirty="0" smtClean="0">
                <a:latin typeface="Times New Roman" panose="02020603050405020304" pitchFamily="18" charset="0"/>
                <a:cs typeface="Times New Roman" panose="02020603050405020304" pitchFamily="18" charset="0"/>
              </a:rPr>
              <a:t>spatial </a:t>
            </a:r>
            <a:r>
              <a:rPr lang="en-GB" altLang="it-IT" sz="2400" b="1" dirty="0">
                <a:latin typeface="Times New Roman" panose="02020603050405020304" pitchFamily="18" charset="0"/>
                <a:cs typeface="Times New Roman" panose="02020603050405020304" pitchFamily="18" charset="0"/>
              </a:rPr>
              <a:t>information </a:t>
            </a:r>
            <a:r>
              <a:rPr lang="en-GB" altLang="it-IT" sz="2400" b="1" dirty="0" smtClean="0">
                <a:latin typeface="Times New Roman" panose="02020603050405020304" pitchFamily="18" charset="0"/>
                <a:cs typeface="Times New Roman" panose="02020603050405020304" pitchFamily="18" charset="0"/>
              </a:rPr>
              <a:t>is not our</a:t>
            </a:r>
            <a:endParaRPr lang="it-IT" altLang="it-IT" sz="2400" b="1" dirty="0">
              <a:latin typeface="Times New Roman" panose="02020603050405020304" pitchFamily="18" charset="0"/>
              <a:cs typeface="Times New Roman" panose="02020603050405020304" pitchFamily="18" charset="0"/>
            </a:endParaRPr>
          </a:p>
        </p:txBody>
      </p:sp>
      <p:sp>
        <p:nvSpPr>
          <p:cNvPr id="22531" name="Rettangolo 2"/>
          <p:cNvSpPr>
            <a:spLocks noChangeArrowheads="1"/>
          </p:cNvSpPr>
          <p:nvPr/>
        </p:nvSpPr>
        <p:spPr bwMode="auto">
          <a:xfrm>
            <a:off x="555114" y="2996952"/>
            <a:ext cx="4446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400" b="1" dirty="0">
                <a:latin typeface="Times New Roman" panose="02020603050405020304" pitchFamily="18" charset="0"/>
                <a:cs typeface="Times New Roman" panose="02020603050405020304" pitchFamily="18" charset="0"/>
              </a:rPr>
              <a:t>the assisting model is the simple</a:t>
            </a:r>
          </a:p>
          <a:p>
            <a:pPr>
              <a:spcBef>
                <a:spcPct val="0"/>
              </a:spcBef>
              <a:buFontTx/>
              <a:buNone/>
            </a:pPr>
            <a:r>
              <a:rPr lang="en-GB" altLang="it-IT" sz="2400" b="1" dirty="0">
                <a:latin typeface="Times New Roman" panose="02020603050405020304" pitchFamily="18" charset="0"/>
                <a:cs typeface="Times New Roman" panose="02020603050405020304" pitchFamily="18" charset="0"/>
              </a:rPr>
              <a:t>Tobler’s </a:t>
            </a:r>
            <a:r>
              <a:rPr lang="en-GB" altLang="it-IT" sz="2400" b="1" dirty="0" smtClean="0">
                <a:latin typeface="Times New Roman" panose="02020603050405020304" pitchFamily="18" charset="0"/>
                <a:cs typeface="Times New Roman" panose="02020603050405020304" pitchFamily="18" charset="0"/>
              </a:rPr>
              <a:t>law </a:t>
            </a:r>
            <a:r>
              <a:rPr lang="en-GB" altLang="it-IT" sz="2400" b="1" dirty="0">
                <a:latin typeface="Times New Roman" panose="02020603050405020304" pitchFamily="18" charset="0"/>
                <a:cs typeface="Times New Roman" panose="02020603050405020304" pitchFamily="18" charset="0"/>
              </a:rPr>
              <a:t>of </a:t>
            </a:r>
            <a:r>
              <a:rPr lang="en-GB" altLang="it-IT" sz="2400" b="1" dirty="0" smtClean="0">
                <a:latin typeface="Times New Roman" panose="02020603050405020304" pitchFamily="18" charset="0"/>
                <a:cs typeface="Times New Roman" panose="02020603050405020304" pitchFamily="18" charset="0"/>
              </a:rPr>
              <a:t>geography</a:t>
            </a:r>
            <a:endParaRPr lang="it-IT" altLang="it-IT" sz="2400" b="1" dirty="0">
              <a:latin typeface="Times New Roman" panose="02020603050405020304" pitchFamily="18" charset="0"/>
              <a:cs typeface="Times New Roman" panose="02020603050405020304" pitchFamily="18" charset="0"/>
            </a:endParaRPr>
          </a:p>
        </p:txBody>
      </p:sp>
      <p:sp>
        <p:nvSpPr>
          <p:cNvPr id="22532" name="Rettangolo 4"/>
          <p:cNvSpPr>
            <a:spLocks noChangeArrowheads="1"/>
          </p:cNvSpPr>
          <p:nvPr/>
        </p:nvSpPr>
        <p:spPr bwMode="auto">
          <a:xfrm>
            <a:off x="555114" y="5013176"/>
            <a:ext cx="4592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units that are close in space tend to be more similar than units that are far apart (Tobler, 1970) </a:t>
            </a:r>
            <a:endParaRPr lang="it-IT" altLang="it-IT" sz="2400" b="1" dirty="0">
              <a:latin typeface="Times New Roman" panose="02020603050405020304" pitchFamily="18" charset="0"/>
              <a:cs typeface="Times New Roman" panose="02020603050405020304" pitchFamily="18" charset="0"/>
            </a:endParaRPr>
          </a:p>
        </p:txBody>
      </p:sp>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284984"/>
            <a:ext cx="3455690" cy="2658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971600" y="1733907"/>
            <a:ext cx="6515447" cy="830997"/>
          </a:xfrm>
          <a:prstGeom prst="rect">
            <a:avLst/>
          </a:prstGeom>
        </p:spPr>
        <p:txBody>
          <a:bodyPr wrap="square">
            <a:spAutoFit/>
          </a:bodyPr>
          <a:lstStyle/>
          <a:p>
            <a:r>
              <a:rPr lang="en-GB" altLang="it-IT" sz="2400" b="1" dirty="0" smtClean="0">
                <a:latin typeface="Times New Roman" panose="02020603050405020304" pitchFamily="18" charset="0"/>
                <a:cs typeface="Times New Roman" panose="02020603050405020304" pitchFamily="18" charset="0"/>
              </a:rPr>
              <a:t>it has </a:t>
            </a:r>
            <a:r>
              <a:rPr lang="en-GB" altLang="it-IT" sz="2400" b="1" dirty="0">
                <a:latin typeface="Times New Roman" panose="02020603050405020304" pitchFamily="18" charset="0"/>
                <a:cs typeface="Times New Roman" panose="02020603050405020304" pitchFamily="18" charset="0"/>
              </a:rPr>
              <a:t>been pursued </a:t>
            </a:r>
            <a:r>
              <a:rPr lang="en-GB" altLang="it-IT" sz="2400" b="1" dirty="0" smtClean="0">
                <a:latin typeface="Times New Roman" panose="02020603050405020304" pitchFamily="18" charset="0"/>
                <a:cs typeface="Times New Roman" panose="02020603050405020304" pitchFamily="18" charset="0"/>
              </a:rPr>
              <a:t>in </a:t>
            </a:r>
            <a:r>
              <a:rPr lang="en-GB" altLang="it-IT" sz="2400" b="1" dirty="0">
                <a:latin typeface="Times New Roman" panose="02020603050405020304" pitchFamily="18" charset="0"/>
                <a:cs typeface="Times New Roman" panose="02020603050405020304" pitchFamily="18" charset="0"/>
              </a:rPr>
              <a:t>the pioneering papers by Bruno et al. (2013) and </a:t>
            </a:r>
            <a:r>
              <a:rPr lang="en-GB" altLang="it-IT" sz="2400" b="1" dirty="0" err="1">
                <a:latin typeface="Times New Roman" panose="02020603050405020304" pitchFamily="18" charset="0"/>
                <a:cs typeface="Times New Roman" panose="02020603050405020304" pitchFamily="18" charset="0"/>
              </a:rPr>
              <a:t>Vagheggini</a:t>
            </a:r>
            <a:r>
              <a:rPr lang="en-GB" altLang="it-IT" sz="2400" b="1" dirty="0">
                <a:latin typeface="Times New Roman" panose="02020603050405020304" pitchFamily="18" charset="0"/>
                <a:cs typeface="Times New Roman" panose="02020603050405020304" pitchFamily="18" charset="0"/>
              </a:rPr>
              <a:t> et al. (2016)</a:t>
            </a:r>
            <a:endParaRPr lang="it-IT" sz="2400" dirty="0"/>
          </a:p>
        </p:txBody>
      </p:sp>
      <p:sp>
        <p:nvSpPr>
          <p:cNvPr id="3" name="CasellaDiTesto 2"/>
          <p:cNvSpPr txBox="1"/>
          <p:nvPr/>
        </p:nvSpPr>
        <p:spPr>
          <a:xfrm>
            <a:off x="2411760" y="4191471"/>
            <a:ext cx="559769"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i.e.</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04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gtEl>
                                        <p:attrNameLst>
                                          <p:attrName>style.visibility</p:attrName>
                                        </p:attrNameLst>
                                      </p:cBhvr>
                                      <p:to>
                                        <p:strVal val="visible"/>
                                      </p:to>
                                    </p:set>
                                    <p:anim calcmode="lin" valueType="num">
                                      <p:cBhvr additive="base">
                                        <p:cTn id="19" dur="500" fill="hold"/>
                                        <p:tgtEl>
                                          <p:spTgt spid="22531"/>
                                        </p:tgtEl>
                                        <p:attrNameLst>
                                          <p:attrName>ppt_x</p:attrName>
                                        </p:attrNameLst>
                                      </p:cBhvr>
                                      <p:tavLst>
                                        <p:tav tm="0">
                                          <p:val>
                                            <p:strVal val="#ppt_x"/>
                                          </p:val>
                                        </p:tav>
                                        <p:tav tm="100000">
                                          <p:val>
                                            <p:strVal val="#ppt_x"/>
                                          </p:val>
                                        </p:tav>
                                      </p:tavLst>
                                    </p:anim>
                                    <p:anim calcmode="lin" valueType="num">
                                      <p:cBhvr additive="base">
                                        <p:cTn id="20" dur="500" fill="hold"/>
                                        <p:tgtEl>
                                          <p:spTgt spid="225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533"/>
                                        </p:tgtEl>
                                        <p:attrNameLst>
                                          <p:attrName>style.visibility</p:attrName>
                                        </p:attrNameLst>
                                      </p:cBhvr>
                                      <p:to>
                                        <p:strVal val="visible"/>
                                      </p:to>
                                    </p:set>
                                    <p:anim calcmode="lin" valueType="num">
                                      <p:cBhvr additive="base">
                                        <p:cTn id="23" dur="500" fill="hold"/>
                                        <p:tgtEl>
                                          <p:spTgt spid="22533"/>
                                        </p:tgtEl>
                                        <p:attrNameLst>
                                          <p:attrName>ppt_x</p:attrName>
                                        </p:attrNameLst>
                                      </p:cBhvr>
                                      <p:tavLst>
                                        <p:tav tm="0">
                                          <p:val>
                                            <p:strVal val="#ppt_x"/>
                                          </p:val>
                                        </p:tav>
                                        <p:tav tm="100000">
                                          <p:val>
                                            <p:strVal val="#ppt_x"/>
                                          </p:val>
                                        </p:tav>
                                      </p:tavLst>
                                    </p:anim>
                                    <p:anim calcmode="lin" valueType="num">
                                      <p:cBhvr additive="base">
                                        <p:cTn id="24" dur="500" fill="hold"/>
                                        <p:tgtEl>
                                          <p:spTgt spid="225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532"/>
                                        </p:tgtEl>
                                        <p:attrNameLst>
                                          <p:attrName>style.visibility</p:attrName>
                                        </p:attrNameLst>
                                      </p:cBhvr>
                                      <p:to>
                                        <p:strVal val="visible"/>
                                      </p:to>
                                    </p:set>
                                    <p:anim calcmode="lin" valueType="num">
                                      <p:cBhvr additive="base">
                                        <p:cTn id="31" dur="500" fill="hold"/>
                                        <p:tgtEl>
                                          <p:spTgt spid="22532"/>
                                        </p:tgtEl>
                                        <p:attrNameLst>
                                          <p:attrName>ppt_x</p:attrName>
                                        </p:attrNameLst>
                                      </p:cBhvr>
                                      <p:tavLst>
                                        <p:tav tm="0">
                                          <p:val>
                                            <p:strVal val="#ppt_x"/>
                                          </p:val>
                                        </p:tav>
                                        <p:tav tm="100000">
                                          <p:val>
                                            <p:strVal val="#ppt_x"/>
                                          </p:val>
                                        </p:tav>
                                      </p:tavLst>
                                    </p:anim>
                                    <p:anim calcmode="lin" valueType="num">
                                      <p:cBhvr additive="base">
                                        <p:cTn id="32"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2253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2"/>
          <p:cNvSpPr>
            <a:spLocks noChangeArrowheads="1"/>
          </p:cNvSpPr>
          <p:nvPr/>
        </p:nvSpPr>
        <p:spPr bwMode="auto">
          <a:xfrm>
            <a:off x="971550" y="620713"/>
            <a:ext cx="72723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on the basis of this principle the authors adopt the inverse distance weighting (IDW) interpolator in which the values of the </a:t>
            </a:r>
            <a:r>
              <a:rPr lang="en-GB" altLang="it-IT" sz="2400" b="1" dirty="0" err="1">
                <a:latin typeface="Times New Roman" panose="02020603050405020304" pitchFamily="18" charset="0"/>
                <a:cs typeface="Times New Roman" panose="02020603050405020304" pitchFamily="18" charset="0"/>
              </a:rPr>
              <a:t>unsampled</a:t>
            </a:r>
            <a:r>
              <a:rPr lang="en-GB" altLang="it-IT" sz="2400" b="1" dirty="0">
                <a:latin typeface="Times New Roman" panose="02020603050405020304" pitchFamily="18" charset="0"/>
                <a:cs typeface="Times New Roman" panose="02020603050405020304" pitchFamily="18" charset="0"/>
              </a:rPr>
              <a:t> units are estimated by a weighted sum of the sample values with weights inversely decreasing with the distances to the units under estimation</a:t>
            </a:r>
            <a:endParaRPr lang="it-IT" altLang="it-IT" sz="2400" b="1" dirty="0">
              <a:latin typeface="Times New Roman" panose="02020603050405020304" pitchFamily="18" charset="0"/>
              <a:cs typeface="Times New Roman" panose="02020603050405020304" pitchFamily="18" charset="0"/>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198813"/>
            <a:ext cx="4464050" cy="343535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Ovale 10"/>
          <p:cNvSpPr/>
          <p:nvPr/>
        </p:nvSpPr>
        <p:spPr>
          <a:xfrm>
            <a:off x="3851275" y="4962525"/>
            <a:ext cx="144463" cy="1222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Ovale 11"/>
          <p:cNvSpPr/>
          <p:nvPr/>
        </p:nvSpPr>
        <p:spPr>
          <a:xfrm>
            <a:off x="4140200" y="3708400"/>
            <a:ext cx="144463" cy="1222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Ovale 12"/>
          <p:cNvSpPr/>
          <p:nvPr/>
        </p:nvSpPr>
        <p:spPr>
          <a:xfrm>
            <a:off x="5003800" y="4856163"/>
            <a:ext cx="144463" cy="12223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Ovale 13"/>
          <p:cNvSpPr/>
          <p:nvPr/>
        </p:nvSpPr>
        <p:spPr>
          <a:xfrm>
            <a:off x="6156325" y="4279900"/>
            <a:ext cx="144463" cy="1222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Ovale 14"/>
          <p:cNvSpPr/>
          <p:nvPr/>
        </p:nvSpPr>
        <p:spPr>
          <a:xfrm>
            <a:off x="4067175" y="4662488"/>
            <a:ext cx="144463"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Ovale 15"/>
          <p:cNvSpPr/>
          <p:nvPr/>
        </p:nvSpPr>
        <p:spPr>
          <a:xfrm>
            <a:off x="5364163" y="5724525"/>
            <a:ext cx="144462" cy="1222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Ovale 16"/>
          <p:cNvSpPr/>
          <p:nvPr/>
        </p:nvSpPr>
        <p:spPr>
          <a:xfrm>
            <a:off x="5291138" y="6165850"/>
            <a:ext cx="144462" cy="1222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23" name="Connettore 2 22"/>
          <p:cNvCxnSpPr/>
          <p:nvPr/>
        </p:nvCxnSpPr>
        <p:spPr>
          <a:xfrm>
            <a:off x="4198938" y="4783138"/>
            <a:ext cx="1081087" cy="881062"/>
          </a:xfrm>
          <a:prstGeom prst="straightConnector1">
            <a:avLst/>
          </a:prstGeom>
          <a:ln w="28575">
            <a:solidFill>
              <a:srgbClr val="0033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4211638" y="4873625"/>
            <a:ext cx="1109662" cy="1295400"/>
          </a:xfrm>
          <a:prstGeom prst="straightConnector1">
            <a:avLst/>
          </a:prstGeom>
          <a:ln w="19050">
            <a:solidFill>
              <a:srgbClr val="0033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4310063" y="4749800"/>
            <a:ext cx="609600" cy="166688"/>
          </a:xfrm>
          <a:prstGeom prst="straightConnector1">
            <a:avLst/>
          </a:prstGeom>
          <a:ln w="57150">
            <a:solidFill>
              <a:srgbClr val="0033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H="1">
            <a:off x="4003675" y="4797425"/>
            <a:ext cx="136525" cy="144463"/>
          </a:xfrm>
          <a:prstGeom prst="straightConnector1">
            <a:avLst/>
          </a:prstGeom>
          <a:ln w="57150">
            <a:solidFill>
              <a:srgbClr val="0033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V="1">
            <a:off x="4143375" y="3919538"/>
            <a:ext cx="53975" cy="623887"/>
          </a:xfrm>
          <a:prstGeom prst="straightConnector1">
            <a:avLst/>
          </a:prstGeom>
          <a:ln w="38100">
            <a:solidFill>
              <a:srgbClr val="0033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flipV="1">
            <a:off x="4271963" y="4351338"/>
            <a:ext cx="1727200" cy="358775"/>
          </a:xfrm>
          <a:prstGeom prst="straightConnector1">
            <a:avLst/>
          </a:prstGeom>
          <a:ln w="19050">
            <a:solidFill>
              <a:srgbClr val="0033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e 68"/>
          <p:cNvSpPr/>
          <p:nvPr/>
        </p:nvSpPr>
        <p:spPr>
          <a:xfrm>
            <a:off x="1162050" y="3378200"/>
            <a:ext cx="144463" cy="1222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 name="Ovale 69"/>
          <p:cNvSpPr/>
          <p:nvPr/>
        </p:nvSpPr>
        <p:spPr>
          <a:xfrm>
            <a:off x="1162050" y="3860800"/>
            <a:ext cx="144463" cy="1222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571" name="CasellaDiTesto 1"/>
          <p:cNvSpPr txBox="1">
            <a:spLocks noChangeArrowheads="1"/>
          </p:cNvSpPr>
          <p:nvPr/>
        </p:nvSpPr>
        <p:spPr bwMode="auto">
          <a:xfrm>
            <a:off x="1403350" y="3213100"/>
            <a:ext cx="100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err="1">
                <a:latin typeface="Times New Roman" panose="02020603050405020304" pitchFamily="18" charset="0"/>
                <a:cs typeface="Times New Roman" panose="02020603050405020304" pitchFamily="18" charset="0"/>
              </a:rPr>
              <a:t>sampled</a:t>
            </a:r>
            <a:endParaRPr lang="it-IT" altLang="it-IT" sz="1800" b="1" dirty="0">
              <a:latin typeface="Times New Roman" panose="02020603050405020304" pitchFamily="18" charset="0"/>
              <a:cs typeface="Times New Roman" panose="02020603050405020304" pitchFamily="18" charset="0"/>
            </a:endParaRPr>
          </a:p>
        </p:txBody>
      </p:sp>
      <p:sp>
        <p:nvSpPr>
          <p:cNvPr id="23572" name="CasellaDiTesto 19"/>
          <p:cNvSpPr txBox="1">
            <a:spLocks noChangeArrowheads="1"/>
          </p:cNvSpPr>
          <p:nvPr/>
        </p:nvSpPr>
        <p:spPr bwMode="auto">
          <a:xfrm>
            <a:off x="1403350" y="3708400"/>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err="1">
                <a:latin typeface="Times New Roman" panose="02020603050405020304" pitchFamily="18" charset="0"/>
                <a:cs typeface="Times New Roman" panose="02020603050405020304" pitchFamily="18" charset="0"/>
              </a:rPr>
              <a:t>unsampled</a:t>
            </a:r>
            <a:endParaRPr lang="it-IT" altLang="it-IT" sz="1800" b="1" dirty="0">
              <a:latin typeface="Times New Roman" panose="02020603050405020304" pitchFamily="18" charset="0"/>
              <a:cs typeface="Times New Roman" panose="02020603050405020304" pitchFamily="18" charset="0"/>
            </a:endParaRPr>
          </a:p>
        </p:txBody>
      </p:sp>
      <p:sp>
        <p:nvSpPr>
          <p:cNvPr id="2" name="CasellaDiTesto 1"/>
          <p:cNvSpPr txBox="1"/>
          <p:nvPr/>
        </p:nvSpPr>
        <p:spPr>
          <a:xfrm>
            <a:off x="971550" y="5846763"/>
            <a:ext cx="1439818" cy="707886"/>
          </a:xfrm>
          <a:prstGeom prst="rect">
            <a:avLst/>
          </a:prstGeom>
          <a:noFill/>
        </p:spPr>
        <p:txBody>
          <a:bodyPr wrap="none" rtlCol="0">
            <a:spAutoFit/>
          </a:bodyPr>
          <a:lstStyle/>
          <a:p>
            <a:r>
              <a:rPr lang="it-IT" sz="4000" b="1" dirty="0" err="1" smtClean="0">
                <a:latin typeface="Times New Roman" panose="02020603050405020304" pitchFamily="18" charset="0"/>
                <a:cs typeface="Times New Roman" panose="02020603050405020304" pitchFamily="18" charset="0"/>
              </a:rPr>
              <a:t>but</a:t>
            </a:r>
            <a:r>
              <a:rPr lang="it-IT" sz="4000" b="1" dirty="0" smtClean="0">
                <a:latin typeface="Times New Roman" panose="02020603050405020304" pitchFamily="18" charset="0"/>
                <a:cs typeface="Times New Roman" panose="02020603050405020304" pitchFamily="18" charset="0"/>
              </a:rPr>
              <a:t> ...</a:t>
            </a:r>
            <a:endParaRPr lang="it-IT"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91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additive="base">
                                        <p:cTn id="13" dur="500" fill="hold"/>
                                        <p:tgtEl>
                                          <p:spTgt spid="23555"/>
                                        </p:tgtEl>
                                        <p:attrNameLst>
                                          <p:attrName>ppt_x</p:attrName>
                                        </p:attrNameLst>
                                      </p:cBhvr>
                                      <p:tavLst>
                                        <p:tav tm="0">
                                          <p:val>
                                            <p:strVal val="#ppt_x"/>
                                          </p:val>
                                        </p:tav>
                                        <p:tav tm="100000">
                                          <p:val>
                                            <p:strVal val="#ppt_x"/>
                                          </p:val>
                                        </p:tav>
                                      </p:tavLst>
                                    </p:anim>
                                    <p:anim calcmode="lin" valueType="num">
                                      <p:cBhvr additive="base">
                                        <p:cTn id="14"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11" grpId="0" animBg="1"/>
      <p:bldP spid="12" grpId="0" animBg="1"/>
      <p:bldP spid="13" grpId="0" animBg="1"/>
      <p:bldP spid="14" grpId="0" animBg="1"/>
      <p:bldP spid="15" grpId="0" animBg="1"/>
      <p:bldP spid="16" grpId="0" animBg="1"/>
      <p:bldP spid="17" grpId="0" animBg="1"/>
      <p:bldP spid="69" grpId="0" animBg="1"/>
      <p:bldP spid="70" grpId="0" animBg="1"/>
      <p:bldP spid="23571" grpId="0"/>
      <p:bldP spid="2357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980589"/>
            <a:ext cx="3932610" cy="338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Rettangolo 1"/>
          <p:cNvSpPr>
            <a:spLocks noChangeArrowheads="1"/>
          </p:cNvSpPr>
          <p:nvPr/>
        </p:nvSpPr>
        <p:spPr bwMode="auto">
          <a:xfrm>
            <a:off x="395288" y="549275"/>
            <a:ext cx="52562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000" b="1" dirty="0">
                <a:latin typeface="Times New Roman" panose="02020603050405020304" pitchFamily="18" charset="0"/>
                <a:cs typeface="Times New Roman" panose="02020603050405020304" pitchFamily="18" charset="0"/>
              </a:rPr>
              <a:t>when estimating the value of a single unit </a:t>
            </a:r>
          </a:p>
          <a:p>
            <a:pPr algn="just">
              <a:spcBef>
                <a:spcPct val="0"/>
              </a:spcBef>
              <a:buFontTx/>
              <a:buNone/>
            </a:pPr>
            <a:r>
              <a:rPr lang="en-GB" altLang="it-IT" sz="2000" b="1" dirty="0">
                <a:latin typeface="Times New Roman" panose="02020603050405020304" pitchFamily="18" charset="0"/>
                <a:cs typeface="Times New Roman" panose="02020603050405020304" pitchFamily="18" charset="0"/>
              </a:rPr>
              <a:t>there is no way to correct the error invariably provided by the model prediction </a:t>
            </a:r>
            <a:endParaRPr lang="it-IT" altLang="it-IT" sz="2000" b="1" dirty="0">
              <a:latin typeface="Times New Roman" panose="02020603050405020304" pitchFamily="18" charset="0"/>
              <a:cs typeface="Times New Roman" panose="02020603050405020304" pitchFamily="18" charset="0"/>
            </a:endParaRPr>
          </a:p>
        </p:txBody>
      </p:sp>
      <p:sp>
        <p:nvSpPr>
          <p:cNvPr id="15364" name="Rettangolo 2"/>
          <p:cNvSpPr>
            <a:spLocks noChangeArrowheads="1"/>
          </p:cNvSpPr>
          <p:nvPr/>
        </p:nvSpPr>
        <p:spPr bwMode="auto">
          <a:xfrm>
            <a:off x="323850" y="1989138"/>
            <a:ext cx="251936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000" b="1" dirty="0">
                <a:latin typeface="Times New Roman" panose="02020603050405020304" pitchFamily="18" charset="0"/>
                <a:cs typeface="Times New Roman" panose="02020603050405020304" pitchFamily="18" charset="0"/>
              </a:rPr>
              <a:t>any model-assisted estimator of a single population value is  destined to be design-biased</a:t>
            </a:r>
            <a:endParaRPr lang="it-IT" altLang="it-IT" sz="2000" b="1" dirty="0">
              <a:latin typeface="Times New Roman" panose="02020603050405020304" pitchFamily="18" charset="0"/>
              <a:cs typeface="Times New Roman" panose="02020603050405020304" pitchFamily="18" charset="0"/>
            </a:endParaRPr>
          </a:p>
        </p:txBody>
      </p:sp>
      <p:sp>
        <p:nvSpPr>
          <p:cNvPr id="3" name="Rettangolo 2"/>
          <p:cNvSpPr>
            <a:spLocks noChangeArrowheads="1"/>
          </p:cNvSpPr>
          <p:nvPr/>
        </p:nvSpPr>
        <p:spPr bwMode="auto">
          <a:xfrm>
            <a:off x="357188" y="5569421"/>
            <a:ext cx="565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800" b="1" dirty="0">
                <a:latin typeface="Times New Roman" panose="02020603050405020304" pitchFamily="18" charset="0"/>
                <a:cs typeface="Times New Roman" panose="02020603050405020304" pitchFamily="18" charset="0"/>
              </a:rPr>
              <a:t>the whole map is design-biased  !!</a:t>
            </a:r>
            <a:endParaRPr lang="it-IT" altLang="it-IT" sz="2800" b="1" dirty="0">
              <a:latin typeface="Times New Roman" panose="02020603050405020304" pitchFamily="18" charset="0"/>
              <a:cs typeface="Times New Roman" panose="02020603050405020304" pitchFamily="18" charset="0"/>
            </a:endParaRPr>
          </a:p>
        </p:txBody>
      </p:sp>
      <p:sp>
        <p:nvSpPr>
          <p:cNvPr id="4" name="CasellaDiTesto 3"/>
          <p:cNvSpPr txBox="1">
            <a:spLocks noChangeArrowheads="1"/>
          </p:cNvSpPr>
          <p:nvPr/>
        </p:nvSpPr>
        <p:spPr bwMode="auto">
          <a:xfrm>
            <a:off x="4139952" y="2916684"/>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a:solidFill>
                  <a:srgbClr val="0033CC"/>
                </a:solidFill>
              </a:rPr>
              <a:t>?</a:t>
            </a:r>
          </a:p>
        </p:txBody>
      </p:sp>
      <p:sp>
        <p:nvSpPr>
          <p:cNvPr id="5" name="Freccia a destra 4"/>
          <p:cNvSpPr/>
          <p:nvPr/>
        </p:nvSpPr>
        <p:spPr>
          <a:xfrm>
            <a:off x="2304108" y="3356992"/>
            <a:ext cx="1907852" cy="54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CasellaDiTesto 5"/>
          <p:cNvSpPr txBox="1">
            <a:spLocks noChangeArrowheads="1"/>
          </p:cNvSpPr>
          <p:nvPr/>
        </p:nvSpPr>
        <p:spPr bwMode="auto">
          <a:xfrm>
            <a:off x="4932040" y="2916685"/>
            <a:ext cx="10081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8000" dirty="0">
                <a:solidFill>
                  <a:srgbClr val="0033CC"/>
                </a:solidFill>
              </a:rPr>
              <a:t>?</a:t>
            </a:r>
          </a:p>
        </p:txBody>
      </p:sp>
      <p:sp>
        <p:nvSpPr>
          <p:cNvPr id="11" name="Rettangolo 10"/>
          <p:cNvSpPr/>
          <p:nvPr/>
        </p:nvSpPr>
        <p:spPr>
          <a:xfrm flipV="1">
            <a:off x="4310257" y="3356992"/>
            <a:ext cx="45719" cy="45719"/>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4"/>
                                        </p:tgtEl>
                                        <p:attrNameLst>
                                          <p:attrName>style.visibility</p:attrName>
                                        </p:attrNameLst>
                                      </p:cBhvr>
                                      <p:to>
                                        <p:strVal val="visible"/>
                                      </p:to>
                                    </p:set>
                                    <p:anim calcmode="lin" valueType="num">
                                      <p:cBhvr additive="base">
                                        <p:cTn id="13" dur="500" fill="hold"/>
                                        <p:tgtEl>
                                          <p:spTgt spid="15364"/>
                                        </p:tgtEl>
                                        <p:attrNameLst>
                                          <p:attrName>ppt_x</p:attrName>
                                        </p:attrNameLst>
                                      </p:cBhvr>
                                      <p:tavLst>
                                        <p:tav tm="0">
                                          <p:val>
                                            <p:strVal val="#ppt_x"/>
                                          </p:val>
                                        </p:tav>
                                        <p:tav tm="100000">
                                          <p:val>
                                            <p:strVal val="#ppt_x"/>
                                          </p:val>
                                        </p:tav>
                                      </p:tavLst>
                                    </p:anim>
                                    <p:anim calcmode="lin" valueType="num">
                                      <p:cBhvr additive="base">
                                        <p:cTn id="14" dur="500" fill="hold"/>
                                        <p:tgtEl>
                                          <p:spTgt spid="1536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P spid="3" grpId="0"/>
      <p:bldP spid="4" grpId="0"/>
      <p:bldP spid="5" grpId="0" animBg="1"/>
      <p:bldP spid="6"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3"/>
          <p:cNvSpPr>
            <a:spLocks noChangeArrowheads="1"/>
          </p:cNvSpPr>
          <p:nvPr/>
        </p:nvSpPr>
        <p:spPr bwMode="auto">
          <a:xfrm>
            <a:off x="827088" y="836712"/>
            <a:ext cx="72739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b="1" dirty="0" smtClean="0">
                <a:latin typeface="Times New Roman" panose="02020603050405020304" pitchFamily="18" charset="0"/>
                <a:cs typeface="Times New Roman" panose="02020603050405020304" pitchFamily="18" charset="0"/>
              </a:rPr>
              <a:t>one </a:t>
            </a:r>
            <a:r>
              <a:rPr lang="en-GB" altLang="it-IT" b="1" dirty="0">
                <a:latin typeface="Times New Roman" panose="02020603050405020304" pitchFamily="18" charset="0"/>
                <a:cs typeface="Times New Roman" panose="02020603050405020304" pitchFamily="18" charset="0"/>
              </a:rPr>
              <a:t>way to render statistically sound a </a:t>
            </a:r>
            <a:r>
              <a:rPr lang="en-GB" altLang="it-IT" b="1" dirty="0" smtClean="0">
                <a:latin typeface="Times New Roman" panose="02020603050405020304" pitchFamily="18" charset="0"/>
                <a:cs typeface="Times New Roman" panose="02020603050405020304" pitchFamily="18" charset="0"/>
              </a:rPr>
              <a:t>model-assisted </a:t>
            </a:r>
            <a:r>
              <a:rPr lang="en-GB" altLang="it-IT" b="1" dirty="0">
                <a:latin typeface="Times New Roman" panose="02020603050405020304" pitchFamily="18" charset="0"/>
                <a:cs typeface="Times New Roman" panose="02020603050405020304" pitchFamily="18" charset="0"/>
              </a:rPr>
              <a:t>map is to determine the conditions ensuring </a:t>
            </a:r>
            <a:r>
              <a:rPr lang="en-GB" altLang="it-IT" b="1" dirty="0" smtClean="0">
                <a:latin typeface="Times New Roman" panose="02020603050405020304" pitchFamily="18" charset="0"/>
                <a:cs typeface="Times New Roman" panose="02020603050405020304" pitchFamily="18" charset="0"/>
              </a:rPr>
              <a:t>some sort </a:t>
            </a:r>
            <a:r>
              <a:rPr lang="en-GB" altLang="it-IT" b="1" dirty="0">
                <a:latin typeface="Times New Roman" panose="02020603050405020304" pitchFamily="18" charset="0"/>
                <a:cs typeface="Times New Roman" panose="02020603050405020304" pitchFamily="18" charset="0"/>
              </a:rPr>
              <a:t>of</a:t>
            </a:r>
            <a:endParaRPr lang="it-IT" altLang="it-IT" b="1" dirty="0">
              <a:latin typeface="Times New Roman" panose="02020603050405020304" pitchFamily="18" charset="0"/>
              <a:cs typeface="Times New Roman" panose="02020603050405020304" pitchFamily="18" charset="0"/>
            </a:endParaRPr>
          </a:p>
        </p:txBody>
      </p:sp>
      <p:sp>
        <p:nvSpPr>
          <p:cNvPr id="4" name="Rettangolo 4"/>
          <p:cNvSpPr>
            <a:spLocks noChangeArrowheads="1"/>
          </p:cNvSpPr>
          <p:nvPr/>
        </p:nvSpPr>
        <p:spPr bwMode="auto">
          <a:xfrm>
            <a:off x="1115616" y="2924944"/>
            <a:ext cx="6192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it-IT" sz="3600" b="1" dirty="0">
                <a:solidFill>
                  <a:srgbClr val="000000"/>
                </a:solidFill>
                <a:latin typeface="Times New Roman" panose="02020603050405020304" pitchFamily="18" charset="0"/>
                <a:cs typeface="Times New Roman" panose="02020603050405020304" pitchFamily="18" charset="0"/>
              </a:rPr>
              <a:t>design-based asymptotic unbiasedness and consistency</a:t>
            </a:r>
            <a:endParaRPr lang="it-IT" altLang="it-IT" sz="3600" b="1" dirty="0">
              <a:latin typeface="Times New Roman" panose="02020603050405020304" pitchFamily="18" charset="0"/>
              <a:cs typeface="Times New Roman" panose="02020603050405020304" pitchFamily="18" charset="0"/>
            </a:endParaRPr>
          </a:p>
        </p:txBody>
      </p:sp>
      <p:sp>
        <p:nvSpPr>
          <p:cNvPr id="5" name="Rettangolo 4"/>
          <p:cNvSpPr>
            <a:spLocks noChangeArrowheads="1"/>
          </p:cNvSpPr>
          <p:nvPr/>
        </p:nvSpPr>
        <p:spPr bwMode="auto">
          <a:xfrm>
            <a:off x="3207494" y="4797152"/>
            <a:ext cx="26606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4400" b="1" dirty="0">
                <a:solidFill>
                  <a:srgbClr val="C00000"/>
                </a:solidFill>
                <a:latin typeface="Times New Roman" panose="02020603050405020304" pitchFamily="18" charset="0"/>
                <a:cs typeface="Times New Roman" panose="02020603050405020304" pitchFamily="18" charset="0"/>
              </a:rPr>
              <a:t>DBAU&amp;C</a:t>
            </a:r>
            <a:endParaRPr lang="it-IT" altLang="it-IT"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995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1547813" y="1773238"/>
            <a:ext cx="5962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dirty="0">
                <a:latin typeface="Times New Roman" panose="02020603050405020304" pitchFamily="18" charset="0"/>
                <a:cs typeface="Times New Roman" panose="02020603050405020304" pitchFamily="18" charset="0"/>
              </a:rPr>
              <a:t> </a:t>
            </a:r>
            <a:r>
              <a:rPr lang="it-IT" altLang="it-IT" sz="6000" b="1" dirty="0">
                <a:latin typeface="Times New Roman" panose="02020603050405020304" pitchFamily="18" charset="0"/>
                <a:cs typeface="Times New Roman" panose="02020603050405020304" pitchFamily="18" charset="0"/>
              </a:rPr>
              <a:t>statement of the </a:t>
            </a:r>
            <a:r>
              <a:rPr lang="it-IT" altLang="it-IT" sz="6000" b="1" dirty="0" err="1">
                <a:latin typeface="Times New Roman" panose="02020603050405020304" pitchFamily="18" charset="0"/>
                <a:cs typeface="Times New Roman" panose="02020603050405020304" pitchFamily="18" charset="0"/>
              </a:rPr>
              <a:t>problem</a:t>
            </a:r>
            <a:r>
              <a:rPr lang="it-IT" altLang="it-IT" sz="6000" b="1" dirty="0">
                <a:latin typeface="Times New Roman" panose="02020603050405020304" pitchFamily="18" charset="0"/>
                <a:cs typeface="Times New Roman" panose="02020603050405020304" pitchFamily="18" charset="0"/>
              </a:rPr>
              <a:t> </a:t>
            </a:r>
            <a:endParaRPr lang="it-IT" altLang="it-IT" sz="6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2708275"/>
            <a:ext cx="423862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5888"/>
            <a:ext cx="4684712"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981075"/>
            <a:ext cx="742950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043113"/>
            <a:ext cx="34290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e 12"/>
          <p:cNvSpPr/>
          <p:nvPr/>
        </p:nvSpPr>
        <p:spPr>
          <a:xfrm>
            <a:off x="5795963" y="4657725"/>
            <a:ext cx="144462" cy="1222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Ovale 14"/>
          <p:cNvSpPr/>
          <p:nvPr/>
        </p:nvSpPr>
        <p:spPr>
          <a:xfrm>
            <a:off x="4211638" y="3313113"/>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6" name="Connettore 1 5"/>
          <p:cNvCxnSpPr/>
          <p:nvPr/>
        </p:nvCxnSpPr>
        <p:spPr>
          <a:xfrm>
            <a:off x="4356100" y="3435350"/>
            <a:ext cx="1427163" cy="12223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765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5618163"/>
            <a:ext cx="65722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2"/>
                                        </p:tgtEl>
                                        <p:attrNameLst>
                                          <p:attrName>style.visibility</p:attrName>
                                        </p:attrNameLst>
                                      </p:cBhvr>
                                      <p:to>
                                        <p:strVal val="visible"/>
                                      </p:to>
                                    </p:set>
                                    <p:anim calcmode="lin" valueType="num">
                                      <p:cBhvr additive="base">
                                        <p:cTn id="11" dur="500" fill="hold"/>
                                        <p:tgtEl>
                                          <p:spTgt spid="27652"/>
                                        </p:tgtEl>
                                        <p:attrNameLst>
                                          <p:attrName>ppt_x</p:attrName>
                                        </p:attrNameLst>
                                      </p:cBhvr>
                                      <p:tavLst>
                                        <p:tav tm="0">
                                          <p:val>
                                            <p:strVal val="#ppt_x"/>
                                          </p:val>
                                        </p:tav>
                                        <p:tav tm="100000">
                                          <p:val>
                                            <p:strVal val="#ppt_x"/>
                                          </p:val>
                                        </p:tav>
                                      </p:tavLst>
                                    </p:anim>
                                    <p:anim calcmode="lin" valueType="num">
                                      <p:cBhvr additive="base">
                                        <p:cTn id="12" dur="500" fill="hold"/>
                                        <p:tgtEl>
                                          <p:spTgt spid="276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50"/>
                                        </p:tgtEl>
                                        <p:attrNameLst>
                                          <p:attrName>style.visibility</p:attrName>
                                        </p:attrNameLst>
                                      </p:cBhvr>
                                      <p:to>
                                        <p:strVal val="visible"/>
                                      </p:to>
                                    </p:set>
                                    <p:anim calcmode="lin" valueType="num">
                                      <p:cBhvr additive="base">
                                        <p:cTn id="15" dur="500" fill="hold"/>
                                        <p:tgtEl>
                                          <p:spTgt spid="27650"/>
                                        </p:tgtEl>
                                        <p:attrNameLst>
                                          <p:attrName>ppt_x</p:attrName>
                                        </p:attrNameLst>
                                      </p:cBhvr>
                                      <p:tavLst>
                                        <p:tav tm="0">
                                          <p:val>
                                            <p:strVal val="#ppt_x"/>
                                          </p:val>
                                        </p:tav>
                                        <p:tav tm="100000">
                                          <p:val>
                                            <p:strVal val="#ppt_x"/>
                                          </p:val>
                                        </p:tav>
                                      </p:tavLst>
                                    </p:anim>
                                    <p:anim calcmode="lin" valueType="num">
                                      <p:cBhvr additive="base">
                                        <p:cTn id="16"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653"/>
                                        </p:tgtEl>
                                        <p:attrNameLst>
                                          <p:attrName>style.visibility</p:attrName>
                                        </p:attrNameLst>
                                      </p:cBhvr>
                                      <p:to>
                                        <p:strVal val="visible"/>
                                      </p:to>
                                    </p:set>
                                    <p:anim calcmode="lin" valueType="num">
                                      <p:cBhvr additive="base">
                                        <p:cTn id="21" dur="500" fill="hold"/>
                                        <p:tgtEl>
                                          <p:spTgt spid="27653"/>
                                        </p:tgtEl>
                                        <p:attrNameLst>
                                          <p:attrName>ppt_x</p:attrName>
                                        </p:attrNameLst>
                                      </p:cBhvr>
                                      <p:tavLst>
                                        <p:tav tm="0">
                                          <p:val>
                                            <p:strVal val="#ppt_x"/>
                                          </p:val>
                                        </p:tav>
                                        <p:tav tm="100000">
                                          <p:val>
                                            <p:strVal val="#ppt_x"/>
                                          </p:val>
                                        </p:tav>
                                      </p:tavLst>
                                    </p:anim>
                                    <p:anim calcmode="lin" valueType="num">
                                      <p:cBhvr additive="base">
                                        <p:cTn id="22" dur="500" fill="hold"/>
                                        <p:tgtEl>
                                          <p:spTgt spid="2765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1750164"/>
            <a:ext cx="7632848" cy="3046988"/>
          </a:xfrm>
          <a:prstGeom prst="rect">
            <a:avLst/>
          </a:prstGeom>
          <a:noFill/>
        </p:spPr>
        <p:txBody>
          <a:bodyPr wrap="square" rtlCol="0">
            <a:spAutoFit/>
          </a:bodyPr>
          <a:lstStyle/>
          <a:p>
            <a:r>
              <a:rPr lang="it-IT" sz="4800" b="1" dirty="0" err="1" smtClean="0">
                <a:latin typeface="Times New Roman" panose="02020603050405020304" pitchFamily="18" charset="0"/>
                <a:cs typeface="Times New Roman" panose="02020603050405020304" pitchFamily="18" charset="0"/>
              </a:rPr>
              <a:t>rephrasing</a:t>
            </a:r>
            <a:r>
              <a:rPr lang="it-IT" sz="4800" b="1" dirty="0" smtClean="0">
                <a:latin typeface="Times New Roman" panose="02020603050405020304" pitchFamily="18" charset="0"/>
                <a:cs typeface="Times New Roman" panose="02020603050405020304" pitchFamily="18" charset="0"/>
              </a:rPr>
              <a:t> some </a:t>
            </a:r>
            <a:r>
              <a:rPr lang="it-IT" sz="4800" b="1" dirty="0" err="1" smtClean="0">
                <a:latin typeface="Times New Roman" panose="02020603050405020304" pitchFamily="18" charset="0"/>
                <a:cs typeface="Times New Roman" panose="02020603050405020304" pitchFamily="18" charset="0"/>
              </a:rPr>
              <a:t>issues</a:t>
            </a:r>
            <a:r>
              <a:rPr lang="it-IT" sz="4800" b="1" dirty="0" smtClean="0">
                <a:latin typeface="Times New Roman" panose="02020603050405020304" pitchFamily="18" charset="0"/>
                <a:cs typeface="Times New Roman" panose="02020603050405020304" pitchFamily="18" charset="0"/>
              </a:rPr>
              <a:t> of </a:t>
            </a:r>
            <a:r>
              <a:rPr lang="it-IT" sz="4800" b="1" dirty="0" err="1" smtClean="0">
                <a:latin typeface="Times New Roman" panose="02020603050405020304" pitchFamily="18" charset="0"/>
                <a:cs typeface="Times New Roman" panose="02020603050405020304" pitchFamily="18" charset="0"/>
              </a:rPr>
              <a:t>spatial</a:t>
            </a:r>
            <a:r>
              <a:rPr lang="it-IT" sz="4800" b="1" dirty="0" smtClean="0">
                <a:latin typeface="Times New Roman" panose="02020603050405020304" pitchFamily="18" charset="0"/>
                <a:cs typeface="Times New Roman" panose="02020603050405020304" pitchFamily="18" charset="0"/>
              </a:rPr>
              <a:t> </a:t>
            </a:r>
            <a:r>
              <a:rPr lang="it-IT" sz="4800" b="1" dirty="0" err="1" smtClean="0">
                <a:latin typeface="Times New Roman" panose="02020603050405020304" pitchFamily="18" charset="0"/>
                <a:cs typeface="Times New Roman" panose="02020603050405020304" pitchFamily="18" charset="0"/>
              </a:rPr>
              <a:t>statistics</a:t>
            </a:r>
            <a:r>
              <a:rPr lang="it-IT" sz="4800" b="1" dirty="0" smtClean="0">
                <a:latin typeface="Times New Roman" panose="02020603050405020304" pitchFamily="18" charset="0"/>
                <a:cs typeface="Times New Roman" panose="02020603050405020304" pitchFamily="18" charset="0"/>
              </a:rPr>
              <a:t> - </a:t>
            </a:r>
            <a:r>
              <a:rPr lang="it-IT" sz="4800" b="1" dirty="0" err="1" smtClean="0">
                <a:latin typeface="Times New Roman" panose="02020603050405020304" pitchFamily="18" charset="0"/>
                <a:cs typeface="Times New Roman" panose="02020603050405020304" pitchFamily="18" charset="0"/>
              </a:rPr>
              <a:t>especially</a:t>
            </a:r>
            <a:r>
              <a:rPr lang="it-IT" sz="4800" b="1" dirty="0" smtClean="0">
                <a:latin typeface="Times New Roman" panose="02020603050405020304" pitchFamily="18" charset="0"/>
                <a:cs typeface="Times New Roman" panose="02020603050405020304" pitchFamily="18" charset="0"/>
              </a:rPr>
              <a:t> </a:t>
            </a:r>
          </a:p>
          <a:p>
            <a:r>
              <a:rPr lang="it-IT" sz="4800" b="1" dirty="0" err="1" smtClean="0">
                <a:latin typeface="Times New Roman" panose="02020603050405020304" pitchFamily="18" charset="0"/>
                <a:cs typeface="Times New Roman" panose="02020603050405020304" pitchFamily="18" charset="0"/>
              </a:rPr>
              <a:t>spatial</a:t>
            </a:r>
            <a:r>
              <a:rPr lang="it-IT" sz="4800" b="1" dirty="0" smtClean="0">
                <a:latin typeface="Times New Roman" panose="02020603050405020304" pitchFamily="18" charset="0"/>
                <a:cs typeface="Times New Roman" panose="02020603050405020304" pitchFamily="18" charset="0"/>
              </a:rPr>
              <a:t> </a:t>
            </a:r>
            <a:r>
              <a:rPr lang="it-IT" sz="4800" b="1" dirty="0" err="1" smtClean="0">
                <a:latin typeface="Times New Roman" panose="02020603050405020304" pitchFamily="18" charset="0"/>
                <a:cs typeface="Times New Roman" panose="02020603050405020304" pitchFamily="18" charset="0"/>
              </a:rPr>
              <a:t>prediction</a:t>
            </a:r>
            <a:r>
              <a:rPr lang="it-IT" sz="4800" b="1" dirty="0" smtClean="0">
                <a:latin typeface="Times New Roman" panose="02020603050405020304" pitchFamily="18" charset="0"/>
                <a:cs typeface="Times New Roman" panose="02020603050405020304" pitchFamily="18" charset="0"/>
              </a:rPr>
              <a:t> – in a design-</a:t>
            </a:r>
            <a:r>
              <a:rPr lang="it-IT" sz="4800" b="1" dirty="0" err="1" smtClean="0">
                <a:latin typeface="Times New Roman" panose="02020603050405020304" pitchFamily="18" charset="0"/>
                <a:cs typeface="Times New Roman" panose="02020603050405020304" pitchFamily="18" charset="0"/>
              </a:rPr>
              <a:t>based</a:t>
            </a:r>
            <a:r>
              <a:rPr lang="it-IT" sz="4800" b="1" dirty="0" smtClean="0">
                <a:latin typeface="Times New Roman" panose="02020603050405020304" pitchFamily="18" charset="0"/>
                <a:cs typeface="Times New Roman" panose="02020603050405020304" pitchFamily="18" charset="0"/>
              </a:rPr>
              <a:t> </a:t>
            </a:r>
            <a:r>
              <a:rPr lang="it-IT" sz="4800" b="1" dirty="0" err="1" smtClean="0">
                <a:latin typeface="Times New Roman" panose="02020603050405020304" pitchFamily="18" charset="0"/>
                <a:cs typeface="Times New Roman" panose="02020603050405020304" pitchFamily="18" charset="0"/>
              </a:rPr>
              <a:t>framework</a:t>
            </a:r>
            <a:r>
              <a:rPr lang="it-IT" sz="4800" b="1" dirty="0" smtClean="0">
                <a:latin typeface="Times New Roman" panose="02020603050405020304" pitchFamily="18" charset="0"/>
                <a:cs typeface="Times New Roman" panose="02020603050405020304" pitchFamily="18" charset="0"/>
              </a:rPr>
              <a:t>   </a:t>
            </a:r>
            <a:endParaRPr lang="it-IT" sz="4800"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683568" y="489446"/>
            <a:ext cx="4224490" cy="923330"/>
          </a:xfrm>
          <a:prstGeom prst="rect">
            <a:avLst/>
          </a:prstGeom>
          <a:noFill/>
        </p:spPr>
        <p:txBody>
          <a:bodyPr wrap="none" rtlCol="0">
            <a:spAutoFit/>
          </a:bodyPr>
          <a:lstStyle/>
          <a:p>
            <a:r>
              <a:rPr lang="it-IT" sz="5400" b="1" dirty="0" smtClean="0">
                <a:latin typeface="Times New Roman" panose="02020603050405020304" pitchFamily="18" charset="0"/>
                <a:cs typeface="Times New Roman" panose="02020603050405020304" pitchFamily="18" charset="0"/>
              </a:rPr>
              <a:t>THE GOAL :</a:t>
            </a:r>
            <a:endParaRPr lang="it-IT" sz="5400" b="1"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5436097" y="1929732"/>
            <a:ext cx="3603280" cy="4772557"/>
          </a:xfrm>
          <a:prstGeom prst="rect">
            <a:avLst/>
          </a:prstGeom>
        </p:spPr>
      </p:pic>
    </p:spTree>
    <p:extLst>
      <p:ext uri="{BB962C8B-B14F-4D97-AF65-F5344CB8AC3E}">
        <p14:creationId xmlns:p14="http://schemas.microsoft.com/office/powerpoint/2010/main" val="39741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4450"/>
            <a:ext cx="68199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52197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1066800"/>
            <a:ext cx="423862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CasellaDiTesto 4"/>
          <p:cNvSpPr txBox="1">
            <a:spLocks noChangeArrowheads="1"/>
          </p:cNvSpPr>
          <p:nvPr/>
        </p:nvSpPr>
        <p:spPr bwMode="auto">
          <a:xfrm>
            <a:off x="4716463" y="2781300"/>
            <a:ext cx="24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i="1">
                <a:solidFill>
                  <a:srgbClr val="C00000"/>
                </a:solidFill>
                <a:latin typeface="Times New Roman" panose="02020603050405020304" pitchFamily="18" charset="0"/>
                <a:cs typeface="Times New Roman" panose="02020603050405020304" pitchFamily="18" charset="0"/>
              </a:rPr>
              <a:t>j</a:t>
            </a:r>
          </a:p>
        </p:txBody>
      </p:sp>
      <p:pic>
        <p:nvPicPr>
          <p:cNvPr id="2867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989388"/>
            <a:ext cx="82105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935538"/>
            <a:ext cx="56007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0" y="5516563"/>
            <a:ext cx="69437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75"/>
                                        </p:tgtEl>
                                        <p:attrNameLst>
                                          <p:attrName>style.visibility</p:attrName>
                                        </p:attrNameLst>
                                      </p:cBhvr>
                                      <p:to>
                                        <p:strVal val="visible"/>
                                      </p:to>
                                    </p:set>
                                    <p:anim calcmode="lin" valueType="num">
                                      <p:cBhvr additive="base">
                                        <p:cTn id="11" dur="500" fill="hold"/>
                                        <p:tgtEl>
                                          <p:spTgt spid="28675"/>
                                        </p:tgtEl>
                                        <p:attrNameLst>
                                          <p:attrName>ppt_x</p:attrName>
                                        </p:attrNameLst>
                                      </p:cBhvr>
                                      <p:tavLst>
                                        <p:tav tm="0">
                                          <p:val>
                                            <p:strVal val="#ppt_x"/>
                                          </p:val>
                                        </p:tav>
                                        <p:tav tm="100000">
                                          <p:val>
                                            <p:strVal val="#ppt_x"/>
                                          </p:val>
                                        </p:tav>
                                      </p:tavLst>
                                    </p:anim>
                                    <p:anim calcmode="lin" valueType="num">
                                      <p:cBhvr additive="base">
                                        <p:cTn id="12" dur="500" fill="hold"/>
                                        <p:tgtEl>
                                          <p:spTgt spid="2867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676"/>
                                        </p:tgtEl>
                                        <p:attrNameLst>
                                          <p:attrName>style.visibility</p:attrName>
                                        </p:attrNameLst>
                                      </p:cBhvr>
                                      <p:to>
                                        <p:strVal val="visible"/>
                                      </p:to>
                                    </p:set>
                                    <p:anim calcmode="lin" valueType="num">
                                      <p:cBhvr additive="base">
                                        <p:cTn id="15" dur="500" fill="hold"/>
                                        <p:tgtEl>
                                          <p:spTgt spid="28676"/>
                                        </p:tgtEl>
                                        <p:attrNameLst>
                                          <p:attrName>ppt_x</p:attrName>
                                        </p:attrNameLst>
                                      </p:cBhvr>
                                      <p:tavLst>
                                        <p:tav tm="0">
                                          <p:val>
                                            <p:strVal val="#ppt_x"/>
                                          </p:val>
                                        </p:tav>
                                        <p:tav tm="100000">
                                          <p:val>
                                            <p:strVal val="#ppt_x"/>
                                          </p:val>
                                        </p:tav>
                                      </p:tavLst>
                                    </p:anim>
                                    <p:anim calcmode="lin" valueType="num">
                                      <p:cBhvr additive="base">
                                        <p:cTn id="16" dur="500" fill="hold"/>
                                        <p:tgtEl>
                                          <p:spTgt spid="286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78"/>
                                        </p:tgtEl>
                                        <p:attrNameLst>
                                          <p:attrName>style.visibility</p:attrName>
                                        </p:attrNameLst>
                                      </p:cBhvr>
                                      <p:to>
                                        <p:strVal val="visible"/>
                                      </p:to>
                                    </p:set>
                                    <p:anim calcmode="lin" valueType="num">
                                      <p:cBhvr additive="base">
                                        <p:cTn id="25" dur="500" fill="hold"/>
                                        <p:tgtEl>
                                          <p:spTgt spid="28678"/>
                                        </p:tgtEl>
                                        <p:attrNameLst>
                                          <p:attrName>ppt_x</p:attrName>
                                        </p:attrNameLst>
                                      </p:cBhvr>
                                      <p:tavLst>
                                        <p:tav tm="0">
                                          <p:val>
                                            <p:strVal val="#ppt_x"/>
                                          </p:val>
                                        </p:tav>
                                        <p:tav tm="100000">
                                          <p:val>
                                            <p:strVal val="#ppt_x"/>
                                          </p:val>
                                        </p:tav>
                                      </p:tavLst>
                                    </p:anim>
                                    <p:anim calcmode="lin" valueType="num">
                                      <p:cBhvr additive="base">
                                        <p:cTn id="26"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8679"/>
                                        </p:tgtEl>
                                        <p:attrNameLst>
                                          <p:attrName>style.visibility</p:attrName>
                                        </p:attrNameLst>
                                      </p:cBhvr>
                                      <p:to>
                                        <p:strVal val="visible"/>
                                      </p:to>
                                    </p:set>
                                    <p:anim calcmode="lin" valueType="num">
                                      <p:cBhvr additive="base">
                                        <p:cTn id="31" dur="500" fill="hold"/>
                                        <p:tgtEl>
                                          <p:spTgt spid="28679"/>
                                        </p:tgtEl>
                                        <p:attrNameLst>
                                          <p:attrName>ppt_x</p:attrName>
                                        </p:attrNameLst>
                                      </p:cBhvr>
                                      <p:tavLst>
                                        <p:tav tm="0">
                                          <p:val>
                                            <p:strVal val="#ppt_x"/>
                                          </p:val>
                                        </p:tav>
                                        <p:tav tm="100000">
                                          <p:val>
                                            <p:strVal val="#ppt_x"/>
                                          </p:val>
                                        </p:tav>
                                      </p:tavLst>
                                    </p:anim>
                                    <p:anim calcmode="lin" valueType="num">
                                      <p:cBhvr additive="base">
                                        <p:cTn id="32"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8680"/>
                                        </p:tgtEl>
                                        <p:attrNameLst>
                                          <p:attrName>style.visibility</p:attrName>
                                        </p:attrNameLst>
                                      </p:cBhvr>
                                      <p:to>
                                        <p:strVal val="visible"/>
                                      </p:to>
                                    </p:set>
                                    <p:anim calcmode="lin" valueType="num">
                                      <p:cBhvr additive="base">
                                        <p:cTn id="37" dur="500" fill="hold"/>
                                        <p:tgtEl>
                                          <p:spTgt spid="28680"/>
                                        </p:tgtEl>
                                        <p:attrNameLst>
                                          <p:attrName>ppt_x</p:attrName>
                                        </p:attrNameLst>
                                      </p:cBhvr>
                                      <p:tavLst>
                                        <p:tav tm="0">
                                          <p:val>
                                            <p:strVal val="#ppt_x"/>
                                          </p:val>
                                        </p:tav>
                                        <p:tav tm="100000">
                                          <p:val>
                                            <p:strVal val="#ppt_x"/>
                                          </p:val>
                                        </p:tav>
                                      </p:tavLst>
                                    </p:anim>
                                    <p:anim calcmode="lin" valueType="num">
                                      <p:cBhvr additive="base">
                                        <p:cTn id="38"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317500"/>
            <a:ext cx="82105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1625600"/>
            <a:ext cx="5391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088" y="2276475"/>
            <a:ext cx="393382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09938"/>
            <a:ext cx="4648200"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044950"/>
            <a:ext cx="27051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5362575"/>
            <a:ext cx="79216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5973763"/>
            <a:ext cx="76327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95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gtEl>
                                        <p:attrNameLst>
                                          <p:attrName>style.visibility</p:attrName>
                                        </p:attrNameLst>
                                      </p:cBhvr>
                                      <p:to>
                                        <p:strVal val="visible"/>
                                      </p:to>
                                    </p:set>
                                    <p:anim calcmode="lin" valueType="num">
                                      <p:cBhvr additive="base">
                                        <p:cTn id="13" dur="500" fill="hold"/>
                                        <p:tgtEl>
                                          <p:spTgt spid="29699"/>
                                        </p:tgtEl>
                                        <p:attrNameLst>
                                          <p:attrName>ppt_x</p:attrName>
                                        </p:attrNameLst>
                                      </p:cBhvr>
                                      <p:tavLst>
                                        <p:tav tm="0">
                                          <p:val>
                                            <p:strVal val="#ppt_x"/>
                                          </p:val>
                                        </p:tav>
                                        <p:tav tm="100000">
                                          <p:val>
                                            <p:strVal val="#ppt_x"/>
                                          </p:val>
                                        </p:tav>
                                      </p:tavLst>
                                    </p:anim>
                                    <p:anim calcmode="lin" valueType="num">
                                      <p:cBhvr additive="base">
                                        <p:cTn id="14" dur="500" fill="hold"/>
                                        <p:tgtEl>
                                          <p:spTgt spid="2969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700"/>
                                        </p:tgtEl>
                                        <p:attrNameLst>
                                          <p:attrName>style.visibility</p:attrName>
                                        </p:attrNameLst>
                                      </p:cBhvr>
                                      <p:to>
                                        <p:strVal val="visible"/>
                                      </p:to>
                                    </p:set>
                                    <p:anim calcmode="lin" valueType="num">
                                      <p:cBhvr additive="base">
                                        <p:cTn id="17" dur="500" fill="hold"/>
                                        <p:tgtEl>
                                          <p:spTgt spid="29700"/>
                                        </p:tgtEl>
                                        <p:attrNameLst>
                                          <p:attrName>ppt_x</p:attrName>
                                        </p:attrNameLst>
                                      </p:cBhvr>
                                      <p:tavLst>
                                        <p:tav tm="0">
                                          <p:val>
                                            <p:strVal val="#ppt_x"/>
                                          </p:val>
                                        </p:tav>
                                        <p:tav tm="100000">
                                          <p:val>
                                            <p:strVal val="#ppt_x"/>
                                          </p:val>
                                        </p:tav>
                                      </p:tavLst>
                                    </p:anim>
                                    <p:anim calcmode="lin" valueType="num">
                                      <p:cBhvr additive="base">
                                        <p:cTn id="1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 calcmode="lin" valueType="num">
                                      <p:cBhvr additive="base">
                                        <p:cTn id="23" dur="500" fill="hold"/>
                                        <p:tgtEl>
                                          <p:spTgt spid="29701"/>
                                        </p:tgtEl>
                                        <p:attrNameLst>
                                          <p:attrName>ppt_x</p:attrName>
                                        </p:attrNameLst>
                                      </p:cBhvr>
                                      <p:tavLst>
                                        <p:tav tm="0">
                                          <p:val>
                                            <p:strVal val="#ppt_x"/>
                                          </p:val>
                                        </p:tav>
                                        <p:tav tm="100000">
                                          <p:val>
                                            <p:strVal val="#ppt_x"/>
                                          </p:val>
                                        </p:tav>
                                      </p:tavLst>
                                    </p:anim>
                                    <p:anim calcmode="lin" valueType="num">
                                      <p:cBhvr additive="base">
                                        <p:cTn id="24"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702"/>
                                        </p:tgtEl>
                                        <p:attrNameLst>
                                          <p:attrName>style.visibility</p:attrName>
                                        </p:attrNameLst>
                                      </p:cBhvr>
                                      <p:to>
                                        <p:strVal val="visible"/>
                                      </p:to>
                                    </p:set>
                                    <p:anim calcmode="lin" valueType="num">
                                      <p:cBhvr additive="base">
                                        <p:cTn id="29" dur="500" fill="hold"/>
                                        <p:tgtEl>
                                          <p:spTgt spid="29702"/>
                                        </p:tgtEl>
                                        <p:attrNameLst>
                                          <p:attrName>ppt_x</p:attrName>
                                        </p:attrNameLst>
                                      </p:cBhvr>
                                      <p:tavLst>
                                        <p:tav tm="0">
                                          <p:val>
                                            <p:strVal val="#ppt_x"/>
                                          </p:val>
                                        </p:tav>
                                        <p:tav tm="100000">
                                          <p:val>
                                            <p:strVal val="#ppt_x"/>
                                          </p:val>
                                        </p:tav>
                                      </p:tavLst>
                                    </p:anim>
                                    <p:anim calcmode="lin" valueType="num">
                                      <p:cBhvr additive="base">
                                        <p:cTn id="30" dur="500" fill="hold"/>
                                        <p:tgtEl>
                                          <p:spTgt spid="2970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9703"/>
                                        </p:tgtEl>
                                        <p:attrNameLst>
                                          <p:attrName>style.visibility</p:attrName>
                                        </p:attrNameLst>
                                      </p:cBhvr>
                                      <p:to>
                                        <p:strVal val="visible"/>
                                      </p:to>
                                    </p:set>
                                    <p:anim calcmode="lin" valueType="num">
                                      <p:cBhvr additive="base">
                                        <p:cTn id="33" dur="500" fill="hold"/>
                                        <p:tgtEl>
                                          <p:spTgt spid="29703"/>
                                        </p:tgtEl>
                                        <p:attrNameLst>
                                          <p:attrName>ppt_x</p:attrName>
                                        </p:attrNameLst>
                                      </p:cBhvr>
                                      <p:tavLst>
                                        <p:tav tm="0">
                                          <p:val>
                                            <p:strVal val="#ppt_x"/>
                                          </p:val>
                                        </p:tav>
                                        <p:tav tm="100000">
                                          <p:val>
                                            <p:strVal val="#ppt_x"/>
                                          </p:val>
                                        </p:tav>
                                      </p:tavLst>
                                    </p:anim>
                                    <p:anim calcmode="lin" valueType="num">
                                      <p:cBhvr additive="base">
                                        <p:cTn id="34"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9704"/>
                                        </p:tgtEl>
                                        <p:attrNameLst>
                                          <p:attrName>style.visibility</p:attrName>
                                        </p:attrNameLst>
                                      </p:cBhvr>
                                      <p:to>
                                        <p:strVal val="visible"/>
                                      </p:to>
                                    </p:set>
                                    <p:anim calcmode="lin" valueType="num">
                                      <p:cBhvr additive="base">
                                        <p:cTn id="39" dur="500" fill="hold"/>
                                        <p:tgtEl>
                                          <p:spTgt spid="29704"/>
                                        </p:tgtEl>
                                        <p:attrNameLst>
                                          <p:attrName>ppt_x</p:attrName>
                                        </p:attrNameLst>
                                      </p:cBhvr>
                                      <p:tavLst>
                                        <p:tav tm="0">
                                          <p:val>
                                            <p:strVal val="#ppt_x"/>
                                          </p:val>
                                        </p:tav>
                                        <p:tav tm="100000">
                                          <p:val>
                                            <p:strVal val="#ppt_x"/>
                                          </p:val>
                                        </p:tav>
                                      </p:tavLst>
                                    </p:anim>
                                    <p:anim calcmode="lin" valueType="num">
                                      <p:cBhvr additive="base">
                                        <p:cTn id="40"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33375"/>
            <a:ext cx="58293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96975"/>
            <a:ext cx="73914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279650"/>
            <a:ext cx="65722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284538"/>
            <a:ext cx="7429500" cy="80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050" y="4149725"/>
            <a:ext cx="70580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7" name="CasellaDiTesto 1"/>
          <p:cNvSpPr txBox="1">
            <a:spLocks noChangeArrowheads="1"/>
          </p:cNvSpPr>
          <p:nvPr/>
        </p:nvSpPr>
        <p:spPr bwMode="auto">
          <a:xfrm>
            <a:off x="539750" y="4573588"/>
            <a:ext cx="612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6000">
                <a:solidFill>
                  <a:srgbClr val="C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gtEl>
                                        <p:attrNameLst>
                                          <p:attrName>style.visibility</p:attrName>
                                        </p:attrNameLst>
                                      </p:cBhvr>
                                      <p:to>
                                        <p:strVal val="visible"/>
                                      </p:to>
                                    </p:set>
                                    <p:anim calcmode="lin" valueType="num">
                                      <p:cBhvr additive="base">
                                        <p:cTn id="13" dur="500" fill="hold"/>
                                        <p:tgtEl>
                                          <p:spTgt spid="30723"/>
                                        </p:tgtEl>
                                        <p:attrNameLst>
                                          <p:attrName>ppt_x</p:attrName>
                                        </p:attrNameLst>
                                      </p:cBhvr>
                                      <p:tavLst>
                                        <p:tav tm="0">
                                          <p:val>
                                            <p:strVal val="#ppt_x"/>
                                          </p:val>
                                        </p:tav>
                                        <p:tav tm="100000">
                                          <p:val>
                                            <p:strVal val="#ppt_x"/>
                                          </p:val>
                                        </p:tav>
                                      </p:tavLst>
                                    </p:anim>
                                    <p:anim calcmode="lin" valueType="num">
                                      <p:cBhvr additive="base">
                                        <p:cTn id="14"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5"/>
                                        </p:tgtEl>
                                        <p:attrNameLst>
                                          <p:attrName>style.visibility</p:attrName>
                                        </p:attrNameLst>
                                      </p:cBhvr>
                                      <p:to>
                                        <p:strVal val="visible"/>
                                      </p:to>
                                    </p:set>
                                    <p:anim calcmode="lin" valueType="num">
                                      <p:cBhvr additive="base">
                                        <p:cTn id="25" dur="500" fill="hold"/>
                                        <p:tgtEl>
                                          <p:spTgt spid="30725"/>
                                        </p:tgtEl>
                                        <p:attrNameLst>
                                          <p:attrName>ppt_x</p:attrName>
                                        </p:attrNameLst>
                                      </p:cBhvr>
                                      <p:tavLst>
                                        <p:tav tm="0">
                                          <p:val>
                                            <p:strVal val="#ppt_x"/>
                                          </p:val>
                                        </p:tav>
                                        <p:tav tm="100000">
                                          <p:val>
                                            <p:strVal val="#ppt_x"/>
                                          </p:val>
                                        </p:tav>
                                      </p:tavLst>
                                    </p:anim>
                                    <p:anim calcmode="lin" valueType="num">
                                      <p:cBhvr additive="base">
                                        <p:cTn id="26" dur="500" fill="hold"/>
                                        <p:tgtEl>
                                          <p:spTgt spid="3072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26"/>
                                        </p:tgtEl>
                                        <p:attrNameLst>
                                          <p:attrName>style.visibility</p:attrName>
                                        </p:attrNameLst>
                                      </p:cBhvr>
                                      <p:to>
                                        <p:strVal val="visible"/>
                                      </p:to>
                                    </p:set>
                                    <p:anim calcmode="lin" valueType="num">
                                      <p:cBhvr additive="base">
                                        <p:cTn id="29" dur="500" fill="hold"/>
                                        <p:tgtEl>
                                          <p:spTgt spid="30726"/>
                                        </p:tgtEl>
                                        <p:attrNameLst>
                                          <p:attrName>ppt_x</p:attrName>
                                        </p:attrNameLst>
                                      </p:cBhvr>
                                      <p:tavLst>
                                        <p:tav tm="0">
                                          <p:val>
                                            <p:strVal val="#ppt_x"/>
                                          </p:val>
                                        </p:tav>
                                        <p:tav tm="100000">
                                          <p:val>
                                            <p:strVal val="#ppt_x"/>
                                          </p:val>
                                        </p:tav>
                                      </p:tavLst>
                                    </p:anim>
                                    <p:anim calcmode="lin" valueType="num">
                                      <p:cBhvr additive="base">
                                        <p:cTn id="30" dur="500" fill="hold"/>
                                        <p:tgtEl>
                                          <p:spTgt spid="307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727"/>
                                        </p:tgtEl>
                                        <p:attrNameLst>
                                          <p:attrName>style.visibility</p:attrName>
                                        </p:attrNameLst>
                                      </p:cBhvr>
                                      <p:to>
                                        <p:strVal val="visible"/>
                                      </p:to>
                                    </p:set>
                                    <p:anim calcmode="lin" valueType="num">
                                      <p:cBhvr additive="base">
                                        <p:cTn id="33" dur="500" fill="hold"/>
                                        <p:tgtEl>
                                          <p:spTgt spid="30727"/>
                                        </p:tgtEl>
                                        <p:attrNameLst>
                                          <p:attrName>ppt_x</p:attrName>
                                        </p:attrNameLst>
                                      </p:cBhvr>
                                      <p:tavLst>
                                        <p:tav tm="0">
                                          <p:val>
                                            <p:strVal val="#ppt_x"/>
                                          </p:val>
                                        </p:tav>
                                        <p:tav tm="100000">
                                          <p:val>
                                            <p:strVal val="#ppt_x"/>
                                          </p:val>
                                        </p:tav>
                                      </p:tavLst>
                                    </p:anim>
                                    <p:anim calcmode="lin" valueType="num">
                                      <p:cBhvr additive="base">
                                        <p:cTn id="34" dur="500" fill="hold"/>
                                        <p:tgtEl>
                                          <p:spTgt spid="30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3111500"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CasellaDiTesto 1"/>
          <p:cNvSpPr txBox="1">
            <a:spLocks noChangeArrowheads="1"/>
          </p:cNvSpPr>
          <p:nvPr/>
        </p:nvSpPr>
        <p:spPr bwMode="auto">
          <a:xfrm>
            <a:off x="3132138" y="828675"/>
            <a:ext cx="890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a:latin typeface="Times New Roman" panose="02020603050405020304" pitchFamily="18" charset="0"/>
                <a:cs typeface="Times New Roman" panose="02020603050405020304" pitchFamily="18" charset="0"/>
              </a:rPr>
              <a:t>bias</a:t>
            </a:r>
            <a:endParaRPr lang="it-IT" altLang="it-IT" b="1" dirty="0">
              <a:latin typeface="Times New Roman" panose="02020603050405020304" pitchFamily="18" charset="0"/>
              <a:cs typeface="Times New Roman" panose="02020603050405020304" pitchFamily="18" charset="0"/>
            </a:endParaRPr>
          </a:p>
        </p:txBody>
      </p:sp>
      <p:sp>
        <p:nvSpPr>
          <p:cNvPr id="31748" name="CasellaDiTesto 4"/>
          <p:cNvSpPr txBox="1">
            <a:spLocks noChangeArrowheads="1"/>
          </p:cNvSpPr>
          <p:nvPr/>
        </p:nvSpPr>
        <p:spPr bwMode="auto">
          <a:xfrm>
            <a:off x="4356100" y="836613"/>
            <a:ext cx="302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a:latin typeface="Times New Roman" panose="02020603050405020304" pitchFamily="18" charset="0"/>
                <a:cs typeface="Times New Roman" panose="02020603050405020304" pitchFamily="18" charset="0"/>
              </a:rPr>
              <a:t>how much </a:t>
            </a:r>
            <a:r>
              <a:rPr lang="it-IT" altLang="it-IT" b="1">
                <a:solidFill>
                  <a:srgbClr val="C00000"/>
                </a:solidFill>
                <a:latin typeface="Times New Roman" panose="02020603050405020304" pitchFamily="18" charset="0"/>
                <a:cs typeface="Times New Roman" panose="02020603050405020304" pitchFamily="18" charset="0"/>
              </a:rPr>
              <a:t>????</a:t>
            </a:r>
            <a:r>
              <a:rPr lang="it-IT" altLang="it-IT" b="1">
                <a:latin typeface="Times New Roman" panose="02020603050405020304" pitchFamily="18" charset="0"/>
                <a:cs typeface="Times New Roman" panose="02020603050405020304" pitchFamily="18" charset="0"/>
              </a:rPr>
              <a:t> </a:t>
            </a:r>
          </a:p>
        </p:txBody>
      </p:sp>
      <p:pic>
        <p:nvPicPr>
          <p:cNvPr id="317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773238"/>
            <a:ext cx="1855788"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0" name="CasellaDiTesto 6"/>
          <p:cNvSpPr txBox="1">
            <a:spLocks noChangeArrowheads="1"/>
          </p:cNvSpPr>
          <p:nvPr/>
        </p:nvSpPr>
        <p:spPr bwMode="auto">
          <a:xfrm>
            <a:off x="3132138" y="1819275"/>
            <a:ext cx="3619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a:latin typeface="Times New Roman" panose="02020603050405020304" pitchFamily="18" charset="0"/>
                <a:cs typeface="Times New Roman" panose="02020603050405020304" pitchFamily="18" charset="0"/>
              </a:rPr>
              <a:t>precision</a:t>
            </a:r>
            <a:r>
              <a:rPr lang="it-IT" altLang="it-IT" b="1" dirty="0">
                <a:latin typeface="Times New Roman" panose="02020603050405020304" pitchFamily="18" charset="0"/>
                <a:cs typeface="Times New Roman" panose="02020603050405020304" pitchFamily="18" charset="0"/>
              </a:rPr>
              <a:t>  </a:t>
            </a:r>
            <a:r>
              <a:rPr lang="it-IT" altLang="it-IT" b="1" dirty="0">
                <a:solidFill>
                  <a:srgbClr val="C00000"/>
                </a:solidFill>
                <a:latin typeface="Times New Roman" panose="02020603050405020304" pitchFamily="18" charset="0"/>
                <a:cs typeface="Times New Roman" panose="02020603050405020304" pitchFamily="18" charset="0"/>
              </a:rPr>
              <a:t>????????</a:t>
            </a:r>
          </a:p>
        </p:txBody>
      </p:sp>
      <p:sp>
        <p:nvSpPr>
          <p:cNvPr id="31751" name="CasellaDiTesto 7"/>
          <p:cNvSpPr txBox="1">
            <a:spLocks noChangeArrowheads="1"/>
          </p:cNvSpPr>
          <p:nvPr/>
        </p:nvSpPr>
        <p:spPr bwMode="auto">
          <a:xfrm>
            <a:off x="684213" y="2784475"/>
            <a:ext cx="5133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a:latin typeface="Times New Roman" panose="02020603050405020304" pitchFamily="18" charset="0"/>
                <a:cs typeface="Times New Roman" panose="02020603050405020304" pitchFamily="18" charset="0"/>
              </a:rPr>
              <a:t>no general </a:t>
            </a:r>
            <a:r>
              <a:rPr lang="it-IT" altLang="it-IT" b="1" dirty="0" err="1">
                <a:latin typeface="Times New Roman" panose="02020603050405020304" pitchFamily="18" charset="0"/>
                <a:cs typeface="Times New Roman" panose="02020603050405020304" pitchFamily="18" charset="0"/>
              </a:rPr>
              <a:t>result</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about</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bias</a:t>
            </a:r>
            <a:r>
              <a:rPr lang="it-IT" altLang="it-IT" b="1" dirty="0">
                <a:latin typeface="Times New Roman" panose="02020603050405020304" pitchFamily="18" charset="0"/>
                <a:cs typeface="Times New Roman" panose="02020603050405020304" pitchFamily="18" charset="0"/>
              </a:rPr>
              <a:t> </a:t>
            </a:r>
          </a:p>
          <a:p>
            <a:pPr>
              <a:spcBef>
                <a:spcPct val="0"/>
              </a:spcBef>
              <a:buFontTx/>
              <a:buNone/>
            </a:pPr>
            <a:r>
              <a:rPr lang="it-IT" altLang="it-IT" b="1" dirty="0">
                <a:latin typeface="Times New Roman" panose="02020603050405020304" pitchFamily="18" charset="0"/>
                <a:cs typeface="Times New Roman" panose="02020603050405020304" pitchFamily="18" charset="0"/>
              </a:rPr>
              <a:t>and </a:t>
            </a:r>
            <a:r>
              <a:rPr lang="it-IT" altLang="it-IT" b="1" dirty="0" err="1">
                <a:latin typeface="Times New Roman" panose="02020603050405020304" pitchFamily="18" charset="0"/>
                <a:cs typeface="Times New Roman" panose="02020603050405020304" pitchFamily="18" charset="0"/>
              </a:rPr>
              <a:t>variance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is</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available</a:t>
            </a:r>
            <a:endParaRPr lang="it-IT" altLang="it-IT" b="1" dirty="0">
              <a:latin typeface="Times New Roman" panose="02020603050405020304" pitchFamily="18" charset="0"/>
              <a:cs typeface="Times New Roman" panose="02020603050405020304" pitchFamily="18" charset="0"/>
            </a:endParaRPr>
          </a:p>
        </p:txBody>
      </p:sp>
      <p:sp>
        <p:nvSpPr>
          <p:cNvPr id="31752" name="CasellaDiTesto 8"/>
          <p:cNvSpPr txBox="1">
            <a:spLocks noChangeArrowheads="1"/>
          </p:cNvSpPr>
          <p:nvPr/>
        </p:nvSpPr>
        <p:spPr bwMode="auto">
          <a:xfrm>
            <a:off x="539552" y="4221088"/>
            <a:ext cx="57097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smtClean="0">
                <a:latin typeface="Times New Roman" panose="02020603050405020304" pitchFamily="18" charset="0"/>
                <a:cs typeface="Times New Roman" panose="02020603050405020304" pitchFamily="18" charset="0"/>
              </a:rPr>
              <a:t>investigations</a:t>
            </a:r>
            <a:r>
              <a:rPr lang="it-IT" altLang="it-IT" b="1" dirty="0" smtClean="0">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are </a:t>
            </a:r>
            <a:r>
              <a:rPr lang="it-IT" altLang="it-IT" b="1" dirty="0" err="1">
                <a:latin typeface="Times New Roman" panose="02020603050405020304" pitchFamily="18" charset="0"/>
                <a:cs typeface="Times New Roman" panose="02020603050405020304" pitchFamily="18" charset="0"/>
              </a:rPr>
              <a:t>needed</a:t>
            </a:r>
            <a:r>
              <a:rPr lang="it-IT" altLang="it-IT" b="1" dirty="0">
                <a:latin typeface="Times New Roman" panose="02020603050405020304" pitchFamily="18" charset="0"/>
                <a:cs typeface="Times New Roman" panose="02020603050405020304" pitchFamily="18" charset="0"/>
              </a:rPr>
              <a:t> for …</a:t>
            </a:r>
          </a:p>
        </p:txBody>
      </p:sp>
      <p:sp>
        <p:nvSpPr>
          <p:cNvPr id="10" name="Rettangolo 9"/>
          <p:cNvSpPr>
            <a:spLocks noChangeArrowheads="1"/>
          </p:cNvSpPr>
          <p:nvPr/>
        </p:nvSpPr>
        <p:spPr bwMode="auto">
          <a:xfrm>
            <a:off x="1691680" y="4941168"/>
            <a:ext cx="26606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4400" b="1" dirty="0">
                <a:solidFill>
                  <a:srgbClr val="C00000"/>
                </a:solidFill>
                <a:latin typeface="Times New Roman" panose="02020603050405020304" pitchFamily="18" charset="0"/>
                <a:cs typeface="Times New Roman" panose="02020603050405020304" pitchFamily="18" charset="0"/>
              </a:rPr>
              <a:t>DBAU&amp;C</a:t>
            </a:r>
            <a:endParaRPr lang="it-IT" altLang="it-IT" sz="4400" b="1" dirty="0">
              <a:solidFill>
                <a:srgbClr val="C00000"/>
              </a:solidFill>
              <a:latin typeface="Times New Roman" panose="02020603050405020304" pitchFamily="18" charset="0"/>
              <a:cs typeface="Times New Roman" panose="02020603050405020304" pitchFamily="18" charset="0"/>
            </a:endParaRPr>
          </a:p>
        </p:txBody>
      </p:sp>
      <p:pic>
        <p:nvPicPr>
          <p:cNvPr id="15" name="Immagine 2"/>
          <p:cNvPicPr>
            <a:picLocks noChangeAspect="1"/>
          </p:cNvPicPr>
          <p:nvPr/>
        </p:nvPicPr>
        <p:blipFill>
          <a:blip r:embed="rId4">
            <a:extLst>
              <a:ext uri="{28A0092B-C50C-407E-A947-70E740481C1C}">
                <a14:useLocalDpi xmlns:a14="http://schemas.microsoft.com/office/drawing/2010/main" val="0"/>
              </a:ext>
            </a:extLst>
          </a:blip>
          <a:srcRect l="61980" t="65833" r="12708" b="4832"/>
          <a:stretch>
            <a:fillRect/>
          </a:stretch>
        </p:blipFill>
        <p:spPr bwMode="auto">
          <a:xfrm>
            <a:off x="3635896" y="2924944"/>
            <a:ext cx="5125815" cy="371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gtEl>
                                        <p:attrNameLst>
                                          <p:attrName>style.visibility</p:attrName>
                                        </p:attrNameLst>
                                      </p:cBhvr>
                                      <p:to>
                                        <p:strVal val="visible"/>
                                      </p:to>
                                    </p:set>
                                    <p:anim calcmode="lin" valueType="num">
                                      <p:cBhvr additive="base">
                                        <p:cTn id="13" dur="500" fill="hold"/>
                                        <p:tgtEl>
                                          <p:spTgt spid="31747"/>
                                        </p:tgtEl>
                                        <p:attrNameLst>
                                          <p:attrName>ppt_x</p:attrName>
                                        </p:attrNameLst>
                                      </p:cBhvr>
                                      <p:tavLst>
                                        <p:tav tm="0">
                                          <p:val>
                                            <p:strVal val="#ppt_x"/>
                                          </p:val>
                                        </p:tav>
                                        <p:tav tm="100000">
                                          <p:val>
                                            <p:strVal val="#ppt_x"/>
                                          </p:val>
                                        </p:tav>
                                      </p:tavLst>
                                    </p:anim>
                                    <p:anim calcmode="lin" valueType="num">
                                      <p:cBhvr additive="base">
                                        <p:cTn id="14" dur="500" fill="hold"/>
                                        <p:tgtEl>
                                          <p:spTgt spid="317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748"/>
                                        </p:tgtEl>
                                        <p:attrNameLst>
                                          <p:attrName>style.visibility</p:attrName>
                                        </p:attrNameLst>
                                      </p:cBhvr>
                                      <p:to>
                                        <p:strVal val="visible"/>
                                      </p:to>
                                    </p:set>
                                    <p:anim calcmode="lin" valueType="num">
                                      <p:cBhvr additive="base">
                                        <p:cTn id="17" dur="500" fill="hold"/>
                                        <p:tgtEl>
                                          <p:spTgt spid="31748"/>
                                        </p:tgtEl>
                                        <p:attrNameLst>
                                          <p:attrName>ppt_x</p:attrName>
                                        </p:attrNameLst>
                                      </p:cBhvr>
                                      <p:tavLst>
                                        <p:tav tm="0">
                                          <p:val>
                                            <p:strVal val="#ppt_x"/>
                                          </p:val>
                                        </p:tav>
                                        <p:tav tm="100000">
                                          <p:val>
                                            <p:strVal val="#ppt_x"/>
                                          </p:val>
                                        </p:tav>
                                      </p:tavLst>
                                    </p:anim>
                                    <p:anim calcmode="lin" valueType="num">
                                      <p:cBhvr additive="base">
                                        <p:cTn id="1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749"/>
                                        </p:tgtEl>
                                        <p:attrNameLst>
                                          <p:attrName>style.visibility</p:attrName>
                                        </p:attrNameLst>
                                      </p:cBhvr>
                                      <p:to>
                                        <p:strVal val="visible"/>
                                      </p:to>
                                    </p:set>
                                    <p:anim calcmode="lin" valueType="num">
                                      <p:cBhvr additive="base">
                                        <p:cTn id="23" dur="500" fill="hold"/>
                                        <p:tgtEl>
                                          <p:spTgt spid="31749"/>
                                        </p:tgtEl>
                                        <p:attrNameLst>
                                          <p:attrName>ppt_x</p:attrName>
                                        </p:attrNameLst>
                                      </p:cBhvr>
                                      <p:tavLst>
                                        <p:tav tm="0">
                                          <p:val>
                                            <p:strVal val="#ppt_x"/>
                                          </p:val>
                                        </p:tav>
                                        <p:tav tm="100000">
                                          <p:val>
                                            <p:strVal val="#ppt_x"/>
                                          </p:val>
                                        </p:tav>
                                      </p:tavLst>
                                    </p:anim>
                                    <p:anim calcmode="lin" valueType="num">
                                      <p:cBhvr additive="base">
                                        <p:cTn id="24"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750"/>
                                        </p:tgtEl>
                                        <p:attrNameLst>
                                          <p:attrName>style.visibility</p:attrName>
                                        </p:attrNameLst>
                                      </p:cBhvr>
                                      <p:to>
                                        <p:strVal val="visible"/>
                                      </p:to>
                                    </p:set>
                                    <p:anim calcmode="lin" valueType="num">
                                      <p:cBhvr additive="base">
                                        <p:cTn id="29" dur="500" fill="hold"/>
                                        <p:tgtEl>
                                          <p:spTgt spid="31750"/>
                                        </p:tgtEl>
                                        <p:attrNameLst>
                                          <p:attrName>ppt_x</p:attrName>
                                        </p:attrNameLst>
                                      </p:cBhvr>
                                      <p:tavLst>
                                        <p:tav tm="0">
                                          <p:val>
                                            <p:strVal val="#ppt_x"/>
                                          </p:val>
                                        </p:tav>
                                        <p:tav tm="100000">
                                          <p:val>
                                            <p:strVal val="#ppt_x"/>
                                          </p:val>
                                        </p:tav>
                                      </p:tavLst>
                                    </p:anim>
                                    <p:anim calcmode="lin" valueType="num">
                                      <p:cBhvr additive="base">
                                        <p:cTn id="30"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751"/>
                                        </p:tgtEl>
                                        <p:attrNameLst>
                                          <p:attrName>style.visibility</p:attrName>
                                        </p:attrNameLst>
                                      </p:cBhvr>
                                      <p:to>
                                        <p:strVal val="visible"/>
                                      </p:to>
                                    </p:set>
                                    <p:anim calcmode="lin" valueType="num">
                                      <p:cBhvr additive="base">
                                        <p:cTn id="35" dur="500" fill="hold"/>
                                        <p:tgtEl>
                                          <p:spTgt spid="31751"/>
                                        </p:tgtEl>
                                        <p:attrNameLst>
                                          <p:attrName>ppt_x</p:attrName>
                                        </p:attrNameLst>
                                      </p:cBhvr>
                                      <p:tavLst>
                                        <p:tav tm="0">
                                          <p:val>
                                            <p:strVal val="#ppt_x"/>
                                          </p:val>
                                        </p:tav>
                                        <p:tav tm="100000">
                                          <p:val>
                                            <p:strVal val="#ppt_x"/>
                                          </p:val>
                                        </p:tav>
                                      </p:tavLst>
                                    </p:anim>
                                    <p:anim calcmode="lin" valueType="num">
                                      <p:cBhvr additive="base">
                                        <p:cTn id="36"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1752"/>
                                        </p:tgtEl>
                                        <p:attrNameLst>
                                          <p:attrName>style.visibility</p:attrName>
                                        </p:attrNameLst>
                                      </p:cBhvr>
                                      <p:to>
                                        <p:strVal val="visible"/>
                                      </p:to>
                                    </p:set>
                                    <p:anim calcmode="lin" valueType="num">
                                      <p:cBhvr additive="base">
                                        <p:cTn id="41" dur="500" fill="hold"/>
                                        <p:tgtEl>
                                          <p:spTgt spid="31752"/>
                                        </p:tgtEl>
                                        <p:attrNameLst>
                                          <p:attrName>ppt_x</p:attrName>
                                        </p:attrNameLst>
                                      </p:cBhvr>
                                      <p:tavLst>
                                        <p:tav tm="0">
                                          <p:val>
                                            <p:strVal val="#ppt_x"/>
                                          </p:val>
                                        </p:tav>
                                        <p:tav tm="100000">
                                          <p:val>
                                            <p:strVal val="#ppt_x"/>
                                          </p:val>
                                        </p:tav>
                                      </p:tavLst>
                                    </p:anim>
                                    <p:anim calcmode="lin" valueType="num">
                                      <p:cBhvr additive="base">
                                        <p:cTn id="42" dur="500" fill="hold"/>
                                        <p:tgtEl>
                                          <p:spTgt spid="3175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50" grpId="0"/>
      <p:bldP spid="31751" grpId="0"/>
      <p:bldP spid="31752"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1547813" y="1773238"/>
            <a:ext cx="5962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a:latin typeface="Times New Roman" panose="02020603050405020304" pitchFamily="18" charset="0"/>
                <a:cs typeface="Times New Roman" panose="02020603050405020304" pitchFamily="18" charset="0"/>
              </a:rPr>
              <a:t> </a:t>
            </a:r>
            <a:r>
              <a:rPr lang="it-IT" altLang="it-IT" sz="6000" b="1">
                <a:latin typeface="Times New Roman" panose="02020603050405020304" pitchFamily="18" charset="0"/>
                <a:cs typeface="Times New Roman" panose="02020603050405020304" pitchFamily="18" charset="0"/>
              </a:rPr>
              <a:t>asymptotic framework</a:t>
            </a:r>
            <a:endParaRPr lang="it-IT" altLang="it-IT" sz="6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46863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39838"/>
            <a:ext cx="58388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781300"/>
            <a:ext cx="2895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644900"/>
            <a:ext cx="46291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magin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0225" y="188913"/>
            <a:ext cx="16208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magin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11975" y="2133600"/>
            <a:ext cx="162083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CasellaDiTesto 8"/>
          <p:cNvSpPr txBox="1">
            <a:spLocks noChangeArrowheads="1"/>
          </p:cNvSpPr>
          <p:nvPr/>
        </p:nvSpPr>
        <p:spPr bwMode="auto">
          <a:xfrm>
            <a:off x="7596188" y="5876925"/>
            <a:ext cx="277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a:t>
            </a:r>
          </a:p>
          <a:p>
            <a:pPr>
              <a:spcBef>
                <a:spcPct val="0"/>
              </a:spcBef>
              <a:buFontTx/>
              <a:buNone/>
            </a:pPr>
            <a:r>
              <a:rPr lang="it-IT" altLang="it-IT" sz="1200"/>
              <a:t>●</a:t>
            </a:r>
          </a:p>
          <a:p>
            <a:pPr>
              <a:spcBef>
                <a:spcPct val="0"/>
              </a:spcBef>
              <a:buFontTx/>
              <a:buNone/>
            </a:pPr>
            <a:r>
              <a:rPr lang="it-IT" altLang="it-IT" sz="1200"/>
              <a:t>●</a:t>
            </a:r>
          </a:p>
        </p:txBody>
      </p:sp>
      <p:pic>
        <p:nvPicPr>
          <p:cNvPr id="33801" name="Immagin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75463" y="3933825"/>
            <a:ext cx="16208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additive="base">
                                        <p:cTn id="11" dur="500" fill="hold"/>
                                        <p:tgtEl>
                                          <p:spTgt spid="33798"/>
                                        </p:tgtEl>
                                        <p:attrNameLst>
                                          <p:attrName>ppt_x</p:attrName>
                                        </p:attrNameLst>
                                      </p:cBhvr>
                                      <p:tavLst>
                                        <p:tav tm="0">
                                          <p:val>
                                            <p:strVal val="#ppt_x"/>
                                          </p:val>
                                        </p:tav>
                                        <p:tav tm="100000">
                                          <p:val>
                                            <p:strVal val="#ppt_x"/>
                                          </p:val>
                                        </p:tav>
                                      </p:tavLst>
                                    </p:anim>
                                    <p:anim calcmode="lin" valueType="num">
                                      <p:cBhvr additive="base">
                                        <p:cTn id="12" dur="500" fill="hold"/>
                                        <p:tgtEl>
                                          <p:spTgt spid="3379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799"/>
                                        </p:tgtEl>
                                        <p:attrNameLst>
                                          <p:attrName>style.visibility</p:attrName>
                                        </p:attrNameLst>
                                      </p:cBhvr>
                                      <p:to>
                                        <p:strVal val="visible"/>
                                      </p:to>
                                    </p:set>
                                    <p:anim calcmode="lin" valueType="num">
                                      <p:cBhvr additive="base">
                                        <p:cTn id="15" dur="500" fill="hold"/>
                                        <p:tgtEl>
                                          <p:spTgt spid="33799"/>
                                        </p:tgtEl>
                                        <p:attrNameLst>
                                          <p:attrName>ppt_x</p:attrName>
                                        </p:attrNameLst>
                                      </p:cBhvr>
                                      <p:tavLst>
                                        <p:tav tm="0">
                                          <p:val>
                                            <p:strVal val="#ppt_x"/>
                                          </p:val>
                                        </p:tav>
                                        <p:tav tm="100000">
                                          <p:val>
                                            <p:strVal val="#ppt_x"/>
                                          </p:val>
                                        </p:tav>
                                      </p:tavLst>
                                    </p:anim>
                                    <p:anim calcmode="lin" valueType="num">
                                      <p:cBhvr additive="base">
                                        <p:cTn id="16" dur="500" fill="hold"/>
                                        <p:tgtEl>
                                          <p:spTgt spid="3379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801"/>
                                        </p:tgtEl>
                                        <p:attrNameLst>
                                          <p:attrName>style.visibility</p:attrName>
                                        </p:attrNameLst>
                                      </p:cBhvr>
                                      <p:to>
                                        <p:strVal val="visible"/>
                                      </p:to>
                                    </p:set>
                                    <p:anim calcmode="lin" valueType="num">
                                      <p:cBhvr additive="base">
                                        <p:cTn id="19" dur="500" fill="hold"/>
                                        <p:tgtEl>
                                          <p:spTgt spid="33801"/>
                                        </p:tgtEl>
                                        <p:attrNameLst>
                                          <p:attrName>ppt_x</p:attrName>
                                        </p:attrNameLst>
                                      </p:cBhvr>
                                      <p:tavLst>
                                        <p:tav tm="0">
                                          <p:val>
                                            <p:strVal val="#ppt_x"/>
                                          </p:val>
                                        </p:tav>
                                        <p:tav tm="100000">
                                          <p:val>
                                            <p:strVal val="#ppt_x"/>
                                          </p:val>
                                        </p:tav>
                                      </p:tavLst>
                                    </p:anim>
                                    <p:anim calcmode="lin" valueType="num">
                                      <p:cBhvr additive="base">
                                        <p:cTn id="20" dur="500" fill="hold"/>
                                        <p:tgtEl>
                                          <p:spTgt spid="3380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fill="hold"/>
                                        <p:tgtEl>
                                          <p:spTgt spid="33800"/>
                                        </p:tgtEl>
                                        <p:attrNameLst>
                                          <p:attrName>ppt_x</p:attrName>
                                        </p:attrNameLst>
                                      </p:cBhvr>
                                      <p:tavLst>
                                        <p:tav tm="0">
                                          <p:val>
                                            <p:strVal val="#ppt_x"/>
                                          </p:val>
                                        </p:tav>
                                        <p:tav tm="100000">
                                          <p:val>
                                            <p:strVal val="#ppt_x"/>
                                          </p:val>
                                        </p:tav>
                                      </p:tavLst>
                                    </p:anim>
                                    <p:anim calcmode="lin" valueType="num">
                                      <p:cBhvr additive="base">
                                        <p:cTn id="24" dur="500" fill="hold"/>
                                        <p:tgtEl>
                                          <p:spTgt spid="3380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795"/>
                                        </p:tgtEl>
                                        <p:attrNameLst>
                                          <p:attrName>style.visibility</p:attrName>
                                        </p:attrNameLst>
                                      </p:cBhvr>
                                      <p:to>
                                        <p:strVal val="visible"/>
                                      </p:to>
                                    </p:set>
                                    <p:anim calcmode="lin" valueType="num">
                                      <p:cBhvr additive="base">
                                        <p:cTn id="29" dur="500" fill="hold"/>
                                        <p:tgtEl>
                                          <p:spTgt spid="33795"/>
                                        </p:tgtEl>
                                        <p:attrNameLst>
                                          <p:attrName>ppt_x</p:attrName>
                                        </p:attrNameLst>
                                      </p:cBhvr>
                                      <p:tavLst>
                                        <p:tav tm="0">
                                          <p:val>
                                            <p:strVal val="#ppt_x"/>
                                          </p:val>
                                        </p:tav>
                                        <p:tav tm="100000">
                                          <p:val>
                                            <p:strVal val="#ppt_x"/>
                                          </p:val>
                                        </p:tav>
                                      </p:tavLst>
                                    </p:anim>
                                    <p:anim calcmode="lin" valueType="num">
                                      <p:cBhvr additive="base">
                                        <p:cTn id="30"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3796"/>
                                        </p:tgtEl>
                                        <p:attrNameLst>
                                          <p:attrName>style.visibility</p:attrName>
                                        </p:attrNameLst>
                                      </p:cBhvr>
                                      <p:to>
                                        <p:strVal val="visible"/>
                                      </p:to>
                                    </p:set>
                                    <p:anim calcmode="lin" valueType="num">
                                      <p:cBhvr additive="base">
                                        <p:cTn id="35" dur="500" fill="hold"/>
                                        <p:tgtEl>
                                          <p:spTgt spid="33796"/>
                                        </p:tgtEl>
                                        <p:attrNameLst>
                                          <p:attrName>ppt_x</p:attrName>
                                        </p:attrNameLst>
                                      </p:cBhvr>
                                      <p:tavLst>
                                        <p:tav tm="0">
                                          <p:val>
                                            <p:strVal val="#ppt_x"/>
                                          </p:val>
                                        </p:tav>
                                        <p:tav tm="100000">
                                          <p:val>
                                            <p:strVal val="#ppt_x"/>
                                          </p:val>
                                        </p:tav>
                                      </p:tavLst>
                                    </p:anim>
                                    <p:anim calcmode="lin" valueType="num">
                                      <p:cBhvr additive="base">
                                        <p:cTn id="36"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3797"/>
                                        </p:tgtEl>
                                        <p:attrNameLst>
                                          <p:attrName>style.visibility</p:attrName>
                                        </p:attrNameLst>
                                      </p:cBhvr>
                                      <p:to>
                                        <p:strVal val="visible"/>
                                      </p:to>
                                    </p:set>
                                    <p:anim calcmode="lin" valueType="num">
                                      <p:cBhvr additive="base">
                                        <p:cTn id="41" dur="500" fill="hold"/>
                                        <p:tgtEl>
                                          <p:spTgt spid="33797"/>
                                        </p:tgtEl>
                                        <p:attrNameLst>
                                          <p:attrName>ppt_x</p:attrName>
                                        </p:attrNameLst>
                                      </p:cBhvr>
                                      <p:tavLst>
                                        <p:tav tm="0">
                                          <p:val>
                                            <p:strVal val="#ppt_x"/>
                                          </p:val>
                                        </p:tav>
                                        <p:tav tm="100000">
                                          <p:val>
                                            <p:strVal val="#ppt_x"/>
                                          </p:val>
                                        </p:tav>
                                      </p:tavLst>
                                    </p:anim>
                                    <p:anim calcmode="lin" valueType="num">
                                      <p:cBhvr additive="base">
                                        <p:cTn id="42"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 y="260350"/>
            <a:ext cx="8886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908050"/>
            <a:ext cx="16478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8" y="1676400"/>
            <a:ext cx="78359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9450" y="2349500"/>
            <a:ext cx="2705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magin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608" y="3412173"/>
            <a:ext cx="177958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CasellaDiTesto 7"/>
          <p:cNvSpPr txBox="1">
            <a:spLocks noChangeArrowheads="1"/>
          </p:cNvSpPr>
          <p:nvPr/>
        </p:nvSpPr>
        <p:spPr bwMode="auto">
          <a:xfrm>
            <a:off x="900113" y="5425281"/>
            <a:ext cx="1185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b="1" dirty="0">
                <a:latin typeface="Times New Roman" panose="02020603050405020304" pitchFamily="18" charset="0"/>
                <a:cs typeface="Times New Roman" panose="02020603050405020304" pitchFamily="18" charset="0"/>
              </a:rPr>
              <a:t>100 </a:t>
            </a:r>
            <a:r>
              <a:rPr lang="it-IT" altLang="it-IT" sz="1400" b="1" dirty="0" err="1">
                <a:latin typeface="Times New Roman" panose="02020603050405020304" pitchFamily="18" charset="0"/>
                <a:cs typeface="Times New Roman" panose="02020603050405020304" pitchFamily="18" charset="0"/>
              </a:rPr>
              <a:t>quadrats</a:t>
            </a:r>
            <a:endParaRPr lang="it-IT" altLang="it-IT" sz="1400" b="1" dirty="0">
              <a:latin typeface="Times New Roman" panose="02020603050405020304" pitchFamily="18" charset="0"/>
              <a:cs typeface="Times New Roman" panose="02020603050405020304" pitchFamily="18" charset="0"/>
            </a:endParaRPr>
          </a:p>
        </p:txBody>
      </p:sp>
      <p:sp>
        <p:nvSpPr>
          <p:cNvPr id="34825" name="CasellaDiTesto 9"/>
          <p:cNvSpPr txBox="1">
            <a:spLocks noChangeArrowheads="1"/>
          </p:cNvSpPr>
          <p:nvPr/>
        </p:nvSpPr>
        <p:spPr bwMode="auto">
          <a:xfrm>
            <a:off x="3203848" y="5445224"/>
            <a:ext cx="1187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b="1" dirty="0">
                <a:latin typeface="Times New Roman" panose="02020603050405020304" pitchFamily="18" charset="0"/>
                <a:cs typeface="Times New Roman" panose="02020603050405020304" pitchFamily="18" charset="0"/>
              </a:rPr>
              <a:t>400 </a:t>
            </a:r>
            <a:r>
              <a:rPr lang="it-IT" altLang="it-IT" sz="1400" b="1" dirty="0" err="1">
                <a:latin typeface="Times New Roman" panose="02020603050405020304" pitchFamily="18" charset="0"/>
                <a:cs typeface="Times New Roman" panose="02020603050405020304" pitchFamily="18" charset="0"/>
              </a:rPr>
              <a:t>quadrats</a:t>
            </a:r>
            <a:endParaRPr lang="it-IT" altLang="it-IT" sz="1400" b="1" dirty="0">
              <a:latin typeface="Times New Roman" panose="02020603050405020304" pitchFamily="18" charset="0"/>
              <a:cs typeface="Times New Roman" panose="02020603050405020304" pitchFamily="18" charset="0"/>
            </a:endParaRPr>
          </a:p>
        </p:txBody>
      </p:sp>
      <p:sp>
        <p:nvSpPr>
          <p:cNvPr id="34826" name="CasellaDiTesto 10"/>
          <p:cNvSpPr txBox="1">
            <a:spLocks noChangeArrowheads="1"/>
          </p:cNvSpPr>
          <p:nvPr/>
        </p:nvSpPr>
        <p:spPr bwMode="auto">
          <a:xfrm>
            <a:off x="5651847" y="5437341"/>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b="1" dirty="0">
                <a:latin typeface="Times New Roman" panose="02020603050405020304" pitchFamily="18" charset="0"/>
                <a:cs typeface="Times New Roman" panose="02020603050405020304" pitchFamily="18" charset="0"/>
              </a:rPr>
              <a:t>1600 </a:t>
            </a:r>
            <a:r>
              <a:rPr lang="it-IT" altLang="it-IT" sz="1400" b="1" dirty="0" err="1">
                <a:latin typeface="Times New Roman" panose="02020603050405020304" pitchFamily="18" charset="0"/>
                <a:cs typeface="Times New Roman" panose="02020603050405020304" pitchFamily="18" charset="0"/>
              </a:rPr>
              <a:t>quadrats</a:t>
            </a:r>
            <a:endParaRPr lang="it-IT" altLang="it-IT" sz="1400" b="1" dirty="0">
              <a:latin typeface="Times New Roman" panose="02020603050405020304" pitchFamily="18" charset="0"/>
              <a:cs typeface="Times New Roman" panose="02020603050405020304" pitchFamily="18" charset="0"/>
            </a:endParaRPr>
          </a:p>
        </p:txBody>
      </p:sp>
      <p:sp>
        <p:nvSpPr>
          <p:cNvPr id="34827" name="CasellaDiTesto 11"/>
          <p:cNvSpPr txBox="1">
            <a:spLocks noChangeArrowheads="1"/>
          </p:cNvSpPr>
          <p:nvPr/>
        </p:nvSpPr>
        <p:spPr bwMode="auto">
          <a:xfrm>
            <a:off x="7633220" y="4149725"/>
            <a:ext cx="6111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dirty="0"/>
              <a:t>● ● ●</a:t>
            </a:r>
          </a:p>
        </p:txBody>
      </p:sp>
      <p:pic>
        <p:nvPicPr>
          <p:cNvPr id="13" name="Immagin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0499" y="3419366"/>
            <a:ext cx="178752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6394" y="3421317"/>
            <a:ext cx="1789902"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gtEl>
                                        <p:attrNameLst>
                                          <p:attrName>style.visibility</p:attrName>
                                        </p:attrNameLst>
                                      </p:cBhvr>
                                      <p:to>
                                        <p:strVal val="visible"/>
                                      </p:to>
                                    </p:set>
                                    <p:anim calcmode="lin" valueType="num">
                                      <p:cBhvr additive="base">
                                        <p:cTn id="13" dur="500" fill="hold"/>
                                        <p:tgtEl>
                                          <p:spTgt spid="34819"/>
                                        </p:tgtEl>
                                        <p:attrNameLst>
                                          <p:attrName>ppt_x</p:attrName>
                                        </p:attrNameLst>
                                      </p:cBhvr>
                                      <p:tavLst>
                                        <p:tav tm="0">
                                          <p:val>
                                            <p:strVal val="#ppt_x"/>
                                          </p:val>
                                        </p:tav>
                                        <p:tav tm="100000">
                                          <p:val>
                                            <p:strVal val="#ppt_x"/>
                                          </p:val>
                                        </p:tav>
                                      </p:tavLst>
                                    </p:anim>
                                    <p:anim calcmode="lin" valueType="num">
                                      <p:cBhvr additive="base">
                                        <p:cTn id="14"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20"/>
                                        </p:tgtEl>
                                        <p:attrNameLst>
                                          <p:attrName>style.visibility</p:attrName>
                                        </p:attrNameLst>
                                      </p:cBhvr>
                                      <p:to>
                                        <p:strVal val="visible"/>
                                      </p:to>
                                    </p:set>
                                    <p:anim calcmode="lin" valueType="num">
                                      <p:cBhvr additive="base">
                                        <p:cTn id="19" dur="500" fill="hold"/>
                                        <p:tgtEl>
                                          <p:spTgt spid="34820"/>
                                        </p:tgtEl>
                                        <p:attrNameLst>
                                          <p:attrName>ppt_x</p:attrName>
                                        </p:attrNameLst>
                                      </p:cBhvr>
                                      <p:tavLst>
                                        <p:tav tm="0">
                                          <p:val>
                                            <p:strVal val="#ppt_x"/>
                                          </p:val>
                                        </p:tav>
                                        <p:tav tm="100000">
                                          <p:val>
                                            <p:strVal val="#ppt_x"/>
                                          </p:val>
                                        </p:tav>
                                      </p:tavLst>
                                    </p:anim>
                                    <p:anim calcmode="lin" valueType="num">
                                      <p:cBhvr additive="base">
                                        <p:cTn id="20"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4821"/>
                                        </p:tgtEl>
                                        <p:attrNameLst>
                                          <p:attrName>style.visibility</p:attrName>
                                        </p:attrNameLst>
                                      </p:cBhvr>
                                      <p:to>
                                        <p:strVal val="visible"/>
                                      </p:to>
                                    </p:set>
                                    <p:anim calcmode="lin" valueType="num">
                                      <p:cBhvr additive="base">
                                        <p:cTn id="25" dur="500" fill="hold"/>
                                        <p:tgtEl>
                                          <p:spTgt spid="34821"/>
                                        </p:tgtEl>
                                        <p:attrNameLst>
                                          <p:attrName>ppt_x</p:attrName>
                                        </p:attrNameLst>
                                      </p:cBhvr>
                                      <p:tavLst>
                                        <p:tav tm="0">
                                          <p:val>
                                            <p:strVal val="#ppt_x"/>
                                          </p:val>
                                        </p:tav>
                                        <p:tav tm="100000">
                                          <p:val>
                                            <p:strVal val="#ppt_x"/>
                                          </p:val>
                                        </p:tav>
                                      </p:tavLst>
                                    </p:anim>
                                    <p:anim calcmode="lin" valueType="num">
                                      <p:cBhvr additive="base">
                                        <p:cTn id="26"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822"/>
                                        </p:tgtEl>
                                        <p:attrNameLst>
                                          <p:attrName>style.visibility</p:attrName>
                                        </p:attrNameLst>
                                      </p:cBhvr>
                                      <p:to>
                                        <p:strVal val="visible"/>
                                      </p:to>
                                    </p:set>
                                    <p:anim calcmode="lin" valueType="num">
                                      <p:cBhvr additive="base">
                                        <p:cTn id="31" dur="500" fill="hold"/>
                                        <p:tgtEl>
                                          <p:spTgt spid="34822"/>
                                        </p:tgtEl>
                                        <p:attrNameLst>
                                          <p:attrName>ppt_x</p:attrName>
                                        </p:attrNameLst>
                                      </p:cBhvr>
                                      <p:tavLst>
                                        <p:tav tm="0">
                                          <p:val>
                                            <p:strVal val="#ppt_x"/>
                                          </p:val>
                                        </p:tav>
                                        <p:tav tm="100000">
                                          <p:val>
                                            <p:strVal val="#ppt_x"/>
                                          </p:val>
                                        </p:tav>
                                      </p:tavLst>
                                    </p:anim>
                                    <p:anim calcmode="lin" valueType="num">
                                      <p:cBhvr additive="base">
                                        <p:cTn id="32" dur="500" fill="hold"/>
                                        <p:tgtEl>
                                          <p:spTgt spid="348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824"/>
                                        </p:tgtEl>
                                        <p:attrNameLst>
                                          <p:attrName>style.visibility</p:attrName>
                                        </p:attrNameLst>
                                      </p:cBhvr>
                                      <p:to>
                                        <p:strVal val="visible"/>
                                      </p:to>
                                    </p:set>
                                    <p:anim calcmode="lin" valueType="num">
                                      <p:cBhvr additive="base">
                                        <p:cTn id="35" dur="500" fill="hold"/>
                                        <p:tgtEl>
                                          <p:spTgt spid="34824"/>
                                        </p:tgtEl>
                                        <p:attrNameLst>
                                          <p:attrName>ppt_x</p:attrName>
                                        </p:attrNameLst>
                                      </p:cBhvr>
                                      <p:tavLst>
                                        <p:tav tm="0">
                                          <p:val>
                                            <p:strVal val="#ppt_x"/>
                                          </p:val>
                                        </p:tav>
                                        <p:tav tm="100000">
                                          <p:val>
                                            <p:strVal val="#ppt_x"/>
                                          </p:val>
                                        </p:tav>
                                      </p:tavLst>
                                    </p:anim>
                                    <p:anim calcmode="lin" valueType="num">
                                      <p:cBhvr additive="base">
                                        <p:cTn id="36" dur="500" fill="hold"/>
                                        <p:tgtEl>
                                          <p:spTgt spid="348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4825"/>
                                        </p:tgtEl>
                                        <p:attrNameLst>
                                          <p:attrName>style.visibility</p:attrName>
                                        </p:attrNameLst>
                                      </p:cBhvr>
                                      <p:to>
                                        <p:strVal val="visible"/>
                                      </p:to>
                                    </p:set>
                                    <p:anim calcmode="lin" valueType="num">
                                      <p:cBhvr additive="base">
                                        <p:cTn id="45" dur="500" fill="hold"/>
                                        <p:tgtEl>
                                          <p:spTgt spid="34825"/>
                                        </p:tgtEl>
                                        <p:attrNameLst>
                                          <p:attrName>ppt_x</p:attrName>
                                        </p:attrNameLst>
                                      </p:cBhvr>
                                      <p:tavLst>
                                        <p:tav tm="0">
                                          <p:val>
                                            <p:strVal val="#ppt_x"/>
                                          </p:val>
                                        </p:tav>
                                        <p:tav tm="100000">
                                          <p:val>
                                            <p:strVal val="#ppt_x"/>
                                          </p:val>
                                        </p:tav>
                                      </p:tavLst>
                                    </p:anim>
                                    <p:anim calcmode="lin" valueType="num">
                                      <p:cBhvr additive="base">
                                        <p:cTn id="46" dur="500" fill="hold"/>
                                        <p:tgtEl>
                                          <p:spTgt spid="3482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anim calcmode="lin" valueType="num">
                                      <p:cBhvr additive="base">
                                        <p:cTn id="51" dur="500" fill="hold"/>
                                        <p:tgtEl>
                                          <p:spTgt spid="1028"/>
                                        </p:tgtEl>
                                        <p:attrNameLst>
                                          <p:attrName>ppt_x</p:attrName>
                                        </p:attrNameLst>
                                      </p:cBhvr>
                                      <p:tavLst>
                                        <p:tav tm="0">
                                          <p:val>
                                            <p:strVal val="#ppt_x"/>
                                          </p:val>
                                        </p:tav>
                                        <p:tav tm="100000">
                                          <p:val>
                                            <p:strVal val="#ppt_x"/>
                                          </p:val>
                                        </p:tav>
                                      </p:tavLst>
                                    </p:anim>
                                    <p:anim calcmode="lin" valueType="num">
                                      <p:cBhvr additive="base">
                                        <p:cTn id="52" dur="500" fill="hold"/>
                                        <p:tgtEl>
                                          <p:spTgt spid="10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826"/>
                                        </p:tgtEl>
                                        <p:attrNameLst>
                                          <p:attrName>style.visibility</p:attrName>
                                        </p:attrNameLst>
                                      </p:cBhvr>
                                      <p:to>
                                        <p:strVal val="visible"/>
                                      </p:to>
                                    </p:set>
                                    <p:anim calcmode="lin" valueType="num">
                                      <p:cBhvr additive="base">
                                        <p:cTn id="55" dur="500" fill="hold"/>
                                        <p:tgtEl>
                                          <p:spTgt spid="34826"/>
                                        </p:tgtEl>
                                        <p:attrNameLst>
                                          <p:attrName>ppt_x</p:attrName>
                                        </p:attrNameLst>
                                      </p:cBhvr>
                                      <p:tavLst>
                                        <p:tav tm="0">
                                          <p:val>
                                            <p:strVal val="#ppt_x"/>
                                          </p:val>
                                        </p:tav>
                                        <p:tav tm="100000">
                                          <p:val>
                                            <p:strVal val="#ppt_x"/>
                                          </p:val>
                                        </p:tav>
                                      </p:tavLst>
                                    </p:anim>
                                    <p:anim calcmode="lin" valueType="num">
                                      <p:cBhvr additive="base">
                                        <p:cTn id="56"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4827"/>
                                        </p:tgtEl>
                                        <p:attrNameLst>
                                          <p:attrName>style.visibility</p:attrName>
                                        </p:attrNameLst>
                                      </p:cBhvr>
                                      <p:to>
                                        <p:strVal val="visible"/>
                                      </p:to>
                                    </p:set>
                                    <p:anim calcmode="lin" valueType="num">
                                      <p:cBhvr additive="base">
                                        <p:cTn id="61" dur="500" fill="hold"/>
                                        <p:tgtEl>
                                          <p:spTgt spid="34827"/>
                                        </p:tgtEl>
                                        <p:attrNameLst>
                                          <p:attrName>ppt_x</p:attrName>
                                        </p:attrNameLst>
                                      </p:cBhvr>
                                      <p:tavLst>
                                        <p:tav tm="0">
                                          <p:val>
                                            <p:strVal val="#ppt_x"/>
                                          </p:val>
                                        </p:tav>
                                        <p:tav tm="100000">
                                          <p:val>
                                            <p:strVal val="#ppt_x"/>
                                          </p:val>
                                        </p:tav>
                                      </p:tavLst>
                                    </p:anim>
                                    <p:anim calcmode="lin" valueType="num">
                                      <p:cBhvr additive="base">
                                        <p:cTn id="62" dur="500" fill="hold"/>
                                        <p:tgtEl>
                                          <p:spTgt spid="348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79450"/>
            <a:ext cx="80295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488" y="4222750"/>
            <a:ext cx="460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2349500"/>
            <a:ext cx="548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2965450"/>
            <a:ext cx="51244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magin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8" y="5018088"/>
            <a:ext cx="35433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magin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6163" y="5187950"/>
            <a:ext cx="2524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ppt_x"/>
                                          </p:val>
                                        </p:tav>
                                        <p:tav tm="100000">
                                          <p:val>
                                            <p:strVal val="#ppt_x"/>
                                          </p:val>
                                        </p:tav>
                                      </p:tavLst>
                                    </p:anim>
                                    <p:anim calcmode="lin" valueType="num">
                                      <p:cBhvr additive="base">
                                        <p:cTn id="8"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anim calcmode="lin" valueType="num">
                                      <p:cBhvr additive="base">
                                        <p:cTn id="13" dur="500" fill="hold"/>
                                        <p:tgtEl>
                                          <p:spTgt spid="35844"/>
                                        </p:tgtEl>
                                        <p:attrNameLst>
                                          <p:attrName>ppt_x</p:attrName>
                                        </p:attrNameLst>
                                      </p:cBhvr>
                                      <p:tavLst>
                                        <p:tav tm="0">
                                          <p:val>
                                            <p:strVal val="#ppt_x"/>
                                          </p:val>
                                        </p:tav>
                                        <p:tav tm="100000">
                                          <p:val>
                                            <p:strVal val="#ppt_x"/>
                                          </p:val>
                                        </p:tav>
                                      </p:tavLst>
                                    </p:anim>
                                    <p:anim calcmode="lin" valueType="num">
                                      <p:cBhvr additive="base">
                                        <p:cTn id="14" dur="500" fill="hold"/>
                                        <p:tgtEl>
                                          <p:spTgt spid="3584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5"/>
                                        </p:tgtEl>
                                        <p:attrNameLst>
                                          <p:attrName>style.visibility</p:attrName>
                                        </p:attrNameLst>
                                      </p:cBhvr>
                                      <p:to>
                                        <p:strVal val="visible"/>
                                      </p:to>
                                    </p:set>
                                    <p:anim calcmode="lin" valueType="num">
                                      <p:cBhvr additive="base">
                                        <p:cTn id="17" dur="500" fill="hold"/>
                                        <p:tgtEl>
                                          <p:spTgt spid="35845"/>
                                        </p:tgtEl>
                                        <p:attrNameLst>
                                          <p:attrName>ppt_x</p:attrName>
                                        </p:attrNameLst>
                                      </p:cBhvr>
                                      <p:tavLst>
                                        <p:tav tm="0">
                                          <p:val>
                                            <p:strVal val="#ppt_x"/>
                                          </p:val>
                                        </p:tav>
                                        <p:tav tm="100000">
                                          <p:val>
                                            <p:strVal val="#ppt_x"/>
                                          </p:val>
                                        </p:tav>
                                      </p:tavLst>
                                    </p:anim>
                                    <p:anim calcmode="lin" valueType="num">
                                      <p:cBhvr additive="base">
                                        <p:cTn id="18" dur="500" fill="hold"/>
                                        <p:tgtEl>
                                          <p:spTgt spid="358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843"/>
                                        </p:tgtEl>
                                        <p:attrNameLst>
                                          <p:attrName>style.visibility</p:attrName>
                                        </p:attrNameLst>
                                      </p:cBhvr>
                                      <p:to>
                                        <p:strVal val="visible"/>
                                      </p:to>
                                    </p:set>
                                    <p:anim calcmode="lin" valueType="num">
                                      <p:cBhvr additive="base">
                                        <p:cTn id="23" dur="500" fill="hold"/>
                                        <p:tgtEl>
                                          <p:spTgt spid="35843"/>
                                        </p:tgtEl>
                                        <p:attrNameLst>
                                          <p:attrName>ppt_x</p:attrName>
                                        </p:attrNameLst>
                                      </p:cBhvr>
                                      <p:tavLst>
                                        <p:tav tm="0">
                                          <p:val>
                                            <p:strVal val="#ppt_x"/>
                                          </p:val>
                                        </p:tav>
                                        <p:tav tm="100000">
                                          <p:val>
                                            <p:strVal val="#ppt_x"/>
                                          </p:val>
                                        </p:tav>
                                      </p:tavLst>
                                    </p:anim>
                                    <p:anim calcmode="lin" valueType="num">
                                      <p:cBhvr additive="base">
                                        <p:cTn id="24" dur="500" fill="hold"/>
                                        <p:tgtEl>
                                          <p:spTgt spid="3584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846"/>
                                        </p:tgtEl>
                                        <p:attrNameLst>
                                          <p:attrName>style.visibility</p:attrName>
                                        </p:attrNameLst>
                                      </p:cBhvr>
                                      <p:to>
                                        <p:strVal val="visible"/>
                                      </p:to>
                                    </p:set>
                                    <p:anim calcmode="lin" valueType="num">
                                      <p:cBhvr additive="base">
                                        <p:cTn id="27" dur="500" fill="hold"/>
                                        <p:tgtEl>
                                          <p:spTgt spid="35846"/>
                                        </p:tgtEl>
                                        <p:attrNameLst>
                                          <p:attrName>ppt_x</p:attrName>
                                        </p:attrNameLst>
                                      </p:cBhvr>
                                      <p:tavLst>
                                        <p:tav tm="0">
                                          <p:val>
                                            <p:strVal val="#ppt_x"/>
                                          </p:val>
                                        </p:tav>
                                        <p:tav tm="100000">
                                          <p:val>
                                            <p:strVal val="#ppt_x"/>
                                          </p:val>
                                        </p:tav>
                                      </p:tavLst>
                                    </p:anim>
                                    <p:anim calcmode="lin" valueType="num">
                                      <p:cBhvr additive="base">
                                        <p:cTn id="28" dur="500" fill="hold"/>
                                        <p:tgtEl>
                                          <p:spTgt spid="358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847"/>
                                        </p:tgtEl>
                                        <p:attrNameLst>
                                          <p:attrName>style.visibility</p:attrName>
                                        </p:attrNameLst>
                                      </p:cBhvr>
                                      <p:to>
                                        <p:strVal val="visible"/>
                                      </p:to>
                                    </p:set>
                                    <p:anim calcmode="lin" valueType="num">
                                      <p:cBhvr additive="base">
                                        <p:cTn id="31" dur="500" fill="hold"/>
                                        <p:tgtEl>
                                          <p:spTgt spid="35847"/>
                                        </p:tgtEl>
                                        <p:attrNameLst>
                                          <p:attrName>ppt_x</p:attrName>
                                        </p:attrNameLst>
                                      </p:cBhvr>
                                      <p:tavLst>
                                        <p:tav tm="0">
                                          <p:val>
                                            <p:strVal val="#ppt_x"/>
                                          </p:val>
                                        </p:tav>
                                        <p:tav tm="100000">
                                          <p:val>
                                            <p:strVal val="#ppt_x"/>
                                          </p:val>
                                        </p:tav>
                                      </p:tavLst>
                                    </p:anim>
                                    <p:anim calcmode="lin" valueType="num">
                                      <p:cBhvr additive="base">
                                        <p:cTn id="32" dur="500" fill="hold"/>
                                        <p:tgtEl>
                                          <p:spTgt spid="358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6516688" y="1844675"/>
            <a:ext cx="2519362" cy="2808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Ovale 4"/>
          <p:cNvSpPr/>
          <p:nvPr/>
        </p:nvSpPr>
        <p:spPr>
          <a:xfrm>
            <a:off x="7092950" y="2420938"/>
            <a:ext cx="1773238" cy="1570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868" name="Rettangolo 1"/>
          <p:cNvSpPr>
            <a:spLocks noChangeArrowheads="1"/>
          </p:cNvSpPr>
          <p:nvPr/>
        </p:nvSpPr>
        <p:spPr bwMode="auto">
          <a:xfrm>
            <a:off x="1619250" y="620713"/>
            <a:ext cx="610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smtClean="0">
                <a:latin typeface="Times New Roman" panose="02020603050405020304" pitchFamily="18" charset="0"/>
                <a:cs typeface="Times New Roman" panose="02020603050405020304" pitchFamily="18" charset="0"/>
              </a:rPr>
              <a:t>determine </a:t>
            </a:r>
            <a:r>
              <a:rPr lang="en-GB" altLang="it-IT" sz="2400" b="1" dirty="0">
                <a:latin typeface="Times New Roman" panose="02020603050405020304" pitchFamily="18" charset="0"/>
                <a:cs typeface="Times New Roman" panose="02020603050405020304" pitchFamily="18" charset="0"/>
              </a:rPr>
              <a:t>the </a:t>
            </a:r>
            <a:r>
              <a:rPr lang="en-GB" altLang="it-IT" sz="2400" b="1" dirty="0">
                <a:solidFill>
                  <a:srgbClr val="C00000"/>
                </a:solidFill>
                <a:latin typeface="Times New Roman" panose="02020603050405020304" pitchFamily="18" charset="0"/>
                <a:cs typeface="Times New Roman" panose="02020603050405020304" pitchFamily="18" charset="0"/>
              </a:rPr>
              <a:t>asymptotic properties</a:t>
            </a:r>
            <a:r>
              <a:rPr lang="en-GB" altLang="it-IT" sz="2400" b="1" dirty="0">
                <a:latin typeface="Times New Roman" panose="02020603050405020304" pitchFamily="18" charset="0"/>
                <a:cs typeface="Times New Roman" panose="02020603050405020304" pitchFamily="18" charset="0"/>
              </a:rPr>
              <a:t> of IDW interpolator as the </a:t>
            </a:r>
            <a:r>
              <a:rPr lang="en-GB" altLang="it-IT" sz="2400" b="1" dirty="0" smtClean="0">
                <a:solidFill>
                  <a:srgbClr val="C00000"/>
                </a:solidFill>
                <a:latin typeface="Times New Roman" panose="02020603050405020304" pitchFamily="18" charset="0"/>
                <a:cs typeface="Times New Roman" panose="02020603050405020304" pitchFamily="18" charset="0"/>
              </a:rPr>
              <a:t>partitions</a:t>
            </a:r>
            <a:r>
              <a:rPr lang="en-GB" altLang="it-IT" sz="2400" b="1" dirty="0" smtClean="0">
                <a:latin typeface="Times New Roman" panose="02020603050405020304" pitchFamily="18" charset="0"/>
                <a:cs typeface="Times New Roman" panose="02020603050405020304" pitchFamily="18" charset="0"/>
              </a:rPr>
              <a:t> </a:t>
            </a:r>
            <a:r>
              <a:rPr lang="en-GB" altLang="it-IT" sz="2400" b="1" dirty="0">
                <a:latin typeface="Times New Roman" panose="02020603050405020304" pitchFamily="18" charset="0"/>
                <a:cs typeface="Times New Roman" panose="02020603050405020304" pitchFamily="18" charset="0"/>
              </a:rPr>
              <a:t>of the study area </a:t>
            </a:r>
            <a:r>
              <a:rPr lang="en-GB" altLang="it-IT" sz="2400" b="1" dirty="0" smtClean="0">
                <a:solidFill>
                  <a:srgbClr val="C00000"/>
                </a:solidFill>
                <a:latin typeface="Times New Roman" panose="02020603050405020304" pitchFamily="18" charset="0"/>
                <a:cs typeface="Times New Roman" panose="02020603050405020304" pitchFamily="18" charset="0"/>
              </a:rPr>
              <a:t>becomes </a:t>
            </a:r>
            <a:r>
              <a:rPr lang="en-GB" altLang="it-IT" sz="2400" b="1" dirty="0">
                <a:solidFill>
                  <a:srgbClr val="C00000"/>
                </a:solidFill>
                <a:latin typeface="Times New Roman" panose="02020603050405020304" pitchFamily="18" charset="0"/>
                <a:cs typeface="Times New Roman" panose="02020603050405020304" pitchFamily="18" charset="0"/>
              </a:rPr>
              <a:t>thinner and thinner</a:t>
            </a:r>
            <a:endParaRPr lang="it-IT" altLang="it-IT" sz="2400" b="1" dirty="0">
              <a:solidFill>
                <a:srgbClr val="C00000"/>
              </a:solidFill>
              <a:latin typeface="Times New Roman" panose="02020603050405020304" pitchFamily="18" charset="0"/>
              <a:cs typeface="Times New Roman" panose="02020603050405020304" pitchFamily="18" charset="0"/>
            </a:endParaRPr>
          </a:p>
        </p:txBody>
      </p:sp>
      <p:sp>
        <p:nvSpPr>
          <p:cNvPr id="36869" name="Rettangolo 2"/>
          <p:cNvSpPr>
            <a:spLocks noChangeArrowheads="1"/>
          </p:cNvSpPr>
          <p:nvPr/>
        </p:nvSpPr>
        <p:spPr bwMode="auto">
          <a:xfrm>
            <a:off x="395288" y="2133600"/>
            <a:ext cx="5832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contrary to the familiar finite population asymptotic scenario in which populations are nested ….</a:t>
            </a:r>
            <a:endParaRPr lang="it-IT" altLang="it-IT" sz="2400" b="1" dirty="0">
              <a:latin typeface="Times New Roman" panose="02020603050405020304" pitchFamily="18" charset="0"/>
              <a:cs typeface="Times New Roman" panose="02020603050405020304" pitchFamily="18" charset="0"/>
            </a:endParaRPr>
          </a:p>
        </p:txBody>
      </p:sp>
      <p:sp>
        <p:nvSpPr>
          <p:cNvPr id="4" name="Ovale 3"/>
          <p:cNvSpPr/>
          <p:nvPr/>
        </p:nvSpPr>
        <p:spPr>
          <a:xfrm>
            <a:off x="7524750" y="285273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871" name="Rettangolo 6"/>
          <p:cNvSpPr>
            <a:spLocks noChangeArrowheads="1"/>
          </p:cNvSpPr>
          <p:nvPr/>
        </p:nvSpPr>
        <p:spPr bwMode="auto">
          <a:xfrm>
            <a:off x="539750" y="3356992"/>
            <a:ext cx="518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400" b="1" dirty="0">
                <a:latin typeface="Times New Roman" panose="02020603050405020304" pitchFamily="18" charset="0"/>
                <a:cs typeface="Times New Roman" panose="02020603050405020304" pitchFamily="18" charset="0"/>
              </a:rPr>
              <a:t>… in our scenario the </a:t>
            </a:r>
            <a:r>
              <a:rPr lang="en-GB" altLang="it-IT" sz="2400" b="1" dirty="0">
                <a:solidFill>
                  <a:srgbClr val="C00000"/>
                </a:solidFill>
                <a:latin typeface="Times New Roman" panose="02020603050405020304" pitchFamily="18" charset="0"/>
                <a:cs typeface="Times New Roman" panose="02020603050405020304" pitchFamily="18" charset="0"/>
              </a:rPr>
              <a:t>unit </a:t>
            </a:r>
            <a:r>
              <a:rPr lang="en-GB" altLang="it-IT" sz="2400" b="1" i="1" dirty="0">
                <a:solidFill>
                  <a:srgbClr val="C00000"/>
                </a:solidFill>
                <a:latin typeface="Times New Roman" panose="02020603050405020304" pitchFamily="18" charset="0"/>
                <a:cs typeface="Times New Roman" panose="02020603050405020304" pitchFamily="18" charset="0"/>
              </a:rPr>
              <a:t>j</a:t>
            </a:r>
            <a:r>
              <a:rPr lang="en-GB" altLang="it-IT" sz="2400" b="1" dirty="0">
                <a:latin typeface="Times New Roman" panose="02020603050405020304" pitchFamily="18" charset="0"/>
                <a:cs typeface="Times New Roman" panose="02020603050405020304" pitchFamily="18" charset="0"/>
              </a:rPr>
              <a:t> of the population </a:t>
            </a:r>
            <a:r>
              <a:rPr lang="en-GB" altLang="it-IT" sz="2400" b="1" i="1" dirty="0">
                <a:latin typeface="Times New Roman" panose="02020603050405020304" pitchFamily="18" charset="0"/>
                <a:cs typeface="Times New Roman" panose="02020603050405020304" pitchFamily="18" charset="0"/>
              </a:rPr>
              <a:t>k</a:t>
            </a:r>
            <a:r>
              <a:rPr lang="en-GB" altLang="it-IT" sz="2400" b="1" dirty="0">
                <a:latin typeface="Times New Roman" panose="02020603050405020304" pitchFamily="18" charset="0"/>
                <a:cs typeface="Times New Roman" panose="02020603050405020304" pitchFamily="18" charset="0"/>
              </a:rPr>
              <a:t> </a:t>
            </a:r>
            <a:r>
              <a:rPr lang="en-GB" altLang="it-IT" sz="2400" b="1" dirty="0">
                <a:solidFill>
                  <a:srgbClr val="C00000"/>
                </a:solidFill>
                <a:latin typeface="Times New Roman" panose="02020603050405020304" pitchFamily="18" charset="0"/>
                <a:cs typeface="Times New Roman" panose="02020603050405020304" pitchFamily="18" charset="0"/>
              </a:rPr>
              <a:t>is lost</a:t>
            </a:r>
            <a:r>
              <a:rPr lang="en-GB" altLang="it-IT" sz="2400" b="1" dirty="0">
                <a:latin typeface="Times New Roman" panose="02020603050405020304" pitchFamily="18" charset="0"/>
                <a:cs typeface="Times New Roman" panose="02020603050405020304" pitchFamily="18" charset="0"/>
              </a:rPr>
              <a:t> in the subsequent populations</a:t>
            </a:r>
            <a:endParaRPr lang="it-IT" altLang="it-IT" sz="2400" b="1" dirty="0"/>
          </a:p>
        </p:txBody>
      </p:sp>
      <p:pic>
        <p:nvPicPr>
          <p:cNvPr id="36872" name="Immagin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6513" y="4437112"/>
            <a:ext cx="1779587"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4437112"/>
            <a:ext cx="1785938"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CasellaDiTesto 9"/>
          <p:cNvSpPr txBox="1">
            <a:spLocks noChangeArrowheads="1"/>
          </p:cNvSpPr>
          <p:nvPr/>
        </p:nvSpPr>
        <p:spPr bwMode="auto">
          <a:xfrm>
            <a:off x="3451225" y="5229200"/>
            <a:ext cx="25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600" b="1" i="1" dirty="0">
                <a:latin typeface="Times New Roman" panose="02020603050405020304" pitchFamily="18" charset="0"/>
                <a:cs typeface="Times New Roman" panose="02020603050405020304" pitchFamily="18" charset="0"/>
              </a:rPr>
              <a:t>j</a:t>
            </a:r>
          </a:p>
        </p:txBody>
      </p:sp>
      <p:sp>
        <p:nvSpPr>
          <p:cNvPr id="36875" name="CasellaDiTesto 10"/>
          <p:cNvSpPr txBox="1">
            <a:spLocks noChangeArrowheads="1"/>
          </p:cNvSpPr>
          <p:nvPr/>
        </p:nvSpPr>
        <p:spPr bwMode="auto">
          <a:xfrm>
            <a:off x="5610225" y="5281265"/>
            <a:ext cx="25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600" b="1" i="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9"/>
                                        </p:tgtEl>
                                        <p:attrNameLst>
                                          <p:attrName>style.visibility</p:attrName>
                                        </p:attrNameLst>
                                      </p:cBhvr>
                                      <p:to>
                                        <p:strVal val="visible"/>
                                      </p:to>
                                    </p:set>
                                    <p:anim calcmode="lin" valueType="num">
                                      <p:cBhvr additive="base">
                                        <p:cTn id="13" dur="500" fill="hold"/>
                                        <p:tgtEl>
                                          <p:spTgt spid="36869"/>
                                        </p:tgtEl>
                                        <p:attrNameLst>
                                          <p:attrName>ppt_x</p:attrName>
                                        </p:attrNameLst>
                                      </p:cBhvr>
                                      <p:tavLst>
                                        <p:tav tm="0">
                                          <p:val>
                                            <p:strVal val="#ppt_x"/>
                                          </p:val>
                                        </p:tav>
                                        <p:tav tm="100000">
                                          <p:val>
                                            <p:strVal val="#ppt_x"/>
                                          </p:val>
                                        </p:tav>
                                      </p:tavLst>
                                    </p:anim>
                                    <p:anim calcmode="lin" valueType="num">
                                      <p:cBhvr additive="base">
                                        <p:cTn id="14"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71"/>
                                        </p:tgtEl>
                                        <p:attrNameLst>
                                          <p:attrName>style.visibility</p:attrName>
                                        </p:attrNameLst>
                                      </p:cBhvr>
                                      <p:to>
                                        <p:strVal val="visible"/>
                                      </p:to>
                                    </p:set>
                                    <p:anim calcmode="lin" valueType="num">
                                      <p:cBhvr additive="base">
                                        <p:cTn id="37" dur="500" fill="hold"/>
                                        <p:tgtEl>
                                          <p:spTgt spid="36871"/>
                                        </p:tgtEl>
                                        <p:attrNameLst>
                                          <p:attrName>ppt_x</p:attrName>
                                        </p:attrNameLst>
                                      </p:cBhvr>
                                      <p:tavLst>
                                        <p:tav tm="0">
                                          <p:val>
                                            <p:strVal val="#ppt_x"/>
                                          </p:val>
                                        </p:tav>
                                        <p:tav tm="100000">
                                          <p:val>
                                            <p:strVal val="#ppt_x"/>
                                          </p:val>
                                        </p:tav>
                                      </p:tavLst>
                                    </p:anim>
                                    <p:anim calcmode="lin" valueType="num">
                                      <p:cBhvr additive="base">
                                        <p:cTn id="38"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6872"/>
                                        </p:tgtEl>
                                        <p:attrNameLst>
                                          <p:attrName>style.visibility</p:attrName>
                                        </p:attrNameLst>
                                      </p:cBhvr>
                                      <p:to>
                                        <p:strVal val="visible"/>
                                      </p:to>
                                    </p:set>
                                    <p:anim calcmode="lin" valueType="num">
                                      <p:cBhvr additive="base">
                                        <p:cTn id="43" dur="500" fill="hold"/>
                                        <p:tgtEl>
                                          <p:spTgt spid="36872"/>
                                        </p:tgtEl>
                                        <p:attrNameLst>
                                          <p:attrName>ppt_x</p:attrName>
                                        </p:attrNameLst>
                                      </p:cBhvr>
                                      <p:tavLst>
                                        <p:tav tm="0">
                                          <p:val>
                                            <p:strVal val="#ppt_x"/>
                                          </p:val>
                                        </p:tav>
                                        <p:tav tm="100000">
                                          <p:val>
                                            <p:strVal val="#ppt_x"/>
                                          </p:val>
                                        </p:tav>
                                      </p:tavLst>
                                    </p:anim>
                                    <p:anim calcmode="lin" valueType="num">
                                      <p:cBhvr additive="base">
                                        <p:cTn id="44" dur="500" fill="hold"/>
                                        <p:tgtEl>
                                          <p:spTgt spid="3687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874"/>
                                        </p:tgtEl>
                                        <p:attrNameLst>
                                          <p:attrName>style.visibility</p:attrName>
                                        </p:attrNameLst>
                                      </p:cBhvr>
                                      <p:to>
                                        <p:strVal val="visible"/>
                                      </p:to>
                                    </p:set>
                                    <p:anim calcmode="lin" valueType="num">
                                      <p:cBhvr additive="base">
                                        <p:cTn id="47" dur="500" fill="hold"/>
                                        <p:tgtEl>
                                          <p:spTgt spid="36874"/>
                                        </p:tgtEl>
                                        <p:attrNameLst>
                                          <p:attrName>ppt_x</p:attrName>
                                        </p:attrNameLst>
                                      </p:cBhvr>
                                      <p:tavLst>
                                        <p:tav tm="0">
                                          <p:val>
                                            <p:strVal val="#ppt_x"/>
                                          </p:val>
                                        </p:tav>
                                        <p:tav tm="100000">
                                          <p:val>
                                            <p:strVal val="#ppt_x"/>
                                          </p:val>
                                        </p:tav>
                                      </p:tavLst>
                                    </p:anim>
                                    <p:anim calcmode="lin" valueType="num">
                                      <p:cBhvr additive="base">
                                        <p:cTn id="48" dur="500" fill="hold"/>
                                        <p:tgtEl>
                                          <p:spTgt spid="368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873"/>
                                        </p:tgtEl>
                                        <p:attrNameLst>
                                          <p:attrName>style.visibility</p:attrName>
                                        </p:attrNameLst>
                                      </p:cBhvr>
                                      <p:to>
                                        <p:strVal val="visible"/>
                                      </p:to>
                                    </p:set>
                                    <p:anim calcmode="lin" valueType="num">
                                      <p:cBhvr additive="base">
                                        <p:cTn id="51" dur="500" fill="hold"/>
                                        <p:tgtEl>
                                          <p:spTgt spid="36873"/>
                                        </p:tgtEl>
                                        <p:attrNameLst>
                                          <p:attrName>ppt_x</p:attrName>
                                        </p:attrNameLst>
                                      </p:cBhvr>
                                      <p:tavLst>
                                        <p:tav tm="0">
                                          <p:val>
                                            <p:strVal val="#ppt_x"/>
                                          </p:val>
                                        </p:tav>
                                        <p:tav tm="100000">
                                          <p:val>
                                            <p:strVal val="#ppt_x"/>
                                          </p:val>
                                        </p:tav>
                                      </p:tavLst>
                                    </p:anim>
                                    <p:anim calcmode="lin" valueType="num">
                                      <p:cBhvr additive="base">
                                        <p:cTn id="52" dur="500" fill="hold"/>
                                        <p:tgtEl>
                                          <p:spTgt spid="3687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6875"/>
                                        </p:tgtEl>
                                        <p:attrNameLst>
                                          <p:attrName>style.visibility</p:attrName>
                                        </p:attrNameLst>
                                      </p:cBhvr>
                                      <p:to>
                                        <p:strVal val="visible"/>
                                      </p:to>
                                    </p:set>
                                    <p:anim calcmode="lin" valueType="num">
                                      <p:cBhvr additive="base">
                                        <p:cTn id="55" dur="500" fill="hold"/>
                                        <p:tgtEl>
                                          <p:spTgt spid="36875"/>
                                        </p:tgtEl>
                                        <p:attrNameLst>
                                          <p:attrName>ppt_x</p:attrName>
                                        </p:attrNameLst>
                                      </p:cBhvr>
                                      <p:tavLst>
                                        <p:tav tm="0">
                                          <p:val>
                                            <p:strVal val="#ppt_x"/>
                                          </p:val>
                                        </p:tav>
                                        <p:tav tm="100000">
                                          <p:val>
                                            <p:strVal val="#ppt_x"/>
                                          </p:val>
                                        </p:tav>
                                      </p:tavLst>
                                    </p:anim>
                                    <p:anim calcmode="lin" valueType="num">
                                      <p:cBhvr additive="base">
                                        <p:cTn id="56"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6868" grpId="0"/>
      <p:bldP spid="36869" grpId="0"/>
      <p:bldP spid="4" grpId="0" animBg="1"/>
      <p:bldP spid="36871" grpId="0"/>
      <p:bldP spid="36874" grpId="0"/>
      <p:bldP spid="368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963" y="411163"/>
            <a:ext cx="7458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12776"/>
            <a:ext cx="45910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463" y="5121746"/>
            <a:ext cx="45339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271530"/>
            <a:ext cx="32639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magin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4719256"/>
            <a:ext cx="403383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2233231"/>
            <a:ext cx="272415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gtEl>
                                        <p:attrNameLst>
                                          <p:attrName>style.visibility</p:attrName>
                                        </p:attrNameLst>
                                      </p:cBhvr>
                                      <p:to>
                                        <p:strVal val="visible"/>
                                      </p:to>
                                    </p:set>
                                    <p:anim calcmode="lin" valueType="num">
                                      <p:cBhvr additive="base">
                                        <p:cTn id="13" dur="500" fill="hold"/>
                                        <p:tgtEl>
                                          <p:spTgt spid="37891"/>
                                        </p:tgtEl>
                                        <p:attrNameLst>
                                          <p:attrName>ppt_x</p:attrName>
                                        </p:attrNameLst>
                                      </p:cBhvr>
                                      <p:tavLst>
                                        <p:tav tm="0">
                                          <p:val>
                                            <p:strVal val="#ppt_x"/>
                                          </p:val>
                                        </p:tav>
                                        <p:tav tm="100000">
                                          <p:val>
                                            <p:strVal val="#ppt_x"/>
                                          </p:val>
                                        </p:tav>
                                      </p:tavLst>
                                    </p:anim>
                                    <p:anim calcmode="lin" valueType="num">
                                      <p:cBhvr additive="base">
                                        <p:cTn id="14" dur="500" fill="hold"/>
                                        <p:tgtEl>
                                          <p:spTgt spid="3789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7894"/>
                                        </p:tgtEl>
                                        <p:attrNameLst>
                                          <p:attrName>style.visibility</p:attrName>
                                        </p:attrNameLst>
                                      </p:cBhvr>
                                      <p:to>
                                        <p:strVal val="visible"/>
                                      </p:to>
                                    </p:set>
                                    <p:anim calcmode="lin" valueType="num">
                                      <p:cBhvr additive="base">
                                        <p:cTn id="17" dur="500" fill="hold"/>
                                        <p:tgtEl>
                                          <p:spTgt spid="37894"/>
                                        </p:tgtEl>
                                        <p:attrNameLst>
                                          <p:attrName>ppt_x</p:attrName>
                                        </p:attrNameLst>
                                      </p:cBhvr>
                                      <p:tavLst>
                                        <p:tav tm="0">
                                          <p:val>
                                            <p:strVal val="#ppt_x"/>
                                          </p:val>
                                        </p:tav>
                                        <p:tav tm="100000">
                                          <p:val>
                                            <p:strVal val="#ppt_x"/>
                                          </p:val>
                                        </p:tav>
                                      </p:tavLst>
                                    </p:anim>
                                    <p:anim calcmode="lin" valueType="num">
                                      <p:cBhvr additive="base">
                                        <p:cTn id="18"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7892"/>
                                        </p:tgtEl>
                                        <p:attrNameLst>
                                          <p:attrName>style.visibility</p:attrName>
                                        </p:attrNameLst>
                                      </p:cBhvr>
                                      <p:to>
                                        <p:strVal val="visible"/>
                                      </p:to>
                                    </p:set>
                                    <p:anim calcmode="lin" valueType="num">
                                      <p:cBhvr additive="base">
                                        <p:cTn id="29" dur="500" fill="hold"/>
                                        <p:tgtEl>
                                          <p:spTgt spid="37892"/>
                                        </p:tgtEl>
                                        <p:attrNameLst>
                                          <p:attrName>ppt_x</p:attrName>
                                        </p:attrNameLst>
                                      </p:cBhvr>
                                      <p:tavLst>
                                        <p:tav tm="0">
                                          <p:val>
                                            <p:strVal val="#ppt_x"/>
                                          </p:val>
                                        </p:tav>
                                        <p:tav tm="100000">
                                          <p:val>
                                            <p:strVal val="#ppt_x"/>
                                          </p:val>
                                        </p:tav>
                                      </p:tavLst>
                                    </p:anim>
                                    <p:anim calcmode="lin" valueType="num">
                                      <p:cBhvr additive="base">
                                        <p:cTn id="30" dur="500" fill="hold"/>
                                        <p:tgtEl>
                                          <p:spTgt spid="3789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7895"/>
                                        </p:tgtEl>
                                        <p:attrNameLst>
                                          <p:attrName>style.visibility</p:attrName>
                                        </p:attrNameLst>
                                      </p:cBhvr>
                                      <p:to>
                                        <p:strVal val="visible"/>
                                      </p:to>
                                    </p:set>
                                    <p:anim calcmode="lin" valueType="num">
                                      <p:cBhvr additive="base">
                                        <p:cTn id="33" dur="500" fill="hold"/>
                                        <p:tgtEl>
                                          <p:spTgt spid="37895"/>
                                        </p:tgtEl>
                                        <p:attrNameLst>
                                          <p:attrName>ppt_x</p:attrName>
                                        </p:attrNameLst>
                                      </p:cBhvr>
                                      <p:tavLst>
                                        <p:tav tm="0">
                                          <p:val>
                                            <p:strVal val="#ppt_x"/>
                                          </p:val>
                                        </p:tav>
                                        <p:tav tm="100000">
                                          <p:val>
                                            <p:strVal val="#ppt_x"/>
                                          </p:val>
                                        </p:tav>
                                      </p:tavLst>
                                    </p:anim>
                                    <p:anim calcmode="lin" valueType="num">
                                      <p:cBhvr additive="base">
                                        <p:cTn id="34" dur="500" fill="hold"/>
                                        <p:tgtEl>
                                          <p:spTgt spid="378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734878" y="404664"/>
            <a:ext cx="722149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err="1">
                <a:latin typeface="Times New Roman" panose="02020603050405020304" pitchFamily="18" charset="0"/>
                <a:cs typeface="Times New Roman" panose="02020603050405020304" pitchFamily="18" charset="0"/>
              </a:rPr>
              <a:t>spatially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explicit</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estimates</a:t>
            </a:r>
            <a:r>
              <a:rPr lang="it-IT" altLang="it-IT" b="1" dirty="0">
                <a:latin typeface="Times New Roman" panose="02020603050405020304" pitchFamily="18" charset="0"/>
                <a:cs typeface="Times New Roman" panose="02020603050405020304" pitchFamily="18" charset="0"/>
              </a:rPr>
              <a:t> are </a:t>
            </a:r>
            <a:r>
              <a:rPr lang="it-IT" altLang="it-IT" b="1" dirty="0" err="1" smtClean="0">
                <a:latin typeface="Times New Roman" panose="02020603050405020304" pitchFamily="18" charset="0"/>
                <a:cs typeface="Times New Roman" panose="02020603050405020304" pitchFamily="18" charset="0"/>
              </a:rPr>
              <a:t>needed</a:t>
            </a:r>
            <a:r>
              <a:rPr lang="it-IT" altLang="it-IT" b="1" dirty="0" smtClean="0">
                <a:latin typeface="Times New Roman" panose="02020603050405020304" pitchFamily="18" charset="0"/>
                <a:cs typeface="Times New Roman" panose="02020603050405020304" pitchFamily="18" charset="0"/>
              </a:rPr>
              <a:t> in </a:t>
            </a:r>
            <a:r>
              <a:rPr lang="it-IT" altLang="it-IT" b="1" dirty="0" err="1">
                <a:latin typeface="Times New Roman" panose="02020603050405020304" pitchFamily="18" charset="0"/>
                <a:cs typeface="Times New Roman" panose="02020603050405020304" pitchFamily="18" charset="0"/>
              </a:rPr>
              <a:t>many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environmental</a:t>
            </a:r>
            <a:r>
              <a:rPr lang="it-IT" altLang="it-IT" b="1" dirty="0">
                <a:latin typeface="Times New Roman" panose="02020603050405020304" pitchFamily="18" charset="0"/>
                <a:cs typeface="Times New Roman" panose="02020603050405020304" pitchFamily="18" charset="0"/>
              </a:rPr>
              <a:t> and </a:t>
            </a:r>
            <a:r>
              <a:rPr lang="it-IT" altLang="it-IT" b="1" dirty="0" err="1">
                <a:latin typeface="Times New Roman" panose="02020603050405020304" pitchFamily="18" charset="0"/>
                <a:cs typeface="Times New Roman" panose="02020603050405020304" pitchFamily="18" charset="0"/>
              </a:rPr>
              <a:t>ecological</a:t>
            </a:r>
            <a:r>
              <a:rPr lang="it-IT" altLang="it-IT" b="1" dirty="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applications</a:t>
            </a:r>
            <a:r>
              <a:rPr lang="it-IT" altLang="it-IT" b="1" dirty="0" smtClean="0">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for </a:t>
            </a:r>
            <a:r>
              <a:rPr lang="it-IT" altLang="it-IT" b="1" dirty="0" err="1">
                <a:latin typeface="Times New Roman" panose="02020603050405020304" pitchFamily="18" charset="0"/>
                <a:cs typeface="Times New Roman" panose="02020603050405020304" pitchFamily="18" charset="0"/>
              </a:rPr>
              <a:t>making</a:t>
            </a:r>
            <a:r>
              <a:rPr lang="it-IT" altLang="it-IT" b="1" dirty="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maps</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depicting</a:t>
            </a:r>
            <a:r>
              <a:rPr lang="it-IT" altLang="it-IT" b="1" dirty="0" smtClean="0">
                <a:latin typeface="Times New Roman" panose="02020603050405020304" pitchFamily="18" charset="0"/>
                <a:cs typeface="Times New Roman" panose="02020603050405020304" pitchFamily="18" charset="0"/>
              </a:rPr>
              <a:t> the </a:t>
            </a:r>
            <a:r>
              <a:rPr lang="it-IT" altLang="it-IT" b="1" dirty="0" err="1" smtClean="0">
                <a:latin typeface="Times New Roman" panose="02020603050405020304" pitchFamily="18" charset="0"/>
                <a:cs typeface="Times New Roman" panose="02020603050405020304" pitchFamily="18" charset="0"/>
              </a:rPr>
              <a:t>spatial</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distribution</a:t>
            </a:r>
            <a:r>
              <a:rPr lang="it-IT" altLang="it-IT" b="1" dirty="0" smtClean="0">
                <a:latin typeface="Times New Roman" panose="02020603050405020304" pitchFamily="18" charset="0"/>
                <a:cs typeface="Times New Roman" panose="02020603050405020304" pitchFamily="18" charset="0"/>
              </a:rPr>
              <a:t> of </a:t>
            </a:r>
            <a:r>
              <a:rPr lang="it-IT" altLang="it-IT" b="1" dirty="0" err="1" smtClean="0">
                <a:latin typeface="Times New Roman" panose="02020603050405020304" pitchFamily="18" charset="0"/>
                <a:cs typeface="Times New Roman" panose="02020603050405020304" pitchFamily="18" charset="0"/>
              </a:rPr>
              <a:t>attributes</a:t>
            </a:r>
            <a:endParaRPr lang="it-IT" altLang="it-IT"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4232741"/>
            <a:ext cx="1737635" cy="185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a:blip r:embed="rId3"/>
          <a:stretch>
            <a:fillRect/>
          </a:stretch>
        </p:blipFill>
        <p:spPr>
          <a:xfrm>
            <a:off x="459307" y="4639284"/>
            <a:ext cx="2228255" cy="1954655"/>
          </a:xfrm>
          <a:prstGeom prst="rect">
            <a:avLst/>
          </a:prstGeom>
        </p:spPr>
      </p:pic>
      <p:sp>
        <p:nvSpPr>
          <p:cNvPr id="10" name="CasellaDiTesto 9"/>
          <p:cNvSpPr txBox="1"/>
          <p:nvPr/>
        </p:nvSpPr>
        <p:spPr>
          <a:xfrm>
            <a:off x="2684759" y="5298340"/>
            <a:ext cx="1813317" cy="369332"/>
          </a:xfrm>
          <a:prstGeom prst="rect">
            <a:avLst/>
          </a:prstGeom>
          <a:noFill/>
        </p:spPr>
        <p:txBody>
          <a:bodyPr wrap="none" rtlCol="0">
            <a:spAutoFit/>
          </a:bodyPr>
          <a:lstStyle/>
          <a:p>
            <a:r>
              <a:rPr lang="it-IT" b="1" dirty="0" err="1">
                <a:latin typeface="Times New Roman" panose="02020603050405020304" pitchFamily="18" charset="0"/>
                <a:cs typeface="Times New Roman" panose="02020603050405020304" pitchFamily="18" charset="0"/>
              </a:rPr>
              <a:t>w</a:t>
            </a:r>
            <a:r>
              <a:rPr lang="it-IT" b="1" dirty="0" err="1" smtClean="0">
                <a:latin typeface="Times New Roman" panose="02020603050405020304" pitchFamily="18" charset="0"/>
                <a:cs typeface="Times New Roman" panose="02020603050405020304" pitchFamily="18" charset="0"/>
              </a:rPr>
              <a:t>ood</a:t>
            </a:r>
            <a:r>
              <a:rPr lang="it-IT" b="1" dirty="0" smtClean="0">
                <a:latin typeface="Times New Roman" panose="02020603050405020304" pitchFamily="18" charset="0"/>
                <a:cs typeface="Times New Roman" panose="02020603050405020304" pitchFamily="18" charset="0"/>
              </a:rPr>
              <a:t> volume m</a:t>
            </a:r>
            <a:r>
              <a:rPr lang="it-IT" b="1" baseline="30000" dirty="0" smtClean="0">
                <a:latin typeface="Times New Roman" panose="02020603050405020304" pitchFamily="18" charset="0"/>
                <a:cs typeface="Times New Roman" panose="02020603050405020304" pitchFamily="18" charset="0"/>
              </a:rPr>
              <a:t>3</a:t>
            </a:r>
            <a:endParaRPr lang="it-IT" b="1"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5435001" y="5159841"/>
            <a:ext cx="1377300" cy="646331"/>
          </a:xfrm>
          <a:prstGeom prst="rect">
            <a:avLst/>
          </a:prstGeom>
          <a:noFill/>
          <a:ln>
            <a:solidFill>
              <a:schemeClr val="bg1"/>
            </a:solidFill>
          </a:ln>
        </p:spPr>
        <p:txBody>
          <a:bodyPr wrap="none" rtlCol="0">
            <a:spAutoFit/>
          </a:bodyPr>
          <a:lstStyle/>
          <a:p>
            <a:r>
              <a:rPr lang="it-IT" b="1" dirty="0" err="1" smtClean="0">
                <a:latin typeface="Times New Roman" panose="02020603050405020304" pitchFamily="18" charset="0"/>
                <a:cs typeface="Times New Roman" panose="02020603050405020304" pitchFamily="18" charset="0"/>
              </a:rPr>
              <a:t>white</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violet</a:t>
            </a:r>
            <a:r>
              <a:rPr lang="it-IT" b="1" dirty="0" smtClean="0">
                <a:latin typeface="Times New Roman" panose="02020603050405020304" pitchFamily="18" charset="0"/>
                <a:cs typeface="Times New Roman" panose="02020603050405020304" pitchFamily="18" charset="0"/>
              </a:rPr>
              <a:t> </a:t>
            </a:r>
          </a:p>
          <a:p>
            <a:r>
              <a:rPr lang="it-IT" b="1" dirty="0" err="1" smtClean="0">
                <a:latin typeface="Times New Roman" panose="02020603050405020304" pitchFamily="18" charset="0"/>
                <a:cs typeface="Times New Roman" panose="02020603050405020304" pitchFamily="18" charset="0"/>
              </a:rPr>
              <a:t>coverage</a:t>
            </a:r>
            <a:endParaRPr lang="it-IT" b="1" dirty="0">
              <a:latin typeface="Times New Roman" panose="02020603050405020304" pitchFamily="18" charset="0"/>
              <a:cs typeface="Times New Roman" panose="02020603050405020304" pitchFamily="18" charset="0"/>
            </a:endParaRPr>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3140968"/>
            <a:ext cx="2160240" cy="1432069"/>
          </a:xfrm>
          <a:prstGeom prst="rect">
            <a:avLst/>
          </a:prstGeom>
        </p:spPr>
      </p:pic>
      <p:pic>
        <p:nvPicPr>
          <p:cNvPr id="1028" name="Picture 4" descr="https://tse3.mm.bing.net/th?id=OIP.z7ahCGBf_MsWDNdKicfXzQHaJ4&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001" y="2989549"/>
            <a:ext cx="1459720" cy="194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8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additive="base">
                                        <p:cTn id="35" dur="500" fill="hold"/>
                                        <p:tgtEl>
                                          <p:spTgt spid="1026"/>
                                        </p:tgtEl>
                                        <p:attrNameLst>
                                          <p:attrName>ppt_x</p:attrName>
                                        </p:attrNameLst>
                                      </p:cBhvr>
                                      <p:tavLst>
                                        <p:tav tm="0">
                                          <p:val>
                                            <p:strVal val="#ppt_x"/>
                                          </p:val>
                                        </p:tav>
                                        <p:tav tm="100000">
                                          <p:val>
                                            <p:strVal val="#ppt_x"/>
                                          </p:val>
                                        </p:tav>
                                      </p:tavLst>
                                    </p:anim>
                                    <p:anim calcmode="lin" valueType="num">
                                      <p:cBhvr additive="base">
                                        <p:cTn id="3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25" y="444500"/>
            <a:ext cx="8515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1196975"/>
            <a:ext cx="32385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magin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133600"/>
            <a:ext cx="8339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Immagin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198813"/>
            <a:ext cx="8486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magin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8513" y="4179888"/>
            <a:ext cx="2771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magin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88" y="5254625"/>
            <a:ext cx="60007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Immagin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792788"/>
            <a:ext cx="306863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ppt_x"/>
                                          </p:val>
                                        </p:tav>
                                        <p:tav tm="100000">
                                          <p:val>
                                            <p:strVal val="#ppt_x"/>
                                          </p:val>
                                        </p:tav>
                                      </p:tavLst>
                                    </p:anim>
                                    <p:anim calcmode="lin" valueType="num">
                                      <p:cBhvr additive="base">
                                        <p:cTn id="8" dur="500" fill="hold"/>
                                        <p:tgtEl>
                                          <p:spTgt spid="389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5"/>
                                        </p:tgtEl>
                                        <p:attrNameLst>
                                          <p:attrName>style.visibility</p:attrName>
                                        </p:attrNameLst>
                                      </p:cBhvr>
                                      <p:to>
                                        <p:strVal val="visible"/>
                                      </p:to>
                                    </p:set>
                                    <p:anim calcmode="lin" valueType="num">
                                      <p:cBhvr additive="base">
                                        <p:cTn id="11" dur="500" fill="hold"/>
                                        <p:tgtEl>
                                          <p:spTgt spid="38915"/>
                                        </p:tgtEl>
                                        <p:attrNameLst>
                                          <p:attrName>ppt_x</p:attrName>
                                        </p:attrNameLst>
                                      </p:cBhvr>
                                      <p:tavLst>
                                        <p:tav tm="0">
                                          <p:val>
                                            <p:strVal val="#ppt_x"/>
                                          </p:val>
                                        </p:tav>
                                        <p:tav tm="100000">
                                          <p:val>
                                            <p:strVal val="#ppt_x"/>
                                          </p:val>
                                        </p:tav>
                                      </p:tavLst>
                                    </p:anim>
                                    <p:anim calcmode="lin" valueType="num">
                                      <p:cBhvr additive="base">
                                        <p:cTn id="12"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8916"/>
                                        </p:tgtEl>
                                        <p:attrNameLst>
                                          <p:attrName>style.visibility</p:attrName>
                                        </p:attrNameLst>
                                      </p:cBhvr>
                                      <p:to>
                                        <p:strVal val="visible"/>
                                      </p:to>
                                    </p:set>
                                    <p:anim calcmode="lin" valueType="num">
                                      <p:cBhvr additive="base">
                                        <p:cTn id="17" dur="500" fill="hold"/>
                                        <p:tgtEl>
                                          <p:spTgt spid="38916"/>
                                        </p:tgtEl>
                                        <p:attrNameLst>
                                          <p:attrName>ppt_x</p:attrName>
                                        </p:attrNameLst>
                                      </p:cBhvr>
                                      <p:tavLst>
                                        <p:tav tm="0">
                                          <p:val>
                                            <p:strVal val="#ppt_x"/>
                                          </p:val>
                                        </p:tav>
                                        <p:tav tm="100000">
                                          <p:val>
                                            <p:strVal val="#ppt_x"/>
                                          </p:val>
                                        </p:tav>
                                      </p:tavLst>
                                    </p:anim>
                                    <p:anim calcmode="lin" valueType="num">
                                      <p:cBhvr additive="base">
                                        <p:cTn id="1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8917"/>
                                        </p:tgtEl>
                                        <p:attrNameLst>
                                          <p:attrName>style.visibility</p:attrName>
                                        </p:attrNameLst>
                                      </p:cBhvr>
                                      <p:to>
                                        <p:strVal val="visible"/>
                                      </p:to>
                                    </p:set>
                                    <p:anim calcmode="lin" valueType="num">
                                      <p:cBhvr additive="base">
                                        <p:cTn id="23" dur="500" fill="hold"/>
                                        <p:tgtEl>
                                          <p:spTgt spid="38917"/>
                                        </p:tgtEl>
                                        <p:attrNameLst>
                                          <p:attrName>ppt_x</p:attrName>
                                        </p:attrNameLst>
                                      </p:cBhvr>
                                      <p:tavLst>
                                        <p:tav tm="0">
                                          <p:val>
                                            <p:strVal val="#ppt_x"/>
                                          </p:val>
                                        </p:tav>
                                        <p:tav tm="100000">
                                          <p:val>
                                            <p:strVal val="#ppt_x"/>
                                          </p:val>
                                        </p:tav>
                                      </p:tavLst>
                                    </p:anim>
                                    <p:anim calcmode="lin" valueType="num">
                                      <p:cBhvr additive="base">
                                        <p:cTn id="24" dur="500" fill="hold"/>
                                        <p:tgtEl>
                                          <p:spTgt spid="389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918"/>
                                        </p:tgtEl>
                                        <p:attrNameLst>
                                          <p:attrName>style.visibility</p:attrName>
                                        </p:attrNameLst>
                                      </p:cBhvr>
                                      <p:to>
                                        <p:strVal val="visible"/>
                                      </p:to>
                                    </p:set>
                                    <p:anim calcmode="lin" valueType="num">
                                      <p:cBhvr additive="base">
                                        <p:cTn id="27" dur="500" fill="hold"/>
                                        <p:tgtEl>
                                          <p:spTgt spid="38918"/>
                                        </p:tgtEl>
                                        <p:attrNameLst>
                                          <p:attrName>ppt_x</p:attrName>
                                        </p:attrNameLst>
                                      </p:cBhvr>
                                      <p:tavLst>
                                        <p:tav tm="0">
                                          <p:val>
                                            <p:strVal val="#ppt_x"/>
                                          </p:val>
                                        </p:tav>
                                        <p:tav tm="100000">
                                          <p:val>
                                            <p:strVal val="#ppt_x"/>
                                          </p:val>
                                        </p:tav>
                                      </p:tavLst>
                                    </p:anim>
                                    <p:anim calcmode="lin" valueType="num">
                                      <p:cBhvr additive="base">
                                        <p:cTn id="28" dur="500" fill="hold"/>
                                        <p:tgtEl>
                                          <p:spTgt spid="389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8919"/>
                                        </p:tgtEl>
                                        <p:attrNameLst>
                                          <p:attrName>style.visibility</p:attrName>
                                        </p:attrNameLst>
                                      </p:cBhvr>
                                      <p:to>
                                        <p:strVal val="visible"/>
                                      </p:to>
                                    </p:set>
                                    <p:anim calcmode="lin" valueType="num">
                                      <p:cBhvr additive="base">
                                        <p:cTn id="33" dur="500" fill="hold"/>
                                        <p:tgtEl>
                                          <p:spTgt spid="38919"/>
                                        </p:tgtEl>
                                        <p:attrNameLst>
                                          <p:attrName>ppt_x</p:attrName>
                                        </p:attrNameLst>
                                      </p:cBhvr>
                                      <p:tavLst>
                                        <p:tav tm="0">
                                          <p:val>
                                            <p:strVal val="#ppt_x"/>
                                          </p:val>
                                        </p:tav>
                                        <p:tav tm="100000">
                                          <p:val>
                                            <p:strVal val="#ppt_x"/>
                                          </p:val>
                                        </p:tav>
                                      </p:tavLst>
                                    </p:anim>
                                    <p:anim calcmode="lin" valueType="num">
                                      <p:cBhvr additive="base">
                                        <p:cTn id="34" dur="500" fill="hold"/>
                                        <p:tgtEl>
                                          <p:spTgt spid="389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8920"/>
                                        </p:tgtEl>
                                        <p:attrNameLst>
                                          <p:attrName>style.visibility</p:attrName>
                                        </p:attrNameLst>
                                      </p:cBhvr>
                                      <p:to>
                                        <p:strVal val="visible"/>
                                      </p:to>
                                    </p:set>
                                    <p:anim calcmode="lin" valueType="num">
                                      <p:cBhvr additive="base">
                                        <p:cTn id="37" dur="500" fill="hold"/>
                                        <p:tgtEl>
                                          <p:spTgt spid="38920"/>
                                        </p:tgtEl>
                                        <p:attrNameLst>
                                          <p:attrName>ppt_x</p:attrName>
                                        </p:attrNameLst>
                                      </p:cBhvr>
                                      <p:tavLst>
                                        <p:tav tm="0">
                                          <p:val>
                                            <p:strVal val="#ppt_x"/>
                                          </p:val>
                                        </p:tav>
                                        <p:tav tm="100000">
                                          <p:val>
                                            <p:strVal val="#ppt_x"/>
                                          </p:val>
                                        </p:tav>
                                      </p:tavLst>
                                    </p:anim>
                                    <p:anim calcmode="lin" valueType="num">
                                      <p:cBhvr additive="base">
                                        <p:cTn id="38" dur="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
          <p:cNvSpPr>
            <a:spLocks noChangeArrowheads="1"/>
          </p:cNvSpPr>
          <p:nvPr/>
        </p:nvSpPr>
        <p:spPr bwMode="auto">
          <a:xfrm>
            <a:off x="971550" y="2205038"/>
            <a:ext cx="6911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dirty="0">
                <a:latin typeface="Times New Roman" panose="02020603050405020304" pitchFamily="18" charset="0"/>
                <a:cs typeface="Times New Roman" panose="02020603050405020304" pitchFamily="18" charset="0"/>
              </a:rPr>
              <a:t> </a:t>
            </a:r>
            <a:r>
              <a:rPr lang="it-IT" altLang="it-IT" sz="6000" b="1" dirty="0" err="1">
                <a:latin typeface="Times New Roman" panose="02020603050405020304" pitchFamily="18" charset="0"/>
                <a:cs typeface="Times New Roman" panose="02020603050405020304" pitchFamily="18" charset="0"/>
              </a:rPr>
              <a:t>conditions</a:t>
            </a:r>
            <a:r>
              <a:rPr lang="it-IT" altLang="it-IT" sz="6000" b="1" dirty="0">
                <a:latin typeface="Times New Roman" panose="02020603050405020304" pitchFamily="18" charset="0"/>
                <a:cs typeface="Times New Roman" panose="02020603050405020304" pitchFamily="18" charset="0"/>
              </a:rPr>
              <a:t> </a:t>
            </a:r>
            <a:r>
              <a:rPr lang="it-IT" altLang="it-IT" sz="6000" b="1" dirty="0" err="1">
                <a:latin typeface="Times New Roman" panose="02020603050405020304" pitchFamily="18" charset="0"/>
                <a:cs typeface="Times New Roman" panose="02020603050405020304" pitchFamily="18" charset="0"/>
              </a:rPr>
              <a:t>ensuring</a:t>
            </a:r>
            <a:r>
              <a:rPr lang="it-IT" altLang="it-IT" sz="6000" b="1" dirty="0">
                <a:latin typeface="Times New Roman" panose="02020603050405020304" pitchFamily="18" charset="0"/>
                <a:cs typeface="Times New Roman" panose="02020603050405020304" pitchFamily="18" charset="0"/>
              </a:rPr>
              <a:t> DBAU&amp;C</a:t>
            </a:r>
            <a:endParaRPr lang="it-IT" altLang="it-IT" sz="6000" dirty="0"/>
          </a:p>
        </p:txBody>
      </p:sp>
      <p:sp>
        <p:nvSpPr>
          <p:cNvPr id="3" name="CasellaDiTesto 10"/>
          <p:cNvSpPr txBox="1">
            <a:spLocks noChangeArrowheads="1"/>
          </p:cNvSpPr>
          <p:nvPr/>
        </p:nvSpPr>
        <p:spPr bwMode="auto">
          <a:xfrm>
            <a:off x="971550" y="4725144"/>
            <a:ext cx="5598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err="1">
                <a:latin typeface="Times New Roman" panose="02020603050405020304" pitchFamily="18" charset="0"/>
                <a:cs typeface="Times New Roman" panose="02020603050405020304" pitchFamily="18" charset="0"/>
              </a:rPr>
              <a:t>proofs</a:t>
            </a:r>
            <a:r>
              <a:rPr lang="it-IT" altLang="it-IT" sz="1800" b="1" dirty="0">
                <a:latin typeface="Times New Roman" panose="02020603050405020304" pitchFamily="18" charset="0"/>
                <a:cs typeface="Times New Roman" panose="02020603050405020304" pitchFamily="18" charset="0"/>
              </a:rPr>
              <a:t> </a:t>
            </a:r>
            <a:r>
              <a:rPr lang="it-IT" altLang="it-IT" sz="1800" b="1" dirty="0" err="1">
                <a:latin typeface="Times New Roman" panose="02020603050405020304" pitchFamily="18" charset="0"/>
                <a:cs typeface="Times New Roman" panose="02020603050405020304" pitchFamily="18" charset="0"/>
              </a:rPr>
              <a:t>omitted</a:t>
            </a:r>
            <a:r>
              <a:rPr lang="it-IT" altLang="it-IT" sz="1800" b="1" dirty="0">
                <a:latin typeface="Times New Roman" panose="02020603050405020304" pitchFamily="18" charset="0"/>
                <a:cs typeface="Times New Roman" panose="02020603050405020304" pitchFamily="18" charset="0"/>
              </a:rPr>
              <a:t> (</a:t>
            </a:r>
            <a:r>
              <a:rPr lang="it-IT" altLang="it-IT" sz="1800" b="1" dirty="0" err="1">
                <a:latin typeface="Times New Roman" panose="02020603050405020304" pitchFamily="18" charset="0"/>
                <a:cs typeface="Times New Roman" panose="02020603050405020304" pitchFamily="18" charset="0"/>
              </a:rPr>
              <a:t>see</a:t>
            </a:r>
            <a:r>
              <a:rPr lang="it-IT" altLang="it-IT" sz="1800" b="1" dirty="0">
                <a:latin typeface="Times New Roman" panose="02020603050405020304" pitchFamily="18" charset="0"/>
                <a:cs typeface="Times New Roman" panose="02020603050405020304" pitchFamily="18" charset="0"/>
              </a:rPr>
              <a:t> Fattorini et al. </a:t>
            </a:r>
            <a:r>
              <a:rPr lang="it-IT" altLang="it-IT" sz="1800" b="1" dirty="0" smtClean="0">
                <a:latin typeface="Times New Roman" panose="02020603050405020304" pitchFamily="18" charset="0"/>
                <a:cs typeface="Times New Roman" panose="02020603050405020304" pitchFamily="18" charset="0"/>
              </a:rPr>
              <a:t>2018, JASA, online)</a:t>
            </a:r>
            <a:r>
              <a:rPr lang="it-IT" altLang="it-IT" sz="1800" dirty="0" smtClean="0"/>
              <a:t> </a:t>
            </a:r>
            <a:endParaRPr lang="it-IT" altLang="it-IT"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asellaDiTesto 1"/>
          <p:cNvSpPr txBox="1">
            <a:spLocks noChangeArrowheads="1"/>
          </p:cNvSpPr>
          <p:nvPr/>
        </p:nvSpPr>
        <p:spPr bwMode="auto">
          <a:xfrm>
            <a:off x="684213" y="333375"/>
            <a:ext cx="2657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1 </a:t>
            </a:r>
          </a:p>
        </p:txBody>
      </p:sp>
      <p:pic>
        <p:nvPicPr>
          <p:cNvPr id="4096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858" y="1106816"/>
            <a:ext cx="7820025" cy="1419225"/>
          </a:xfrm>
          <a:prstGeom prst="rect">
            <a:avLst/>
          </a:prstGeom>
          <a:noFill/>
          <a:ln w="19050">
            <a:solidFill>
              <a:srgbClr val="0070C0"/>
            </a:solidFill>
            <a:miter lim="800000"/>
            <a:headEnd/>
            <a:tailEnd/>
          </a:ln>
          <a:extLst/>
        </p:spPr>
      </p:pic>
      <p:pic>
        <p:nvPicPr>
          <p:cNvPr id="4096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525" y="3068960"/>
            <a:ext cx="59055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CasellaDiTesto 6"/>
          <p:cNvSpPr txBox="1">
            <a:spLocks noChangeArrowheads="1"/>
          </p:cNvSpPr>
          <p:nvPr/>
        </p:nvSpPr>
        <p:spPr bwMode="auto">
          <a:xfrm>
            <a:off x="899592" y="5301208"/>
            <a:ext cx="6462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dirty="0" err="1">
                <a:latin typeface="Times New Roman" panose="02020603050405020304" pitchFamily="18" charset="0"/>
                <a:cs typeface="Times New Roman" panose="02020603050405020304" pitchFamily="18" charset="0"/>
              </a:rPr>
              <a:t>pointwise</a:t>
            </a:r>
            <a:r>
              <a:rPr lang="it-IT" altLang="it-IT" sz="2400" b="1" dirty="0">
                <a:latin typeface="Times New Roman" panose="02020603050405020304" pitchFamily="18" charset="0"/>
                <a:cs typeface="Times New Roman" panose="02020603050405020304" pitchFamily="18" charset="0"/>
              </a:rPr>
              <a:t> or </a:t>
            </a:r>
            <a:r>
              <a:rPr lang="it-IT" altLang="it-IT" sz="2400" b="1" dirty="0" err="1">
                <a:latin typeface="Times New Roman" panose="02020603050405020304" pitchFamily="18" charset="0"/>
                <a:cs typeface="Times New Roman" panose="02020603050405020304" pitchFamily="18" charset="0"/>
              </a:rPr>
              <a:t>uniform</a:t>
            </a:r>
            <a:r>
              <a:rPr lang="it-IT" altLang="it-IT" sz="2400" b="1" dirty="0">
                <a:latin typeface="Times New Roman" panose="02020603050405020304" pitchFamily="18" charset="0"/>
                <a:cs typeface="Times New Roman" panose="02020603050405020304" pitchFamily="18" charset="0"/>
              </a:rPr>
              <a:t> </a:t>
            </a:r>
            <a:r>
              <a:rPr lang="it-IT" altLang="it-IT" sz="2400" b="1" dirty="0">
                <a:solidFill>
                  <a:srgbClr val="C00000"/>
                </a:solidFill>
                <a:latin typeface="Times New Roman" panose="02020603050405020304" pitchFamily="18" charset="0"/>
                <a:cs typeface="Times New Roman" panose="02020603050405020304" pitchFamily="18" charset="0"/>
              </a:rPr>
              <a:t>design-</a:t>
            </a:r>
            <a:r>
              <a:rPr lang="it-IT" altLang="it-IT" sz="2400" b="1" dirty="0" err="1">
                <a:solidFill>
                  <a:srgbClr val="C00000"/>
                </a:solidFill>
                <a:latin typeface="Times New Roman" panose="02020603050405020304" pitchFamily="18" charset="0"/>
                <a:cs typeface="Times New Roman" panose="02020603050405020304" pitchFamily="18" charset="0"/>
              </a:rPr>
              <a:t>consistency</a:t>
            </a:r>
            <a:r>
              <a:rPr lang="it-IT" altLang="it-IT" sz="2400" b="1" dirty="0">
                <a:solidFill>
                  <a:srgbClr val="C00000"/>
                </a:solidFill>
                <a:latin typeface="Times New Roman" panose="02020603050405020304" pitchFamily="18" charset="0"/>
                <a:cs typeface="Times New Roman" panose="02020603050405020304" pitchFamily="18" charset="0"/>
              </a:rPr>
              <a:t> </a:t>
            </a:r>
            <a:r>
              <a:rPr lang="it-IT" altLang="it-IT" sz="2400" b="1" dirty="0" err="1">
                <a:solidFill>
                  <a:srgbClr val="C00000"/>
                </a:solidFill>
                <a:latin typeface="Times New Roman" panose="02020603050405020304" pitchFamily="18" charset="0"/>
                <a:cs typeface="Times New Roman" panose="02020603050405020304" pitchFamily="18" charset="0"/>
              </a:rPr>
              <a:t>entails</a:t>
            </a:r>
            <a:r>
              <a:rPr lang="it-IT" altLang="it-IT" sz="2400" b="1" dirty="0">
                <a:solidFill>
                  <a:srgbClr val="C00000"/>
                </a:solidFill>
                <a:latin typeface="Times New Roman" panose="02020603050405020304" pitchFamily="18" charset="0"/>
                <a:cs typeface="Times New Roman" panose="02020603050405020304" pitchFamily="18" charset="0"/>
              </a:rPr>
              <a:t> </a:t>
            </a:r>
          </a:p>
          <a:p>
            <a:pPr>
              <a:spcBef>
                <a:spcPct val="0"/>
              </a:spcBef>
              <a:buFontTx/>
              <a:buNone/>
            </a:pPr>
            <a:r>
              <a:rPr lang="it-IT" altLang="it-IT" sz="2400" b="1" dirty="0" err="1">
                <a:latin typeface="Times New Roman" panose="02020603050405020304" pitchFamily="18" charset="0"/>
                <a:cs typeface="Times New Roman" panose="02020603050405020304" pitchFamily="18" charset="0"/>
              </a:rPr>
              <a:t>pointwise</a:t>
            </a:r>
            <a:r>
              <a:rPr lang="it-IT" altLang="it-IT" sz="2400" b="1" dirty="0">
                <a:latin typeface="Times New Roman" panose="02020603050405020304" pitchFamily="18" charset="0"/>
                <a:cs typeface="Times New Roman" panose="02020603050405020304" pitchFamily="18" charset="0"/>
              </a:rPr>
              <a:t> or </a:t>
            </a:r>
            <a:r>
              <a:rPr lang="it-IT" altLang="it-IT" sz="2400" b="1" dirty="0" err="1">
                <a:latin typeface="Times New Roman" panose="02020603050405020304" pitchFamily="18" charset="0"/>
                <a:cs typeface="Times New Roman" panose="02020603050405020304" pitchFamily="18" charset="0"/>
              </a:rPr>
              <a:t>uniform</a:t>
            </a:r>
            <a:r>
              <a:rPr lang="it-IT" altLang="it-IT" sz="2400" b="1" dirty="0">
                <a:latin typeface="Times New Roman" panose="02020603050405020304" pitchFamily="18" charset="0"/>
                <a:cs typeface="Times New Roman" panose="02020603050405020304" pitchFamily="18" charset="0"/>
              </a:rPr>
              <a:t> </a:t>
            </a:r>
            <a:r>
              <a:rPr lang="it-IT" altLang="it-IT" sz="2400" b="1" dirty="0" err="1">
                <a:solidFill>
                  <a:srgbClr val="C00000"/>
                </a:solidFill>
                <a:latin typeface="Times New Roman" panose="02020603050405020304" pitchFamily="18" charset="0"/>
                <a:cs typeface="Times New Roman" panose="02020603050405020304" pitchFamily="18" charset="0"/>
              </a:rPr>
              <a:t>asymptotic</a:t>
            </a:r>
            <a:r>
              <a:rPr lang="it-IT" altLang="it-IT" sz="2400" b="1" dirty="0">
                <a:solidFill>
                  <a:srgbClr val="C00000"/>
                </a:solidFill>
                <a:latin typeface="Times New Roman" panose="02020603050405020304" pitchFamily="18" charset="0"/>
                <a:cs typeface="Times New Roman" panose="02020603050405020304" pitchFamily="18" charset="0"/>
              </a:rPr>
              <a:t> </a:t>
            </a:r>
            <a:r>
              <a:rPr lang="it-IT" altLang="it-IT" sz="2400" b="1" dirty="0" err="1">
                <a:solidFill>
                  <a:srgbClr val="C00000"/>
                </a:solidFill>
                <a:latin typeface="Times New Roman" panose="02020603050405020304" pitchFamily="18" charset="0"/>
                <a:cs typeface="Times New Roman" panose="02020603050405020304" pitchFamily="18" charset="0"/>
              </a:rPr>
              <a:t>unbiasedness</a:t>
            </a:r>
            <a:endParaRPr lang="it-IT" altLang="it-IT" sz="2400" b="1" dirty="0">
              <a:solidFill>
                <a:srgbClr val="C00000"/>
              </a:solidFill>
              <a:latin typeface="Times New Roman" panose="02020603050405020304" pitchFamily="18" charset="0"/>
              <a:cs typeface="Times New Roman" panose="02020603050405020304" pitchFamily="18" charset="0"/>
            </a:endParaRPr>
          </a:p>
        </p:txBody>
      </p:sp>
      <p:sp>
        <p:nvSpPr>
          <p:cNvPr id="8" name="CasellaDiTesto 8"/>
          <p:cNvSpPr txBox="1">
            <a:spLocks noChangeArrowheads="1"/>
          </p:cNvSpPr>
          <p:nvPr/>
        </p:nvSpPr>
        <p:spPr bwMode="auto">
          <a:xfrm>
            <a:off x="3211140" y="387730"/>
            <a:ext cx="55267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dirty="0" smtClean="0">
                <a:latin typeface="Times New Roman" panose="02020603050405020304" pitchFamily="18" charset="0"/>
                <a:cs typeface="Times New Roman" panose="02020603050405020304" pitchFamily="18" charset="0"/>
              </a:rPr>
              <a:t>(</a:t>
            </a:r>
            <a:r>
              <a:rPr lang="it-IT" altLang="it-IT" sz="2400" b="1" dirty="0" err="1" smtClean="0">
                <a:latin typeface="Times New Roman" panose="02020603050405020304" pitchFamily="18" charset="0"/>
                <a:cs typeface="Times New Roman" panose="02020603050405020304" pitchFamily="18" charset="0"/>
              </a:rPr>
              <a:t>discontinuity</a:t>
            </a:r>
            <a:r>
              <a:rPr lang="it-IT" altLang="it-IT" sz="2400" b="1" dirty="0" smtClean="0">
                <a:latin typeface="Times New Roman" panose="02020603050405020304" pitchFamily="18" charset="0"/>
                <a:cs typeface="Times New Roman" panose="02020603050405020304" pitchFamily="18" charset="0"/>
              </a:rPr>
              <a:t> </a:t>
            </a:r>
            <a:r>
              <a:rPr lang="it-IT" altLang="it-IT" sz="2400" b="1" dirty="0">
                <a:latin typeface="Times New Roman" panose="02020603050405020304" pitchFamily="18" charset="0"/>
                <a:cs typeface="Times New Roman" panose="02020603050405020304" pitchFamily="18" charset="0"/>
              </a:rPr>
              <a:t>over </a:t>
            </a:r>
            <a:r>
              <a:rPr lang="it-IT" altLang="it-IT" sz="2400" b="1" dirty="0" err="1">
                <a:latin typeface="Times New Roman" panose="02020603050405020304" pitchFamily="18" charset="0"/>
                <a:cs typeface="Times New Roman" panose="02020603050405020304" pitchFamily="18" charset="0"/>
              </a:rPr>
              <a:t>regions</a:t>
            </a:r>
            <a:r>
              <a:rPr lang="it-IT" altLang="it-IT" sz="2400" b="1" dirty="0">
                <a:latin typeface="Times New Roman" panose="02020603050405020304" pitchFamily="18" charset="0"/>
                <a:cs typeface="Times New Roman" panose="02020603050405020304" pitchFamily="18" charset="0"/>
              </a:rPr>
              <a:t> of </a:t>
            </a:r>
            <a:r>
              <a:rPr lang="it-IT" altLang="it-IT" sz="2400" b="1" dirty="0" err="1">
                <a:latin typeface="Times New Roman" panose="02020603050405020304" pitchFamily="18" charset="0"/>
                <a:cs typeface="Times New Roman" panose="02020603050405020304" pitchFamily="18" charset="0"/>
              </a:rPr>
              <a:t>measure</a:t>
            </a:r>
            <a:r>
              <a:rPr lang="it-IT" altLang="it-IT" sz="2400" b="1" dirty="0">
                <a:latin typeface="Times New Roman" panose="02020603050405020304" pitchFamily="18" charset="0"/>
                <a:cs typeface="Times New Roman" panose="02020603050405020304" pitchFamily="18" charset="0"/>
              </a:rPr>
              <a:t> </a:t>
            </a:r>
            <a:r>
              <a:rPr lang="it-IT" altLang="it-IT" sz="2400" b="1" dirty="0" smtClean="0">
                <a:latin typeface="Times New Roman" panose="02020603050405020304" pitchFamily="18" charset="0"/>
                <a:cs typeface="Times New Roman" panose="02020603050405020304" pitchFamily="18" charset="0"/>
              </a:rPr>
              <a:t>0)</a:t>
            </a:r>
            <a:endParaRPr lang="it-IT" altLang="it-IT" sz="2400" b="1" dirty="0">
              <a:latin typeface="Times New Roman" panose="02020603050405020304" pitchFamily="18" charset="0"/>
              <a:cs typeface="Times New Roman" panose="02020603050405020304" pitchFamily="18" charset="0"/>
            </a:endParaRPr>
          </a:p>
        </p:txBody>
      </p:sp>
      <p:sp>
        <p:nvSpPr>
          <p:cNvPr id="2" name="Freccia in giù 1"/>
          <p:cNvSpPr/>
          <p:nvPr/>
        </p:nvSpPr>
        <p:spPr>
          <a:xfrm>
            <a:off x="3995936" y="4178784"/>
            <a:ext cx="11611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63"/>
                                        </p:tgtEl>
                                        <p:attrNameLst>
                                          <p:attrName>style.visibility</p:attrName>
                                        </p:attrNameLst>
                                      </p:cBhvr>
                                      <p:to>
                                        <p:strVal val="visible"/>
                                      </p:to>
                                    </p:set>
                                    <p:anim calcmode="lin" valueType="num">
                                      <p:cBhvr additive="base">
                                        <p:cTn id="17" dur="500" fill="hold"/>
                                        <p:tgtEl>
                                          <p:spTgt spid="40963"/>
                                        </p:tgtEl>
                                        <p:attrNameLst>
                                          <p:attrName>ppt_x</p:attrName>
                                        </p:attrNameLst>
                                      </p:cBhvr>
                                      <p:tavLst>
                                        <p:tav tm="0">
                                          <p:val>
                                            <p:strVal val="#ppt_x"/>
                                          </p:val>
                                        </p:tav>
                                        <p:tav tm="100000">
                                          <p:val>
                                            <p:strVal val="#ppt_x"/>
                                          </p:val>
                                        </p:tav>
                                      </p:tavLst>
                                    </p:anim>
                                    <p:anim calcmode="lin" valueType="num">
                                      <p:cBhvr additive="base">
                                        <p:cTn id="18"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964"/>
                                        </p:tgtEl>
                                        <p:attrNameLst>
                                          <p:attrName>style.visibility</p:attrName>
                                        </p:attrNameLst>
                                      </p:cBhvr>
                                      <p:to>
                                        <p:strVal val="visible"/>
                                      </p:to>
                                    </p:set>
                                    <p:anim calcmode="lin" valueType="num">
                                      <p:cBhvr additive="base">
                                        <p:cTn id="23" dur="500" fill="hold"/>
                                        <p:tgtEl>
                                          <p:spTgt spid="40964"/>
                                        </p:tgtEl>
                                        <p:attrNameLst>
                                          <p:attrName>ppt_x</p:attrName>
                                        </p:attrNameLst>
                                      </p:cBhvr>
                                      <p:tavLst>
                                        <p:tav tm="0">
                                          <p:val>
                                            <p:strVal val="#ppt_x"/>
                                          </p:val>
                                        </p:tav>
                                        <p:tav tm="100000">
                                          <p:val>
                                            <p:strVal val="#ppt_x"/>
                                          </p:val>
                                        </p:tav>
                                      </p:tavLst>
                                    </p:anim>
                                    <p:anim calcmode="lin" valueType="num">
                                      <p:cBhvr additive="base">
                                        <p:cTn id="24"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965"/>
                                        </p:tgtEl>
                                        <p:attrNameLst>
                                          <p:attrName>style.visibility</p:attrName>
                                        </p:attrNameLst>
                                      </p:cBhvr>
                                      <p:to>
                                        <p:strVal val="visible"/>
                                      </p:to>
                                    </p:set>
                                    <p:anim calcmode="lin" valueType="num">
                                      <p:cBhvr additive="base">
                                        <p:cTn id="29" dur="500" fill="hold"/>
                                        <p:tgtEl>
                                          <p:spTgt spid="40965"/>
                                        </p:tgtEl>
                                        <p:attrNameLst>
                                          <p:attrName>ppt_x</p:attrName>
                                        </p:attrNameLst>
                                      </p:cBhvr>
                                      <p:tavLst>
                                        <p:tav tm="0">
                                          <p:val>
                                            <p:strVal val="#ppt_x"/>
                                          </p:val>
                                        </p:tav>
                                        <p:tav tm="100000">
                                          <p:val>
                                            <p:strVal val="#ppt_x"/>
                                          </p:val>
                                        </p:tav>
                                      </p:tavLst>
                                    </p:anim>
                                    <p:anim calcmode="lin" valueType="num">
                                      <p:cBhvr additive="base">
                                        <p:cTn id="30" dur="500" fill="hold"/>
                                        <p:tgtEl>
                                          <p:spTgt spid="4096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5" grpId="0"/>
      <p:bldP spid="8"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1"/>
          <p:cNvSpPr>
            <a:spLocks noChangeArrowheads="1"/>
          </p:cNvSpPr>
          <p:nvPr/>
        </p:nvSpPr>
        <p:spPr bwMode="auto">
          <a:xfrm>
            <a:off x="395288" y="404813"/>
            <a:ext cx="612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2400" b="1" dirty="0">
                <a:latin typeface="Times New Roman" panose="02020603050405020304" pitchFamily="18" charset="0"/>
                <a:cs typeface="Times New Roman" panose="02020603050405020304" pitchFamily="18" charset="0"/>
              </a:rPr>
              <a:t>Condition 1 seems quite reasonable for many real situations: </a:t>
            </a:r>
          </a:p>
        </p:txBody>
      </p:sp>
      <p:sp>
        <p:nvSpPr>
          <p:cNvPr id="41987" name="Rettangolo 2"/>
          <p:cNvSpPr>
            <a:spLocks noChangeArrowheads="1"/>
          </p:cNvSpPr>
          <p:nvPr/>
        </p:nvSpPr>
        <p:spPr bwMode="auto">
          <a:xfrm>
            <a:off x="504825" y="1412875"/>
            <a:ext cx="7523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2400" b="1" dirty="0">
                <a:latin typeface="Times New Roman" panose="02020603050405020304" pitchFamily="18" charset="0"/>
                <a:cs typeface="Times New Roman" panose="02020603050405020304" pitchFamily="18" charset="0"/>
              </a:rPr>
              <a:t>● in real world the density of a </a:t>
            </a:r>
            <a:r>
              <a:rPr lang="en-US" altLang="it-IT" sz="2400" b="1" dirty="0" smtClean="0">
                <a:latin typeface="Times New Roman" panose="02020603050405020304" pitchFamily="18" charset="0"/>
                <a:cs typeface="Times New Roman" panose="02020603050405020304" pitchFamily="18" charset="0"/>
              </a:rPr>
              <a:t>variable is bounded</a:t>
            </a:r>
            <a:endParaRPr lang="en-US" altLang="it-IT" sz="2400" b="1" dirty="0">
              <a:latin typeface="Times New Roman" panose="02020603050405020304" pitchFamily="18" charset="0"/>
              <a:cs typeface="Times New Roman" panose="02020603050405020304" pitchFamily="18" charset="0"/>
            </a:endParaRPr>
          </a:p>
        </p:txBody>
      </p:sp>
      <p:sp>
        <p:nvSpPr>
          <p:cNvPr id="41988" name="Rettangolo 3"/>
          <p:cNvSpPr>
            <a:spLocks noChangeArrowheads="1"/>
          </p:cNvSpPr>
          <p:nvPr/>
        </p:nvSpPr>
        <p:spPr bwMode="auto">
          <a:xfrm>
            <a:off x="539750" y="2156842"/>
            <a:ext cx="777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2400" b="1" dirty="0">
                <a:latin typeface="Times New Roman" panose="02020603050405020304" pitchFamily="18" charset="0"/>
                <a:cs typeface="Times New Roman" panose="02020603050405020304" pitchFamily="18" charset="0"/>
              </a:rPr>
              <a:t>● in real world there are parts of the study region in which density changes smoothly throughout space, well approaching the theoretical condition of continuity</a:t>
            </a:r>
          </a:p>
        </p:txBody>
      </p:sp>
      <p:pic>
        <p:nvPicPr>
          <p:cNvPr id="41989" name="Picture 2" descr="Risultati immagini per fore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999508"/>
            <a:ext cx="39243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gtEl>
                                        <p:attrNameLst>
                                          <p:attrName>style.visibility</p:attrName>
                                        </p:attrNameLst>
                                      </p:cBhvr>
                                      <p:to>
                                        <p:strVal val="visible"/>
                                      </p:to>
                                    </p:set>
                                    <p:anim calcmode="lin" valueType="num">
                                      <p:cBhvr additive="base">
                                        <p:cTn id="13" dur="500" fill="hold"/>
                                        <p:tgtEl>
                                          <p:spTgt spid="41987"/>
                                        </p:tgtEl>
                                        <p:attrNameLst>
                                          <p:attrName>ppt_x</p:attrName>
                                        </p:attrNameLst>
                                      </p:cBhvr>
                                      <p:tavLst>
                                        <p:tav tm="0">
                                          <p:val>
                                            <p:strVal val="#ppt_x"/>
                                          </p:val>
                                        </p:tav>
                                        <p:tav tm="100000">
                                          <p:val>
                                            <p:strVal val="#ppt_x"/>
                                          </p:val>
                                        </p:tav>
                                      </p:tavLst>
                                    </p:anim>
                                    <p:anim calcmode="lin" valueType="num">
                                      <p:cBhvr additive="base">
                                        <p:cTn id="14"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8"/>
                                        </p:tgtEl>
                                        <p:attrNameLst>
                                          <p:attrName>style.visibility</p:attrName>
                                        </p:attrNameLst>
                                      </p:cBhvr>
                                      <p:to>
                                        <p:strVal val="visible"/>
                                      </p:to>
                                    </p:set>
                                    <p:anim calcmode="lin" valueType="num">
                                      <p:cBhvr additive="base">
                                        <p:cTn id="19" dur="500" fill="hold"/>
                                        <p:tgtEl>
                                          <p:spTgt spid="41988"/>
                                        </p:tgtEl>
                                        <p:attrNameLst>
                                          <p:attrName>ppt_x</p:attrName>
                                        </p:attrNameLst>
                                      </p:cBhvr>
                                      <p:tavLst>
                                        <p:tav tm="0">
                                          <p:val>
                                            <p:strVal val="#ppt_x"/>
                                          </p:val>
                                        </p:tav>
                                        <p:tav tm="100000">
                                          <p:val>
                                            <p:strVal val="#ppt_x"/>
                                          </p:val>
                                        </p:tav>
                                      </p:tavLst>
                                    </p:anim>
                                    <p:anim calcmode="lin" valueType="num">
                                      <p:cBhvr additive="base">
                                        <p:cTn id="20" dur="500" fill="hold"/>
                                        <p:tgtEl>
                                          <p:spTgt spid="4198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989"/>
                                        </p:tgtEl>
                                        <p:attrNameLst>
                                          <p:attrName>style.visibility</p:attrName>
                                        </p:attrNameLst>
                                      </p:cBhvr>
                                      <p:to>
                                        <p:strVal val="visible"/>
                                      </p:to>
                                    </p:set>
                                    <p:anim calcmode="lin" valueType="num">
                                      <p:cBhvr additive="base">
                                        <p:cTn id="23" dur="500" fill="hold"/>
                                        <p:tgtEl>
                                          <p:spTgt spid="41989"/>
                                        </p:tgtEl>
                                        <p:attrNameLst>
                                          <p:attrName>ppt_x</p:attrName>
                                        </p:attrNameLst>
                                      </p:cBhvr>
                                      <p:tavLst>
                                        <p:tav tm="0">
                                          <p:val>
                                            <p:strVal val="#ppt_x"/>
                                          </p:val>
                                        </p:tav>
                                        <p:tav tm="100000">
                                          <p:val>
                                            <p:strVal val="#ppt_x"/>
                                          </p:val>
                                        </p:tav>
                                      </p:tavLst>
                                    </p:anim>
                                    <p:anim calcmode="lin" valueType="num">
                                      <p:cBhvr additive="base">
                                        <p:cTn id="24"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539750" y="180446"/>
            <a:ext cx="734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it-IT" sz="2400" b="1" dirty="0">
                <a:latin typeface="Times New Roman" panose="02020603050405020304" pitchFamily="18" charset="0"/>
                <a:cs typeface="Times New Roman" panose="02020603050405020304" pitchFamily="18" charset="0"/>
              </a:rPr>
              <a:t> ● even when density changes abruptly, that usually occurs along borders delineating sudden variations in the characteristic of the study region</a:t>
            </a:r>
          </a:p>
        </p:txBody>
      </p:sp>
      <p:sp>
        <p:nvSpPr>
          <p:cNvPr id="43011" name="Rettangolo 2"/>
          <p:cNvSpPr>
            <a:spLocks noChangeArrowheads="1"/>
          </p:cNvSpPr>
          <p:nvPr/>
        </p:nvSpPr>
        <p:spPr bwMode="auto">
          <a:xfrm>
            <a:off x="539750" y="5037138"/>
            <a:ext cx="777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it-IT" sz="2400" b="1">
                <a:latin typeface="Times New Roman" panose="02020603050405020304" pitchFamily="18" charset="0"/>
                <a:cs typeface="Times New Roman" panose="02020603050405020304" pitchFamily="18" charset="0"/>
              </a:rPr>
              <a:t>● these borders may be realistically approximated by curves well approaching the theoretical condition of discontinuity over a region of zero measure </a:t>
            </a:r>
            <a:endParaRPr lang="it-IT" altLang="it-IT" sz="2400">
              <a:latin typeface="Times New Roman" panose="02020603050405020304" pitchFamily="18" charset="0"/>
              <a:cs typeface="Times New Roman" panose="02020603050405020304" pitchFamily="18" charset="0"/>
            </a:endParaRPr>
          </a:p>
        </p:txBody>
      </p:sp>
      <p:pic>
        <p:nvPicPr>
          <p:cNvPr id="43012"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20308"/>
            <a:ext cx="381635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igura a mano libera 12"/>
          <p:cNvSpPr/>
          <p:nvPr/>
        </p:nvSpPr>
        <p:spPr>
          <a:xfrm>
            <a:off x="990600" y="246380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Figura a mano libera 15"/>
          <p:cNvSpPr/>
          <p:nvPr/>
        </p:nvSpPr>
        <p:spPr>
          <a:xfrm>
            <a:off x="1043608" y="2504546"/>
            <a:ext cx="3165475" cy="1844675"/>
          </a:xfrm>
          <a:custGeom>
            <a:avLst/>
            <a:gdLst>
              <a:gd name="connsiteX0" fmla="*/ 0 w 3166534"/>
              <a:gd name="connsiteY0" fmla="*/ 0 h 1845734"/>
              <a:gd name="connsiteX1" fmla="*/ 338667 w 3166534"/>
              <a:gd name="connsiteY1" fmla="*/ 16934 h 1845734"/>
              <a:gd name="connsiteX2" fmla="*/ 364067 w 3166534"/>
              <a:gd name="connsiteY2" fmla="*/ 25400 h 1845734"/>
              <a:gd name="connsiteX3" fmla="*/ 482600 w 3166534"/>
              <a:gd name="connsiteY3" fmla="*/ 33867 h 1845734"/>
              <a:gd name="connsiteX4" fmla="*/ 601134 w 3166534"/>
              <a:gd name="connsiteY4" fmla="*/ 50800 h 1845734"/>
              <a:gd name="connsiteX5" fmla="*/ 660400 w 3166534"/>
              <a:gd name="connsiteY5" fmla="*/ 59267 h 1845734"/>
              <a:gd name="connsiteX6" fmla="*/ 762000 w 3166534"/>
              <a:gd name="connsiteY6" fmla="*/ 76200 h 1845734"/>
              <a:gd name="connsiteX7" fmla="*/ 787400 w 3166534"/>
              <a:gd name="connsiteY7" fmla="*/ 84667 h 1845734"/>
              <a:gd name="connsiteX8" fmla="*/ 855134 w 3166534"/>
              <a:gd name="connsiteY8" fmla="*/ 101600 h 1845734"/>
              <a:gd name="connsiteX9" fmla="*/ 905934 w 3166534"/>
              <a:gd name="connsiteY9" fmla="*/ 118534 h 1845734"/>
              <a:gd name="connsiteX10" fmla="*/ 956734 w 3166534"/>
              <a:gd name="connsiteY10" fmla="*/ 135467 h 1845734"/>
              <a:gd name="connsiteX11" fmla="*/ 990600 w 3166534"/>
              <a:gd name="connsiteY11" fmla="*/ 152400 h 1845734"/>
              <a:gd name="connsiteX12" fmla="*/ 1041400 w 3166534"/>
              <a:gd name="connsiteY12" fmla="*/ 169334 h 1845734"/>
              <a:gd name="connsiteX13" fmla="*/ 1058334 w 3166534"/>
              <a:gd name="connsiteY13" fmla="*/ 186267 h 1845734"/>
              <a:gd name="connsiteX14" fmla="*/ 1109134 w 3166534"/>
              <a:gd name="connsiteY14" fmla="*/ 203200 h 1845734"/>
              <a:gd name="connsiteX15" fmla="*/ 1134534 w 3166534"/>
              <a:gd name="connsiteY15" fmla="*/ 220134 h 1845734"/>
              <a:gd name="connsiteX16" fmla="*/ 1159934 w 3166534"/>
              <a:gd name="connsiteY16" fmla="*/ 245534 h 1845734"/>
              <a:gd name="connsiteX17" fmla="*/ 1185334 w 3166534"/>
              <a:gd name="connsiteY17" fmla="*/ 254000 h 1845734"/>
              <a:gd name="connsiteX18" fmla="*/ 1202267 w 3166534"/>
              <a:gd name="connsiteY18" fmla="*/ 270934 h 1845734"/>
              <a:gd name="connsiteX19" fmla="*/ 1253067 w 3166534"/>
              <a:gd name="connsiteY19" fmla="*/ 304800 h 1845734"/>
              <a:gd name="connsiteX20" fmla="*/ 1295400 w 3166534"/>
              <a:gd name="connsiteY20" fmla="*/ 330200 h 1845734"/>
              <a:gd name="connsiteX21" fmla="*/ 1337734 w 3166534"/>
              <a:gd name="connsiteY21" fmla="*/ 364067 h 1845734"/>
              <a:gd name="connsiteX22" fmla="*/ 1363134 w 3166534"/>
              <a:gd name="connsiteY22" fmla="*/ 372534 h 1845734"/>
              <a:gd name="connsiteX23" fmla="*/ 1413934 w 3166534"/>
              <a:gd name="connsiteY23" fmla="*/ 414867 h 1845734"/>
              <a:gd name="connsiteX24" fmla="*/ 1439334 w 3166534"/>
              <a:gd name="connsiteY24" fmla="*/ 440267 h 1845734"/>
              <a:gd name="connsiteX25" fmla="*/ 1464734 w 3166534"/>
              <a:gd name="connsiteY25" fmla="*/ 457200 h 1845734"/>
              <a:gd name="connsiteX26" fmla="*/ 1498600 w 3166534"/>
              <a:gd name="connsiteY26" fmla="*/ 499534 h 1845734"/>
              <a:gd name="connsiteX27" fmla="*/ 1524000 w 3166534"/>
              <a:gd name="connsiteY27" fmla="*/ 516467 h 1845734"/>
              <a:gd name="connsiteX28" fmla="*/ 1557867 w 3166534"/>
              <a:gd name="connsiteY28" fmla="*/ 550334 h 1845734"/>
              <a:gd name="connsiteX29" fmla="*/ 1583267 w 3166534"/>
              <a:gd name="connsiteY29" fmla="*/ 567267 h 1845734"/>
              <a:gd name="connsiteX30" fmla="*/ 1608667 w 3166534"/>
              <a:gd name="connsiteY30" fmla="*/ 592667 h 1845734"/>
              <a:gd name="connsiteX31" fmla="*/ 1659467 w 3166534"/>
              <a:gd name="connsiteY31" fmla="*/ 651934 h 1845734"/>
              <a:gd name="connsiteX32" fmla="*/ 1710267 w 3166534"/>
              <a:gd name="connsiteY32" fmla="*/ 685800 h 1845734"/>
              <a:gd name="connsiteX33" fmla="*/ 1727200 w 3166534"/>
              <a:gd name="connsiteY33" fmla="*/ 711200 h 1845734"/>
              <a:gd name="connsiteX34" fmla="*/ 1794934 w 3166534"/>
              <a:gd name="connsiteY34" fmla="*/ 770467 h 1845734"/>
              <a:gd name="connsiteX35" fmla="*/ 1811867 w 3166534"/>
              <a:gd name="connsiteY35" fmla="*/ 795867 h 1845734"/>
              <a:gd name="connsiteX36" fmla="*/ 1837267 w 3166534"/>
              <a:gd name="connsiteY36" fmla="*/ 812800 h 1845734"/>
              <a:gd name="connsiteX37" fmla="*/ 1854200 w 3166534"/>
              <a:gd name="connsiteY37" fmla="*/ 829734 h 1845734"/>
              <a:gd name="connsiteX38" fmla="*/ 1879600 w 3166534"/>
              <a:gd name="connsiteY38" fmla="*/ 846667 h 1845734"/>
              <a:gd name="connsiteX39" fmla="*/ 1896534 w 3166534"/>
              <a:gd name="connsiteY39" fmla="*/ 863600 h 1845734"/>
              <a:gd name="connsiteX40" fmla="*/ 1947334 w 3166534"/>
              <a:gd name="connsiteY40" fmla="*/ 880534 h 1845734"/>
              <a:gd name="connsiteX41" fmla="*/ 1998134 w 3166534"/>
              <a:gd name="connsiteY41" fmla="*/ 922867 h 1845734"/>
              <a:gd name="connsiteX42" fmla="*/ 2023534 w 3166534"/>
              <a:gd name="connsiteY42" fmla="*/ 931334 h 1845734"/>
              <a:gd name="connsiteX43" fmla="*/ 2040467 w 3166534"/>
              <a:gd name="connsiteY43" fmla="*/ 956734 h 1845734"/>
              <a:gd name="connsiteX44" fmla="*/ 2065867 w 3166534"/>
              <a:gd name="connsiteY44" fmla="*/ 973667 h 1845734"/>
              <a:gd name="connsiteX45" fmla="*/ 2091267 w 3166534"/>
              <a:gd name="connsiteY45" fmla="*/ 999067 h 1845734"/>
              <a:gd name="connsiteX46" fmla="*/ 2116667 w 3166534"/>
              <a:gd name="connsiteY46" fmla="*/ 1016000 h 1845734"/>
              <a:gd name="connsiteX47" fmla="*/ 2133600 w 3166534"/>
              <a:gd name="connsiteY47" fmla="*/ 1032934 h 1845734"/>
              <a:gd name="connsiteX48" fmla="*/ 2159000 w 3166534"/>
              <a:gd name="connsiteY48" fmla="*/ 1049867 h 1845734"/>
              <a:gd name="connsiteX49" fmla="*/ 2192867 w 3166534"/>
              <a:gd name="connsiteY49" fmla="*/ 1083734 h 1845734"/>
              <a:gd name="connsiteX50" fmla="*/ 2218267 w 3166534"/>
              <a:gd name="connsiteY50" fmla="*/ 1100667 h 1845734"/>
              <a:gd name="connsiteX51" fmla="*/ 2302934 w 3166534"/>
              <a:gd name="connsiteY51" fmla="*/ 1168400 h 1845734"/>
              <a:gd name="connsiteX52" fmla="*/ 2353734 w 3166534"/>
              <a:gd name="connsiteY52" fmla="*/ 1202267 h 1845734"/>
              <a:gd name="connsiteX53" fmla="*/ 2396067 w 3166534"/>
              <a:gd name="connsiteY53" fmla="*/ 1244600 h 1845734"/>
              <a:gd name="connsiteX54" fmla="*/ 2413000 w 3166534"/>
              <a:gd name="connsiteY54" fmla="*/ 1261534 h 1845734"/>
              <a:gd name="connsiteX55" fmla="*/ 2489200 w 3166534"/>
              <a:gd name="connsiteY55" fmla="*/ 1303867 h 1845734"/>
              <a:gd name="connsiteX56" fmla="*/ 2480734 w 3166534"/>
              <a:gd name="connsiteY56" fmla="*/ 1337734 h 1845734"/>
              <a:gd name="connsiteX57" fmla="*/ 2463800 w 3166534"/>
              <a:gd name="connsiteY57" fmla="*/ 1363134 h 1845734"/>
              <a:gd name="connsiteX58" fmla="*/ 2540000 w 3166534"/>
              <a:gd name="connsiteY58" fmla="*/ 1430867 h 1845734"/>
              <a:gd name="connsiteX59" fmla="*/ 2556934 w 3166534"/>
              <a:gd name="connsiteY59" fmla="*/ 1447800 h 1845734"/>
              <a:gd name="connsiteX60" fmla="*/ 2633134 w 3166534"/>
              <a:gd name="connsiteY60" fmla="*/ 1490134 h 1845734"/>
              <a:gd name="connsiteX61" fmla="*/ 2700867 w 3166534"/>
              <a:gd name="connsiteY61" fmla="*/ 1566334 h 1845734"/>
              <a:gd name="connsiteX62" fmla="*/ 2751667 w 3166534"/>
              <a:gd name="connsiteY62" fmla="*/ 1600200 h 1845734"/>
              <a:gd name="connsiteX63" fmla="*/ 2777067 w 3166534"/>
              <a:gd name="connsiteY63" fmla="*/ 1608667 h 1845734"/>
              <a:gd name="connsiteX64" fmla="*/ 2794000 w 3166534"/>
              <a:gd name="connsiteY64" fmla="*/ 1634067 h 1845734"/>
              <a:gd name="connsiteX65" fmla="*/ 2819400 w 3166534"/>
              <a:gd name="connsiteY65" fmla="*/ 1642534 h 1845734"/>
              <a:gd name="connsiteX66" fmla="*/ 2844800 w 3166534"/>
              <a:gd name="connsiteY66" fmla="*/ 1659467 h 1845734"/>
              <a:gd name="connsiteX67" fmla="*/ 2904067 w 3166534"/>
              <a:gd name="connsiteY67" fmla="*/ 1684867 h 1845734"/>
              <a:gd name="connsiteX68" fmla="*/ 3005667 w 3166534"/>
              <a:gd name="connsiteY68" fmla="*/ 1744134 h 1845734"/>
              <a:gd name="connsiteX69" fmla="*/ 3039534 w 3166534"/>
              <a:gd name="connsiteY69" fmla="*/ 1761067 h 1845734"/>
              <a:gd name="connsiteX70" fmla="*/ 3090334 w 3166534"/>
              <a:gd name="connsiteY70" fmla="*/ 1778000 h 1845734"/>
              <a:gd name="connsiteX71" fmla="*/ 3115734 w 3166534"/>
              <a:gd name="connsiteY71" fmla="*/ 1794934 h 1845734"/>
              <a:gd name="connsiteX72" fmla="*/ 3141134 w 3166534"/>
              <a:gd name="connsiteY72" fmla="*/ 1820334 h 1845734"/>
              <a:gd name="connsiteX73" fmla="*/ 3166534 w 3166534"/>
              <a:gd name="connsiteY73" fmla="*/ 1828800 h 1845734"/>
              <a:gd name="connsiteX74" fmla="*/ 3166534 w 3166534"/>
              <a:gd name="connsiteY74" fmla="*/ 1845734 h 18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166534" h="1845734">
                <a:moveTo>
                  <a:pt x="0" y="0"/>
                </a:moveTo>
                <a:cubicBezTo>
                  <a:pt x="56054" y="2002"/>
                  <a:pt x="250660" y="5200"/>
                  <a:pt x="338667" y="16934"/>
                </a:cubicBezTo>
                <a:cubicBezTo>
                  <a:pt x="347513" y="18113"/>
                  <a:pt x="355204" y="24357"/>
                  <a:pt x="364067" y="25400"/>
                </a:cubicBezTo>
                <a:cubicBezTo>
                  <a:pt x="403407" y="30028"/>
                  <a:pt x="443214" y="29647"/>
                  <a:pt x="482600" y="33867"/>
                </a:cubicBezTo>
                <a:cubicBezTo>
                  <a:pt x="522285" y="38119"/>
                  <a:pt x="561623" y="45156"/>
                  <a:pt x="601134" y="50800"/>
                </a:cubicBezTo>
                <a:cubicBezTo>
                  <a:pt x="620889" y="53622"/>
                  <a:pt x="641040" y="54427"/>
                  <a:pt x="660400" y="59267"/>
                </a:cubicBezTo>
                <a:cubicBezTo>
                  <a:pt x="716341" y="73253"/>
                  <a:pt x="682720" y="66291"/>
                  <a:pt x="762000" y="76200"/>
                </a:cubicBezTo>
                <a:cubicBezTo>
                  <a:pt x="770467" y="79022"/>
                  <a:pt x="778790" y="82319"/>
                  <a:pt x="787400" y="84667"/>
                </a:cubicBezTo>
                <a:cubicBezTo>
                  <a:pt x="809853" y="90790"/>
                  <a:pt x="833056" y="94240"/>
                  <a:pt x="855134" y="101600"/>
                </a:cubicBezTo>
                <a:lnTo>
                  <a:pt x="905934" y="118534"/>
                </a:lnTo>
                <a:lnTo>
                  <a:pt x="956734" y="135467"/>
                </a:lnTo>
                <a:cubicBezTo>
                  <a:pt x="968023" y="141111"/>
                  <a:pt x="978882" y="147713"/>
                  <a:pt x="990600" y="152400"/>
                </a:cubicBezTo>
                <a:cubicBezTo>
                  <a:pt x="1007173" y="159029"/>
                  <a:pt x="1041400" y="169334"/>
                  <a:pt x="1041400" y="169334"/>
                </a:cubicBezTo>
                <a:cubicBezTo>
                  <a:pt x="1047045" y="174978"/>
                  <a:pt x="1051194" y="182697"/>
                  <a:pt x="1058334" y="186267"/>
                </a:cubicBezTo>
                <a:cubicBezTo>
                  <a:pt x="1074299" y="194249"/>
                  <a:pt x="1109134" y="203200"/>
                  <a:pt x="1109134" y="203200"/>
                </a:cubicBezTo>
                <a:cubicBezTo>
                  <a:pt x="1117601" y="208845"/>
                  <a:pt x="1126717" y="213620"/>
                  <a:pt x="1134534" y="220134"/>
                </a:cubicBezTo>
                <a:cubicBezTo>
                  <a:pt x="1143732" y="227799"/>
                  <a:pt x="1149971" y="238892"/>
                  <a:pt x="1159934" y="245534"/>
                </a:cubicBezTo>
                <a:cubicBezTo>
                  <a:pt x="1167360" y="250484"/>
                  <a:pt x="1176867" y="251178"/>
                  <a:pt x="1185334" y="254000"/>
                </a:cubicBezTo>
                <a:cubicBezTo>
                  <a:pt x="1190978" y="259645"/>
                  <a:pt x="1195881" y="266144"/>
                  <a:pt x="1202267" y="270934"/>
                </a:cubicBezTo>
                <a:cubicBezTo>
                  <a:pt x="1218548" y="283145"/>
                  <a:pt x="1238677" y="290409"/>
                  <a:pt x="1253067" y="304800"/>
                </a:cubicBezTo>
                <a:cubicBezTo>
                  <a:pt x="1276310" y="328045"/>
                  <a:pt x="1262427" y="319210"/>
                  <a:pt x="1295400" y="330200"/>
                </a:cubicBezTo>
                <a:cubicBezTo>
                  <a:pt x="1311151" y="345951"/>
                  <a:pt x="1316372" y="353386"/>
                  <a:pt x="1337734" y="364067"/>
                </a:cubicBezTo>
                <a:cubicBezTo>
                  <a:pt x="1345716" y="368058"/>
                  <a:pt x="1354667" y="369712"/>
                  <a:pt x="1363134" y="372534"/>
                </a:cubicBezTo>
                <a:cubicBezTo>
                  <a:pt x="1437341" y="446741"/>
                  <a:pt x="1343208" y="355930"/>
                  <a:pt x="1413934" y="414867"/>
                </a:cubicBezTo>
                <a:cubicBezTo>
                  <a:pt x="1423132" y="422532"/>
                  <a:pt x="1430136" y="432602"/>
                  <a:pt x="1439334" y="440267"/>
                </a:cubicBezTo>
                <a:cubicBezTo>
                  <a:pt x="1447151" y="446781"/>
                  <a:pt x="1456788" y="450843"/>
                  <a:pt x="1464734" y="457200"/>
                </a:cubicBezTo>
                <a:cubicBezTo>
                  <a:pt x="1506625" y="490713"/>
                  <a:pt x="1454596" y="455530"/>
                  <a:pt x="1498600" y="499534"/>
                </a:cubicBezTo>
                <a:cubicBezTo>
                  <a:pt x="1505795" y="506729"/>
                  <a:pt x="1516274" y="509845"/>
                  <a:pt x="1524000" y="516467"/>
                </a:cubicBezTo>
                <a:cubicBezTo>
                  <a:pt x="1536122" y="526857"/>
                  <a:pt x="1544583" y="541478"/>
                  <a:pt x="1557867" y="550334"/>
                </a:cubicBezTo>
                <a:cubicBezTo>
                  <a:pt x="1566334" y="555978"/>
                  <a:pt x="1575450" y="560753"/>
                  <a:pt x="1583267" y="567267"/>
                </a:cubicBezTo>
                <a:cubicBezTo>
                  <a:pt x="1592465" y="574932"/>
                  <a:pt x="1601002" y="583469"/>
                  <a:pt x="1608667" y="592667"/>
                </a:cubicBezTo>
                <a:cubicBezTo>
                  <a:pt x="1632605" y="621393"/>
                  <a:pt x="1621309" y="626496"/>
                  <a:pt x="1659467" y="651934"/>
                </a:cubicBezTo>
                <a:lnTo>
                  <a:pt x="1710267" y="685800"/>
                </a:lnTo>
                <a:cubicBezTo>
                  <a:pt x="1715911" y="694267"/>
                  <a:pt x="1720499" y="703542"/>
                  <a:pt x="1727200" y="711200"/>
                </a:cubicBezTo>
                <a:cubicBezTo>
                  <a:pt x="1761871" y="750824"/>
                  <a:pt x="1760505" y="747515"/>
                  <a:pt x="1794934" y="770467"/>
                </a:cubicBezTo>
                <a:cubicBezTo>
                  <a:pt x="1800578" y="778934"/>
                  <a:pt x="1804672" y="788672"/>
                  <a:pt x="1811867" y="795867"/>
                </a:cubicBezTo>
                <a:cubicBezTo>
                  <a:pt x="1819062" y="803062"/>
                  <a:pt x="1829321" y="806443"/>
                  <a:pt x="1837267" y="812800"/>
                </a:cubicBezTo>
                <a:cubicBezTo>
                  <a:pt x="1843500" y="817787"/>
                  <a:pt x="1847967" y="824747"/>
                  <a:pt x="1854200" y="829734"/>
                </a:cubicBezTo>
                <a:cubicBezTo>
                  <a:pt x="1862146" y="836091"/>
                  <a:pt x="1871654" y="840310"/>
                  <a:pt x="1879600" y="846667"/>
                </a:cubicBezTo>
                <a:cubicBezTo>
                  <a:pt x="1885833" y="851654"/>
                  <a:pt x="1889394" y="860030"/>
                  <a:pt x="1896534" y="863600"/>
                </a:cubicBezTo>
                <a:cubicBezTo>
                  <a:pt x="1912499" y="871582"/>
                  <a:pt x="1947334" y="880534"/>
                  <a:pt x="1947334" y="880534"/>
                </a:cubicBezTo>
                <a:cubicBezTo>
                  <a:pt x="1966060" y="899260"/>
                  <a:pt x="1974558" y="911079"/>
                  <a:pt x="1998134" y="922867"/>
                </a:cubicBezTo>
                <a:cubicBezTo>
                  <a:pt x="2006116" y="926858"/>
                  <a:pt x="2015067" y="928512"/>
                  <a:pt x="2023534" y="931334"/>
                </a:cubicBezTo>
                <a:cubicBezTo>
                  <a:pt x="2029178" y="939801"/>
                  <a:pt x="2033272" y="949539"/>
                  <a:pt x="2040467" y="956734"/>
                </a:cubicBezTo>
                <a:cubicBezTo>
                  <a:pt x="2047662" y="963929"/>
                  <a:pt x="2058050" y="967153"/>
                  <a:pt x="2065867" y="973667"/>
                </a:cubicBezTo>
                <a:cubicBezTo>
                  <a:pt x="2075065" y="981332"/>
                  <a:pt x="2082069" y="991402"/>
                  <a:pt x="2091267" y="999067"/>
                </a:cubicBezTo>
                <a:cubicBezTo>
                  <a:pt x="2099084" y="1005581"/>
                  <a:pt x="2108721" y="1009643"/>
                  <a:pt x="2116667" y="1016000"/>
                </a:cubicBezTo>
                <a:cubicBezTo>
                  <a:pt x="2122900" y="1020987"/>
                  <a:pt x="2127367" y="1027947"/>
                  <a:pt x="2133600" y="1032934"/>
                </a:cubicBezTo>
                <a:cubicBezTo>
                  <a:pt x="2141546" y="1039291"/>
                  <a:pt x="2151274" y="1043245"/>
                  <a:pt x="2159000" y="1049867"/>
                </a:cubicBezTo>
                <a:cubicBezTo>
                  <a:pt x="2171122" y="1060257"/>
                  <a:pt x="2179583" y="1074878"/>
                  <a:pt x="2192867" y="1083734"/>
                </a:cubicBezTo>
                <a:cubicBezTo>
                  <a:pt x="2201334" y="1089378"/>
                  <a:pt x="2210662" y="1093907"/>
                  <a:pt x="2218267" y="1100667"/>
                </a:cubicBezTo>
                <a:cubicBezTo>
                  <a:pt x="2337279" y="1206455"/>
                  <a:pt x="2216400" y="1116480"/>
                  <a:pt x="2302934" y="1168400"/>
                </a:cubicBezTo>
                <a:cubicBezTo>
                  <a:pt x="2320385" y="1178871"/>
                  <a:pt x="2353734" y="1202267"/>
                  <a:pt x="2353734" y="1202267"/>
                </a:cubicBezTo>
                <a:cubicBezTo>
                  <a:pt x="2382763" y="1245812"/>
                  <a:pt x="2355748" y="1212345"/>
                  <a:pt x="2396067" y="1244600"/>
                </a:cubicBezTo>
                <a:cubicBezTo>
                  <a:pt x="2402300" y="1249587"/>
                  <a:pt x="2406614" y="1256744"/>
                  <a:pt x="2413000" y="1261534"/>
                </a:cubicBezTo>
                <a:cubicBezTo>
                  <a:pt x="2459578" y="1296468"/>
                  <a:pt x="2449601" y="1290667"/>
                  <a:pt x="2489200" y="1303867"/>
                </a:cubicBezTo>
                <a:cubicBezTo>
                  <a:pt x="2519194" y="1348856"/>
                  <a:pt x="2508675" y="1315381"/>
                  <a:pt x="2480734" y="1337734"/>
                </a:cubicBezTo>
                <a:cubicBezTo>
                  <a:pt x="2472788" y="1344091"/>
                  <a:pt x="2469445" y="1354667"/>
                  <a:pt x="2463800" y="1363134"/>
                </a:cubicBezTo>
                <a:cubicBezTo>
                  <a:pt x="2551343" y="1450675"/>
                  <a:pt x="2465258" y="1368582"/>
                  <a:pt x="2540000" y="1430867"/>
                </a:cubicBezTo>
                <a:cubicBezTo>
                  <a:pt x="2546132" y="1435977"/>
                  <a:pt x="2550089" y="1443693"/>
                  <a:pt x="2556934" y="1447800"/>
                </a:cubicBezTo>
                <a:cubicBezTo>
                  <a:pt x="2598812" y="1472927"/>
                  <a:pt x="2581358" y="1428003"/>
                  <a:pt x="2633134" y="1490134"/>
                </a:cubicBezTo>
                <a:cubicBezTo>
                  <a:pt x="2643421" y="1502479"/>
                  <a:pt x="2681452" y="1551234"/>
                  <a:pt x="2700867" y="1566334"/>
                </a:cubicBezTo>
                <a:cubicBezTo>
                  <a:pt x="2716931" y="1578828"/>
                  <a:pt x="2732360" y="1593764"/>
                  <a:pt x="2751667" y="1600200"/>
                </a:cubicBezTo>
                <a:lnTo>
                  <a:pt x="2777067" y="1608667"/>
                </a:lnTo>
                <a:cubicBezTo>
                  <a:pt x="2782711" y="1617134"/>
                  <a:pt x="2786054" y="1627710"/>
                  <a:pt x="2794000" y="1634067"/>
                </a:cubicBezTo>
                <a:cubicBezTo>
                  <a:pt x="2800969" y="1639642"/>
                  <a:pt x="2811418" y="1638543"/>
                  <a:pt x="2819400" y="1642534"/>
                </a:cubicBezTo>
                <a:cubicBezTo>
                  <a:pt x="2828501" y="1647085"/>
                  <a:pt x="2835699" y="1654916"/>
                  <a:pt x="2844800" y="1659467"/>
                </a:cubicBezTo>
                <a:cubicBezTo>
                  <a:pt x="2864024" y="1669079"/>
                  <a:pt x="2884552" y="1675860"/>
                  <a:pt x="2904067" y="1684867"/>
                </a:cubicBezTo>
                <a:cubicBezTo>
                  <a:pt x="2983715" y="1721627"/>
                  <a:pt x="2927672" y="1697337"/>
                  <a:pt x="3005667" y="1744134"/>
                </a:cubicBezTo>
                <a:cubicBezTo>
                  <a:pt x="3016490" y="1750628"/>
                  <a:pt x="3027815" y="1756380"/>
                  <a:pt x="3039534" y="1761067"/>
                </a:cubicBezTo>
                <a:cubicBezTo>
                  <a:pt x="3056107" y="1767696"/>
                  <a:pt x="3090334" y="1778000"/>
                  <a:pt x="3090334" y="1778000"/>
                </a:cubicBezTo>
                <a:cubicBezTo>
                  <a:pt x="3098801" y="1783645"/>
                  <a:pt x="3107917" y="1788420"/>
                  <a:pt x="3115734" y="1794934"/>
                </a:cubicBezTo>
                <a:cubicBezTo>
                  <a:pt x="3124932" y="1802599"/>
                  <a:pt x="3131171" y="1813692"/>
                  <a:pt x="3141134" y="1820334"/>
                </a:cubicBezTo>
                <a:cubicBezTo>
                  <a:pt x="3148560" y="1825284"/>
                  <a:pt x="3160223" y="1822489"/>
                  <a:pt x="3166534" y="1828800"/>
                </a:cubicBezTo>
                <a:lnTo>
                  <a:pt x="3166534" y="1845734"/>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30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1628775"/>
            <a:ext cx="2247900" cy="266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2"/>
                                        </p:tgtEl>
                                        <p:attrNameLst>
                                          <p:attrName>style.visibility</p:attrName>
                                        </p:attrNameLst>
                                      </p:cBhvr>
                                      <p:to>
                                        <p:strVal val="visible"/>
                                      </p:to>
                                    </p:set>
                                    <p:anim calcmode="lin" valueType="num">
                                      <p:cBhvr additive="base">
                                        <p:cTn id="11" dur="500" fill="hold"/>
                                        <p:tgtEl>
                                          <p:spTgt spid="43012"/>
                                        </p:tgtEl>
                                        <p:attrNameLst>
                                          <p:attrName>ppt_x</p:attrName>
                                        </p:attrNameLst>
                                      </p:cBhvr>
                                      <p:tavLst>
                                        <p:tav tm="0">
                                          <p:val>
                                            <p:strVal val="#ppt_x"/>
                                          </p:val>
                                        </p:tav>
                                        <p:tav tm="100000">
                                          <p:val>
                                            <p:strVal val="#ppt_x"/>
                                          </p:val>
                                        </p:tav>
                                      </p:tavLst>
                                    </p:anim>
                                    <p:anim calcmode="lin" valueType="num">
                                      <p:cBhvr additive="base">
                                        <p:cTn id="12"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015"/>
                                        </p:tgtEl>
                                        <p:attrNameLst>
                                          <p:attrName>style.visibility</p:attrName>
                                        </p:attrNameLst>
                                      </p:cBhvr>
                                      <p:to>
                                        <p:strVal val="visible"/>
                                      </p:to>
                                    </p:set>
                                    <p:anim calcmode="lin" valueType="num">
                                      <p:cBhvr additive="base">
                                        <p:cTn id="21" dur="500" fill="hold"/>
                                        <p:tgtEl>
                                          <p:spTgt spid="43015"/>
                                        </p:tgtEl>
                                        <p:attrNameLst>
                                          <p:attrName>ppt_x</p:attrName>
                                        </p:attrNameLst>
                                      </p:cBhvr>
                                      <p:tavLst>
                                        <p:tav tm="0">
                                          <p:val>
                                            <p:strVal val="#ppt_x"/>
                                          </p:val>
                                        </p:tav>
                                        <p:tav tm="100000">
                                          <p:val>
                                            <p:strVal val="#ppt_x"/>
                                          </p:val>
                                        </p:tav>
                                      </p:tavLst>
                                    </p:anim>
                                    <p:anim calcmode="lin" valueType="num">
                                      <p:cBhvr additive="base">
                                        <p:cTn id="22" dur="500" fill="hold"/>
                                        <p:tgtEl>
                                          <p:spTgt spid="430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3011"/>
                                        </p:tgtEl>
                                        <p:attrNameLst>
                                          <p:attrName>style.visibility</p:attrName>
                                        </p:attrNameLst>
                                      </p:cBhvr>
                                      <p:to>
                                        <p:strVal val="visible"/>
                                      </p:to>
                                    </p:set>
                                    <p:anim calcmode="lin" valueType="num">
                                      <p:cBhvr additive="base">
                                        <p:cTn id="25" dur="500" fill="hold"/>
                                        <p:tgtEl>
                                          <p:spTgt spid="43011"/>
                                        </p:tgtEl>
                                        <p:attrNameLst>
                                          <p:attrName>ppt_x</p:attrName>
                                        </p:attrNameLst>
                                      </p:cBhvr>
                                      <p:tavLst>
                                        <p:tav tm="0">
                                          <p:val>
                                            <p:strVal val="#ppt_x"/>
                                          </p:val>
                                        </p:tav>
                                        <p:tav tm="100000">
                                          <p:val>
                                            <p:strVal val="#ppt_x"/>
                                          </p:val>
                                        </p:tav>
                                      </p:tavLst>
                                    </p:anim>
                                    <p:anim calcmode="lin" valueType="num">
                                      <p:cBhvr additive="base">
                                        <p:cTn id="26" dur="500" fill="hold"/>
                                        <p:tgtEl>
                                          <p:spTgt spid="430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1" grpId="0"/>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
          <p:cNvSpPr txBox="1">
            <a:spLocks noChangeArrowheads="1"/>
          </p:cNvSpPr>
          <p:nvPr/>
        </p:nvSpPr>
        <p:spPr bwMode="auto">
          <a:xfrm>
            <a:off x="684213" y="386432"/>
            <a:ext cx="2657475" cy="522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a:t>
            </a:r>
            <a:r>
              <a:rPr lang="it-IT" altLang="it-IT" sz="2800" b="1" dirty="0" smtClean="0">
                <a:latin typeface="Times New Roman" panose="02020603050405020304" pitchFamily="18" charset="0"/>
                <a:cs typeface="Times New Roman" panose="02020603050405020304" pitchFamily="18" charset="0"/>
              </a:rPr>
              <a:t>2 </a:t>
            </a:r>
            <a:endParaRPr lang="it-IT" altLang="it-IT" sz="2800" b="1" dirty="0">
              <a:latin typeface="Times New Roman" panose="02020603050405020304" pitchFamily="18" charset="0"/>
              <a:cs typeface="Times New Roman" panose="02020603050405020304" pitchFamily="18" charset="0"/>
            </a:endParaRPr>
          </a:p>
        </p:txBody>
      </p:sp>
      <p:sp>
        <p:nvSpPr>
          <p:cNvPr id="4" name="Rettangolo 3"/>
          <p:cNvSpPr/>
          <p:nvPr/>
        </p:nvSpPr>
        <p:spPr>
          <a:xfrm>
            <a:off x="827584" y="3011468"/>
            <a:ext cx="7344816" cy="1569660"/>
          </a:xfrm>
          <a:prstGeom prst="rect">
            <a:avLst/>
          </a:prstGeom>
        </p:spPr>
        <p:txBody>
          <a:bodyPr wrap="square">
            <a:spAutoFit/>
          </a:bodyPr>
          <a:lstStyle/>
          <a:p>
            <a:pPr algn="just">
              <a:spcAft>
                <a:spcPts val="0"/>
              </a:spcAft>
            </a:pPr>
            <a:r>
              <a:rPr lang="en-US" sz="2400" b="1" dirty="0" smtClean="0">
                <a:effectLst/>
                <a:latin typeface="Times New Roman" panose="02020603050405020304" pitchFamily="18" charset="0"/>
                <a:ea typeface="Times New Roman" panose="02020603050405020304" pitchFamily="18" charset="0"/>
              </a:rPr>
              <a:t>Condition 2 ensures that the spatial units not only have diameters approaching to 0 but there is no excessively elongated unit in such a way that units can be covered by smaller and smaller balls </a:t>
            </a:r>
            <a:endParaRPr lang="it-IT" sz="2400" dirty="0">
              <a:effectLst/>
              <a:latin typeface="Times New Roman" panose="02020603050405020304" pitchFamily="18" charset="0"/>
              <a:ea typeface="Times New Roman" panose="02020603050405020304" pitchFamily="18" charset="0"/>
            </a:endParaRPr>
          </a:p>
        </p:txBody>
      </p:sp>
      <p:sp>
        <p:nvSpPr>
          <p:cNvPr id="5" name="Figura a mano libera 4"/>
          <p:cNvSpPr/>
          <p:nvPr/>
        </p:nvSpPr>
        <p:spPr>
          <a:xfrm>
            <a:off x="2138312" y="4588933"/>
            <a:ext cx="2145656" cy="2142067"/>
          </a:xfrm>
          <a:custGeom>
            <a:avLst/>
            <a:gdLst>
              <a:gd name="connsiteX0" fmla="*/ 391239 w 2145656"/>
              <a:gd name="connsiteY0" fmla="*/ 1346200 h 2142067"/>
              <a:gd name="connsiteX1" fmla="*/ 374306 w 2145656"/>
              <a:gd name="connsiteY1" fmla="*/ 1295400 h 2142067"/>
              <a:gd name="connsiteX2" fmla="*/ 348906 w 2145656"/>
              <a:gd name="connsiteY2" fmla="*/ 1286934 h 2142067"/>
              <a:gd name="connsiteX3" fmla="*/ 86439 w 2145656"/>
              <a:gd name="connsiteY3" fmla="*/ 1295400 h 2142067"/>
              <a:gd name="connsiteX4" fmla="*/ 1773 w 2145656"/>
              <a:gd name="connsiteY4" fmla="*/ 1286934 h 2142067"/>
              <a:gd name="connsiteX5" fmla="*/ 18706 w 2145656"/>
              <a:gd name="connsiteY5" fmla="*/ 1270000 h 2142067"/>
              <a:gd name="connsiteX6" fmla="*/ 44106 w 2145656"/>
              <a:gd name="connsiteY6" fmla="*/ 1253067 h 2142067"/>
              <a:gd name="connsiteX7" fmla="*/ 94906 w 2145656"/>
              <a:gd name="connsiteY7" fmla="*/ 1236134 h 2142067"/>
              <a:gd name="connsiteX8" fmla="*/ 120306 w 2145656"/>
              <a:gd name="connsiteY8" fmla="*/ 1227667 h 2142067"/>
              <a:gd name="connsiteX9" fmla="*/ 145706 w 2145656"/>
              <a:gd name="connsiteY9" fmla="*/ 1219200 h 2142067"/>
              <a:gd name="connsiteX10" fmla="*/ 213439 w 2145656"/>
              <a:gd name="connsiteY10" fmla="*/ 1202267 h 2142067"/>
              <a:gd name="connsiteX11" fmla="*/ 255773 w 2145656"/>
              <a:gd name="connsiteY11" fmla="*/ 1176867 h 2142067"/>
              <a:gd name="connsiteX12" fmla="*/ 331973 w 2145656"/>
              <a:gd name="connsiteY12" fmla="*/ 1134534 h 2142067"/>
              <a:gd name="connsiteX13" fmla="*/ 365839 w 2145656"/>
              <a:gd name="connsiteY13" fmla="*/ 1109134 h 2142067"/>
              <a:gd name="connsiteX14" fmla="*/ 391239 w 2145656"/>
              <a:gd name="connsiteY14" fmla="*/ 1100667 h 2142067"/>
              <a:gd name="connsiteX15" fmla="*/ 416639 w 2145656"/>
              <a:gd name="connsiteY15" fmla="*/ 1075267 h 2142067"/>
              <a:gd name="connsiteX16" fmla="*/ 475906 w 2145656"/>
              <a:gd name="connsiteY16" fmla="*/ 1032934 h 2142067"/>
              <a:gd name="connsiteX17" fmla="*/ 501306 w 2145656"/>
              <a:gd name="connsiteY17" fmla="*/ 1024467 h 2142067"/>
              <a:gd name="connsiteX18" fmla="*/ 518239 w 2145656"/>
              <a:gd name="connsiteY18" fmla="*/ 999067 h 2142067"/>
              <a:gd name="connsiteX19" fmla="*/ 552106 w 2145656"/>
              <a:gd name="connsiteY19" fmla="*/ 956734 h 2142067"/>
              <a:gd name="connsiteX20" fmla="*/ 577506 w 2145656"/>
              <a:gd name="connsiteY20" fmla="*/ 905934 h 2142067"/>
              <a:gd name="connsiteX21" fmla="*/ 636773 w 2145656"/>
              <a:gd name="connsiteY21" fmla="*/ 829734 h 2142067"/>
              <a:gd name="connsiteX22" fmla="*/ 645239 w 2145656"/>
              <a:gd name="connsiteY22" fmla="*/ 795867 h 2142067"/>
              <a:gd name="connsiteX23" fmla="*/ 662173 w 2145656"/>
              <a:gd name="connsiteY23" fmla="*/ 778934 h 2142067"/>
              <a:gd name="connsiteX24" fmla="*/ 679106 w 2145656"/>
              <a:gd name="connsiteY24" fmla="*/ 728134 h 2142067"/>
              <a:gd name="connsiteX25" fmla="*/ 670639 w 2145656"/>
              <a:gd name="connsiteY25" fmla="*/ 702734 h 2142067"/>
              <a:gd name="connsiteX26" fmla="*/ 653706 w 2145656"/>
              <a:gd name="connsiteY26" fmla="*/ 677334 h 2142067"/>
              <a:gd name="connsiteX27" fmla="*/ 670639 w 2145656"/>
              <a:gd name="connsiteY27" fmla="*/ 550334 h 2142067"/>
              <a:gd name="connsiteX28" fmla="*/ 687573 w 2145656"/>
              <a:gd name="connsiteY28" fmla="*/ 516467 h 2142067"/>
              <a:gd name="connsiteX29" fmla="*/ 704506 w 2145656"/>
              <a:gd name="connsiteY29" fmla="*/ 465667 h 2142067"/>
              <a:gd name="connsiteX30" fmla="*/ 721439 w 2145656"/>
              <a:gd name="connsiteY30" fmla="*/ 431800 h 2142067"/>
              <a:gd name="connsiteX31" fmla="*/ 746839 w 2145656"/>
              <a:gd name="connsiteY31" fmla="*/ 372534 h 2142067"/>
              <a:gd name="connsiteX32" fmla="*/ 806106 w 2145656"/>
              <a:gd name="connsiteY32" fmla="*/ 279400 h 2142067"/>
              <a:gd name="connsiteX33" fmla="*/ 839973 w 2145656"/>
              <a:gd name="connsiteY33" fmla="*/ 228600 h 2142067"/>
              <a:gd name="connsiteX34" fmla="*/ 933106 w 2145656"/>
              <a:gd name="connsiteY34" fmla="*/ 127000 h 2142067"/>
              <a:gd name="connsiteX35" fmla="*/ 1000839 w 2145656"/>
              <a:gd name="connsiteY35" fmla="*/ 76200 h 2142067"/>
              <a:gd name="connsiteX36" fmla="*/ 1026239 w 2145656"/>
              <a:gd name="connsiteY36" fmla="*/ 50800 h 2142067"/>
              <a:gd name="connsiteX37" fmla="*/ 1051639 w 2145656"/>
              <a:gd name="connsiteY37" fmla="*/ 42334 h 2142067"/>
              <a:gd name="connsiteX38" fmla="*/ 1102439 w 2145656"/>
              <a:gd name="connsiteY38" fmla="*/ 16934 h 2142067"/>
              <a:gd name="connsiteX39" fmla="*/ 1153239 w 2145656"/>
              <a:gd name="connsiteY39" fmla="*/ 0 h 2142067"/>
              <a:gd name="connsiteX40" fmla="*/ 1187106 w 2145656"/>
              <a:gd name="connsiteY40" fmla="*/ 8467 h 2142067"/>
              <a:gd name="connsiteX41" fmla="*/ 1212506 w 2145656"/>
              <a:gd name="connsiteY41" fmla="*/ 16934 h 2142067"/>
              <a:gd name="connsiteX42" fmla="*/ 1229439 w 2145656"/>
              <a:gd name="connsiteY42" fmla="*/ 67734 h 2142067"/>
              <a:gd name="connsiteX43" fmla="*/ 1195573 w 2145656"/>
              <a:gd name="connsiteY43" fmla="*/ 110067 h 2142067"/>
              <a:gd name="connsiteX44" fmla="*/ 1153239 w 2145656"/>
              <a:gd name="connsiteY44" fmla="*/ 160867 h 2142067"/>
              <a:gd name="connsiteX45" fmla="*/ 1102439 w 2145656"/>
              <a:gd name="connsiteY45" fmla="*/ 186267 h 2142067"/>
              <a:gd name="connsiteX46" fmla="*/ 1077039 w 2145656"/>
              <a:gd name="connsiteY46" fmla="*/ 203200 h 2142067"/>
              <a:gd name="connsiteX47" fmla="*/ 1043173 w 2145656"/>
              <a:gd name="connsiteY47" fmla="*/ 245534 h 2142067"/>
              <a:gd name="connsiteX48" fmla="*/ 1000839 w 2145656"/>
              <a:gd name="connsiteY48" fmla="*/ 287867 h 2142067"/>
              <a:gd name="connsiteX49" fmla="*/ 958506 w 2145656"/>
              <a:gd name="connsiteY49" fmla="*/ 338667 h 2142067"/>
              <a:gd name="connsiteX50" fmla="*/ 916173 w 2145656"/>
              <a:gd name="connsiteY50" fmla="*/ 414867 h 2142067"/>
              <a:gd name="connsiteX51" fmla="*/ 899239 w 2145656"/>
              <a:gd name="connsiteY51" fmla="*/ 448734 h 2142067"/>
              <a:gd name="connsiteX52" fmla="*/ 873839 w 2145656"/>
              <a:gd name="connsiteY52" fmla="*/ 541867 h 2142067"/>
              <a:gd name="connsiteX53" fmla="*/ 856906 w 2145656"/>
              <a:gd name="connsiteY53" fmla="*/ 762000 h 2142067"/>
              <a:gd name="connsiteX54" fmla="*/ 831506 w 2145656"/>
              <a:gd name="connsiteY54" fmla="*/ 855134 h 2142067"/>
              <a:gd name="connsiteX55" fmla="*/ 823039 w 2145656"/>
              <a:gd name="connsiteY55" fmla="*/ 880534 h 2142067"/>
              <a:gd name="connsiteX56" fmla="*/ 772239 w 2145656"/>
              <a:gd name="connsiteY56" fmla="*/ 914400 h 2142067"/>
              <a:gd name="connsiteX57" fmla="*/ 738373 w 2145656"/>
              <a:gd name="connsiteY57" fmla="*/ 956734 h 2142067"/>
              <a:gd name="connsiteX58" fmla="*/ 721439 w 2145656"/>
              <a:gd name="connsiteY58" fmla="*/ 973667 h 2142067"/>
              <a:gd name="connsiteX59" fmla="*/ 687573 w 2145656"/>
              <a:gd name="connsiteY59" fmla="*/ 1024467 h 2142067"/>
              <a:gd name="connsiteX60" fmla="*/ 670639 w 2145656"/>
              <a:gd name="connsiteY60" fmla="*/ 1049867 h 2142067"/>
              <a:gd name="connsiteX61" fmla="*/ 662173 w 2145656"/>
              <a:gd name="connsiteY61" fmla="*/ 1083734 h 2142067"/>
              <a:gd name="connsiteX62" fmla="*/ 662173 w 2145656"/>
              <a:gd name="connsiteY62" fmla="*/ 1151467 h 2142067"/>
              <a:gd name="connsiteX63" fmla="*/ 755306 w 2145656"/>
              <a:gd name="connsiteY63" fmla="*/ 1185334 h 2142067"/>
              <a:gd name="connsiteX64" fmla="*/ 941573 w 2145656"/>
              <a:gd name="connsiteY64" fmla="*/ 1193800 h 2142067"/>
              <a:gd name="connsiteX65" fmla="*/ 1204039 w 2145656"/>
              <a:gd name="connsiteY65" fmla="*/ 1185334 h 2142067"/>
              <a:gd name="connsiteX66" fmla="*/ 1271773 w 2145656"/>
              <a:gd name="connsiteY66" fmla="*/ 1168400 h 2142067"/>
              <a:gd name="connsiteX67" fmla="*/ 1297173 w 2145656"/>
              <a:gd name="connsiteY67" fmla="*/ 1151467 h 2142067"/>
              <a:gd name="connsiteX68" fmla="*/ 1390306 w 2145656"/>
              <a:gd name="connsiteY68" fmla="*/ 1134534 h 2142067"/>
              <a:gd name="connsiteX69" fmla="*/ 1466506 w 2145656"/>
              <a:gd name="connsiteY69" fmla="*/ 1143000 h 2142067"/>
              <a:gd name="connsiteX70" fmla="*/ 1474973 w 2145656"/>
              <a:gd name="connsiteY70" fmla="*/ 1168400 h 2142067"/>
              <a:gd name="connsiteX71" fmla="*/ 1491906 w 2145656"/>
              <a:gd name="connsiteY71" fmla="*/ 1270000 h 2142067"/>
              <a:gd name="connsiteX72" fmla="*/ 1483439 w 2145656"/>
              <a:gd name="connsiteY72" fmla="*/ 1464734 h 2142067"/>
              <a:gd name="connsiteX73" fmla="*/ 1407239 w 2145656"/>
              <a:gd name="connsiteY73" fmla="*/ 1464734 h 2142067"/>
              <a:gd name="connsiteX74" fmla="*/ 1356439 w 2145656"/>
              <a:gd name="connsiteY74" fmla="*/ 1439334 h 2142067"/>
              <a:gd name="connsiteX75" fmla="*/ 1331039 w 2145656"/>
              <a:gd name="connsiteY75" fmla="*/ 1430867 h 2142067"/>
              <a:gd name="connsiteX76" fmla="*/ 1288706 w 2145656"/>
              <a:gd name="connsiteY76" fmla="*/ 1397000 h 2142067"/>
              <a:gd name="connsiteX77" fmla="*/ 1220973 w 2145656"/>
              <a:gd name="connsiteY77" fmla="*/ 1380067 h 2142067"/>
              <a:gd name="connsiteX78" fmla="*/ 1195573 w 2145656"/>
              <a:gd name="connsiteY78" fmla="*/ 1371600 h 2142067"/>
              <a:gd name="connsiteX79" fmla="*/ 1127839 w 2145656"/>
              <a:gd name="connsiteY79" fmla="*/ 1388534 h 2142067"/>
              <a:gd name="connsiteX80" fmla="*/ 1068573 w 2145656"/>
              <a:gd name="connsiteY80" fmla="*/ 1439334 h 2142067"/>
              <a:gd name="connsiteX81" fmla="*/ 1051639 w 2145656"/>
              <a:gd name="connsiteY81" fmla="*/ 1464734 h 2142067"/>
              <a:gd name="connsiteX82" fmla="*/ 1026239 w 2145656"/>
              <a:gd name="connsiteY82" fmla="*/ 1498600 h 2142067"/>
              <a:gd name="connsiteX83" fmla="*/ 1017773 w 2145656"/>
              <a:gd name="connsiteY83" fmla="*/ 1524000 h 2142067"/>
              <a:gd name="connsiteX84" fmla="*/ 1000839 w 2145656"/>
              <a:gd name="connsiteY84" fmla="*/ 1549400 h 2142067"/>
              <a:gd name="connsiteX85" fmla="*/ 992373 w 2145656"/>
              <a:gd name="connsiteY85" fmla="*/ 1583267 h 2142067"/>
              <a:gd name="connsiteX86" fmla="*/ 1000839 w 2145656"/>
              <a:gd name="connsiteY86" fmla="*/ 1845734 h 2142067"/>
              <a:gd name="connsiteX87" fmla="*/ 1009306 w 2145656"/>
              <a:gd name="connsiteY87" fmla="*/ 1871134 h 2142067"/>
              <a:gd name="connsiteX88" fmla="*/ 1026239 w 2145656"/>
              <a:gd name="connsiteY88" fmla="*/ 1955800 h 2142067"/>
              <a:gd name="connsiteX89" fmla="*/ 1034706 w 2145656"/>
              <a:gd name="connsiteY89" fmla="*/ 1981200 h 2142067"/>
              <a:gd name="connsiteX90" fmla="*/ 1043173 w 2145656"/>
              <a:gd name="connsiteY90" fmla="*/ 2015067 h 2142067"/>
              <a:gd name="connsiteX91" fmla="*/ 1068573 w 2145656"/>
              <a:gd name="connsiteY91" fmla="*/ 2032000 h 2142067"/>
              <a:gd name="connsiteX92" fmla="*/ 1102439 w 2145656"/>
              <a:gd name="connsiteY92" fmla="*/ 2023534 h 2142067"/>
              <a:gd name="connsiteX93" fmla="*/ 1280239 w 2145656"/>
              <a:gd name="connsiteY93" fmla="*/ 1879600 h 2142067"/>
              <a:gd name="connsiteX94" fmla="*/ 1415706 w 2145656"/>
              <a:gd name="connsiteY94" fmla="*/ 1752600 h 2142067"/>
              <a:gd name="connsiteX95" fmla="*/ 1474973 w 2145656"/>
              <a:gd name="connsiteY95" fmla="*/ 1693334 h 2142067"/>
              <a:gd name="connsiteX96" fmla="*/ 1517306 w 2145656"/>
              <a:gd name="connsiteY96" fmla="*/ 1625600 h 2142067"/>
              <a:gd name="connsiteX97" fmla="*/ 1610439 w 2145656"/>
              <a:gd name="connsiteY97" fmla="*/ 1507067 h 2142067"/>
              <a:gd name="connsiteX98" fmla="*/ 1703573 w 2145656"/>
              <a:gd name="connsiteY98" fmla="*/ 1380067 h 2142067"/>
              <a:gd name="connsiteX99" fmla="*/ 1932173 w 2145656"/>
              <a:gd name="connsiteY99" fmla="*/ 1151467 h 2142067"/>
              <a:gd name="connsiteX100" fmla="*/ 2033773 w 2145656"/>
              <a:gd name="connsiteY100" fmla="*/ 1041400 h 2142067"/>
              <a:gd name="connsiteX101" fmla="*/ 2109973 w 2145656"/>
              <a:gd name="connsiteY101" fmla="*/ 973667 h 2142067"/>
              <a:gd name="connsiteX102" fmla="*/ 2135373 w 2145656"/>
              <a:gd name="connsiteY102" fmla="*/ 965200 h 2142067"/>
              <a:gd name="connsiteX103" fmla="*/ 2135373 w 2145656"/>
              <a:gd name="connsiteY103" fmla="*/ 1032934 h 2142067"/>
              <a:gd name="connsiteX104" fmla="*/ 2101506 w 2145656"/>
              <a:gd name="connsiteY104" fmla="*/ 1049867 h 2142067"/>
              <a:gd name="connsiteX105" fmla="*/ 2008373 w 2145656"/>
              <a:gd name="connsiteY105" fmla="*/ 1151467 h 2142067"/>
              <a:gd name="connsiteX106" fmla="*/ 1991439 w 2145656"/>
              <a:gd name="connsiteY106" fmla="*/ 1168400 h 2142067"/>
              <a:gd name="connsiteX107" fmla="*/ 1974506 w 2145656"/>
              <a:gd name="connsiteY107" fmla="*/ 1210734 h 2142067"/>
              <a:gd name="connsiteX108" fmla="*/ 1949106 w 2145656"/>
              <a:gd name="connsiteY108" fmla="*/ 1312334 h 2142067"/>
              <a:gd name="connsiteX109" fmla="*/ 1932173 w 2145656"/>
              <a:gd name="connsiteY109" fmla="*/ 1422400 h 2142067"/>
              <a:gd name="connsiteX110" fmla="*/ 1923706 w 2145656"/>
              <a:gd name="connsiteY110" fmla="*/ 1456267 h 2142067"/>
              <a:gd name="connsiteX111" fmla="*/ 1872906 w 2145656"/>
              <a:gd name="connsiteY111" fmla="*/ 1507067 h 2142067"/>
              <a:gd name="connsiteX112" fmla="*/ 1822106 w 2145656"/>
              <a:gd name="connsiteY112" fmla="*/ 1540934 h 2142067"/>
              <a:gd name="connsiteX113" fmla="*/ 1762839 w 2145656"/>
              <a:gd name="connsiteY113" fmla="*/ 1566334 h 2142067"/>
              <a:gd name="connsiteX114" fmla="*/ 1686639 w 2145656"/>
              <a:gd name="connsiteY114" fmla="*/ 1600200 h 2142067"/>
              <a:gd name="connsiteX115" fmla="*/ 1669706 w 2145656"/>
              <a:gd name="connsiteY115" fmla="*/ 1617134 h 2142067"/>
              <a:gd name="connsiteX116" fmla="*/ 1618906 w 2145656"/>
              <a:gd name="connsiteY116" fmla="*/ 1651000 h 2142067"/>
              <a:gd name="connsiteX117" fmla="*/ 1601973 w 2145656"/>
              <a:gd name="connsiteY117" fmla="*/ 1667934 h 2142067"/>
              <a:gd name="connsiteX118" fmla="*/ 1585039 w 2145656"/>
              <a:gd name="connsiteY118" fmla="*/ 1693334 h 2142067"/>
              <a:gd name="connsiteX119" fmla="*/ 1559639 w 2145656"/>
              <a:gd name="connsiteY119" fmla="*/ 1710267 h 2142067"/>
              <a:gd name="connsiteX120" fmla="*/ 1542706 w 2145656"/>
              <a:gd name="connsiteY120" fmla="*/ 1735667 h 2142067"/>
              <a:gd name="connsiteX121" fmla="*/ 1491906 w 2145656"/>
              <a:gd name="connsiteY121" fmla="*/ 1769534 h 2142067"/>
              <a:gd name="connsiteX122" fmla="*/ 1449573 w 2145656"/>
              <a:gd name="connsiteY122" fmla="*/ 1811867 h 2142067"/>
              <a:gd name="connsiteX123" fmla="*/ 1432639 w 2145656"/>
              <a:gd name="connsiteY123" fmla="*/ 1837267 h 2142067"/>
              <a:gd name="connsiteX124" fmla="*/ 1407239 w 2145656"/>
              <a:gd name="connsiteY124" fmla="*/ 1854200 h 2142067"/>
              <a:gd name="connsiteX125" fmla="*/ 1339506 w 2145656"/>
              <a:gd name="connsiteY125" fmla="*/ 1921934 h 2142067"/>
              <a:gd name="connsiteX126" fmla="*/ 1322573 w 2145656"/>
              <a:gd name="connsiteY126" fmla="*/ 1947334 h 2142067"/>
              <a:gd name="connsiteX127" fmla="*/ 1288706 w 2145656"/>
              <a:gd name="connsiteY127" fmla="*/ 1972734 h 2142067"/>
              <a:gd name="connsiteX128" fmla="*/ 1254839 w 2145656"/>
              <a:gd name="connsiteY128" fmla="*/ 2015067 h 2142067"/>
              <a:gd name="connsiteX129" fmla="*/ 1229439 w 2145656"/>
              <a:gd name="connsiteY129" fmla="*/ 2023534 h 2142067"/>
              <a:gd name="connsiteX130" fmla="*/ 1178639 w 2145656"/>
              <a:gd name="connsiteY130" fmla="*/ 2057400 h 2142067"/>
              <a:gd name="connsiteX131" fmla="*/ 1127839 w 2145656"/>
              <a:gd name="connsiteY131" fmla="*/ 2074334 h 2142067"/>
              <a:gd name="connsiteX132" fmla="*/ 1060106 w 2145656"/>
              <a:gd name="connsiteY132" fmla="*/ 2091267 h 2142067"/>
              <a:gd name="connsiteX133" fmla="*/ 1009306 w 2145656"/>
              <a:gd name="connsiteY133" fmla="*/ 2108200 h 2142067"/>
              <a:gd name="connsiteX134" fmla="*/ 941573 w 2145656"/>
              <a:gd name="connsiteY134" fmla="*/ 2125134 h 2142067"/>
              <a:gd name="connsiteX135" fmla="*/ 907706 w 2145656"/>
              <a:gd name="connsiteY135" fmla="*/ 2133600 h 2142067"/>
              <a:gd name="connsiteX136" fmla="*/ 882306 w 2145656"/>
              <a:gd name="connsiteY136" fmla="*/ 2142067 h 2142067"/>
              <a:gd name="connsiteX137" fmla="*/ 797639 w 2145656"/>
              <a:gd name="connsiteY137" fmla="*/ 2133600 h 2142067"/>
              <a:gd name="connsiteX138" fmla="*/ 780706 w 2145656"/>
              <a:gd name="connsiteY138" fmla="*/ 2108200 h 2142067"/>
              <a:gd name="connsiteX139" fmla="*/ 772239 w 2145656"/>
              <a:gd name="connsiteY139" fmla="*/ 1998134 h 2142067"/>
              <a:gd name="connsiteX140" fmla="*/ 755306 w 2145656"/>
              <a:gd name="connsiteY140" fmla="*/ 1879600 h 2142067"/>
              <a:gd name="connsiteX141" fmla="*/ 772239 w 2145656"/>
              <a:gd name="connsiteY141" fmla="*/ 1447800 h 2142067"/>
              <a:gd name="connsiteX142" fmla="*/ 789173 w 2145656"/>
              <a:gd name="connsiteY142" fmla="*/ 1295400 h 2142067"/>
              <a:gd name="connsiteX143" fmla="*/ 831506 w 2145656"/>
              <a:gd name="connsiteY143" fmla="*/ 1253067 h 2142067"/>
              <a:gd name="connsiteX144" fmla="*/ 856906 w 2145656"/>
              <a:gd name="connsiteY144" fmla="*/ 1244600 h 2142067"/>
              <a:gd name="connsiteX145" fmla="*/ 679106 w 2145656"/>
              <a:gd name="connsiteY145" fmla="*/ 1253067 h 2142067"/>
              <a:gd name="connsiteX146" fmla="*/ 585973 w 2145656"/>
              <a:gd name="connsiteY146" fmla="*/ 1278467 h 2142067"/>
              <a:gd name="connsiteX147" fmla="*/ 560573 w 2145656"/>
              <a:gd name="connsiteY147" fmla="*/ 1286934 h 2142067"/>
              <a:gd name="connsiteX148" fmla="*/ 484373 w 2145656"/>
              <a:gd name="connsiteY148" fmla="*/ 1312334 h 2142067"/>
              <a:gd name="connsiteX149" fmla="*/ 391239 w 2145656"/>
              <a:gd name="connsiteY149" fmla="*/ 1346200 h 21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145656" h="2142067">
                <a:moveTo>
                  <a:pt x="391239" y="1346200"/>
                </a:moveTo>
                <a:cubicBezTo>
                  <a:pt x="372895" y="1343378"/>
                  <a:pt x="384681" y="1309925"/>
                  <a:pt x="374306" y="1295400"/>
                </a:cubicBezTo>
                <a:cubicBezTo>
                  <a:pt x="369119" y="1288138"/>
                  <a:pt x="357831" y="1286934"/>
                  <a:pt x="348906" y="1286934"/>
                </a:cubicBezTo>
                <a:cubicBezTo>
                  <a:pt x="261371" y="1286934"/>
                  <a:pt x="173928" y="1292578"/>
                  <a:pt x="86439" y="1295400"/>
                </a:cubicBezTo>
                <a:cubicBezTo>
                  <a:pt x="58217" y="1292578"/>
                  <a:pt x="28330" y="1296893"/>
                  <a:pt x="1773" y="1286934"/>
                </a:cubicBezTo>
                <a:cubicBezTo>
                  <a:pt x="-5701" y="1284131"/>
                  <a:pt x="12473" y="1274987"/>
                  <a:pt x="18706" y="1270000"/>
                </a:cubicBezTo>
                <a:cubicBezTo>
                  <a:pt x="26652" y="1263643"/>
                  <a:pt x="34807" y="1257200"/>
                  <a:pt x="44106" y="1253067"/>
                </a:cubicBezTo>
                <a:cubicBezTo>
                  <a:pt x="60417" y="1245818"/>
                  <a:pt x="77973" y="1241778"/>
                  <a:pt x="94906" y="1236134"/>
                </a:cubicBezTo>
                <a:lnTo>
                  <a:pt x="120306" y="1227667"/>
                </a:lnTo>
                <a:cubicBezTo>
                  <a:pt x="128773" y="1224845"/>
                  <a:pt x="136955" y="1220950"/>
                  <a:pt x="145706" y="1219200"/>
                </a:cubicBezTo>
                <a:cubicBezTo>
                  <a:pt x="196790" y="1208984"/>
                  <a:pt x="174387" y="1215285"/>
                  <a:pt x="213439" y="1202267"/>
                </a:cubicBezTo>
                <a:cubicBezTo>
                  <a:pt x="251432" y="1164276"/>
                  <a:pt x="206312" y="1204346"/>
                  <a:pt x="255773" y="1176867"/>
                </a:cubicBezTo>
                <a:cubicBezTo>
                  <a:pt x="343106" y="1128348"/>
                  <a:pt x="274501" y="1153690"/>
                  <a:pt x="331973" y="1134534"/>
                </a:cubicBezTo>
                <a:cubicBezTo>
                  <a:pt x="343262" y="1126067"/>
                  <a:pt x="353587" y="1116135"/>
                  <a:pt x="365839" y="1109134"/>
                </a:cubicBezTo>
                <a:cubicBezTo>
                  <a:pt x="373588" y="1104706"/>
                  <a:pt x="383813" y="1105618"/>
                  <a:pt x="391239" y="1100667"/>
                </a:cubicBezTo>
                <a:cubicBezTo>
                  <a:pt x="401202" y="1094025"/>
                  <a:pt x="407548" y="1083059"/>
                  <a:pt x="416639" y="1075267"/>
                </a:cubicBezTo>
                <a:cubicBezTo>
                  <a:pt x="422009" y="1070664"/>
                  <a:pt x="465184" y="1038295"/>
                  <a:pt x="475906" y="1032934"/>
                </a:cubicBezTo>
                <a:cubicBezTo>
                  <a:pt x="483888" y="1028943"/>
                  <a:pt x="492839" y="1027289"/>
                  <a:pt x="501306" y="1024467"/>
                </a:cubicBezTo>
                <a:cubicBezTo>
                  <a:pt x="506950" y="1016000"/>
                  <a:pt x="511882" y="1007013"/>
                  <a:pt x="518239" y="999067"/>
                </a:cubicBezTo>
                <a:cubicBezTo>
                  <a:pt x="539242" y="972814"/>
                  <a:pt x="534730" y="991485"/>
                  <a:pt x="552106" y="956734"/>
                </a:cubicBezTo>
                <a:cubicBezTo>
                  <a:pt x="576517" y="907912"/>
                  <a:pt x="541113" y="954458"/>
                  <a:pt x="577506" y="905934"/>
                </a:cubicBezTo>
                <a:cubicBezTo>
                  <a:pt x="596813" y="880191"/>
                  <a:pt x="636773" y="829734"/>
                  <a:pt x="636773" y="829734"/>
                </a:cubicBezTo>
                <a:cubicBezTo>
                  <a:pt x="639595" y="818445"/>
                  <a:pt x="640035" y="806275"/>
                  <a:pt x="645239" y="795867"/>
                </a:cubicBezTo>
                <a:cubicBezTo>
                  <a:pt x="648809" y="788727"/>
                  <a:pt x="658603" y="786074"/>
                  <a:pt x="662173" y="778934"/>
                </a:cubicBezTo>
                <a:cubicBezTo>
                  <a:pt x="670156" y="762969"/>
                  <a:pt x="679106" y="728134"/>
                  <a:pt x="679106" y="728134"/>
                </a:cubicBezTo>
                <a:cubicBezTo>
                  <a:pt x="676284" y="719667"/>
                  <a:pt x="674630" y="710716"/>
                  <a:pt x="670639" y="702734"/>
                </a:cubicBezTo>
                <a:cubicBezTo>
                  <a:pt x="666088" y="693633"/>
                  <a:pt x="654486" y="687480"/>
                  <a:pt x="653706" y="677334"/>
                </a:cubicBezTo>
                <a:cubicBezTo>
                  <a:pt x="652832" y="665974"/>
                  <a:pt x="662077" y="576021"/>
                  <a:pt x="670639" y="550334"/>
                </a:cubicBezTo>
                <a:cubicBezTo>
                  <a:pt x="674630" y="538360"/>
                  <a:pt x="682885" y="528186"/>
                  <a:pt x="687573" y="516467"/>
                </a:cubicBezTo>
                <a:cubicBezTo>
                  <a:pt x="694202" y="499894"/>
                  <a:pt x="696524" y="481632"/>
                  <a:pt x="704506" y="465667"/>
                </a:cubicBezTo>
                <a:cubicBezTo>
                  <a:pt x="710150" y="454378"/>
                  <a:pt x="716467" y="443401"/>
                  <a:pt x="721439" y="431800"/>
                </a:cubicBezTo>
                <a:cubicBezTo>
                  <a:pt x="741790" y="384315"/>
                  <a:pt x="714753" y="428683"/>
                  <a:pt x="746839" y="372534"/>
                </a:cubicBezTo>
                <a:cubicBezTo>
                  <a:pt x="781065" y="312639"/>
                  <a:pt x="751778" y="388055"/>
                  <a:pt x="806106" y="279400"/>
                </a:cubicBezTo>
                <a:cubicBezTo>
                  <a:pt x="840237" y="211137"/>
                  <a:pt x="805495" y="271698"/>
                  <a:pt x="839973" y="228600"/>
                </a:cubicBezTo>
                <a:cubicBezTo>
                  <a:pt x="883450" y="174253"/>
                  <a:pt x="826346" y="207071"/>
                  <a:pt x="933106" y="127000"/>
                </a:cubicBezTo>
                <a:cubicBezTo>
                  <a:pt x="955684" y="110067"/>
                  <a:pt x="980883" y="96156"/>
                  <a:pt x="1000839" y="76200"/>
                </a:cubicBezTo>
                <a:cubicBezTo>
                  <a:pt x="1009306" y="67733"/>
                  <a:pt x="1016276" y="57442"/>
                  <a:pt x="1026239" y="50800"/>
                </a:cubicBezTo>
                <a:cubicBezTo>
                  <a:pt x="1033665" y="45850"/>
                  <a:pt x="1043172" y="45156"/>
                  <a:pt x="1051639" y="42334"/>
                </a:cubicBezTo>
                <a:cubicBezTo>
                  <a:pt x="1078841" y="15132"/>
                  <a:pt x="1057855" y="30309"/>
                  <a:pt x="1102439" y="16934"/>
                </a:cubicBezTo>
                <a:cubicBezTo>
                  <a:pt x="1119536" y="11805"/>
                  <a:pt x="1153239" y="0"/>
                  <a:pt x="1153239" y="0"/>
                </a:cubicBezTo>
                <a:cubicBezTo>
                  <a:pt x="1164528" y="2822"/>
                  <a:pt x="1175917" y="5270"/>
                  <a:pt x="1187106" y="8467"/>
                </a:cubicBezTo>
                <a:cubicBezTo>
                  <a:pt x="1195687" y="10919"/>
                  <a:pt x="1207319" y="9672"/>
                  <a:pt x="1212506" y="16934"/>
                </a:cubicBezTo>
                <a:cubicBezTo>
                  <a:pt x="1222881" y="31459"/>
                  <a:pt x="1229439" y="67734"/>
                  <a:pt x="1229439" y="67734"/>
                </a:cubicBezTo>
                <a:cubicBezTo>
                  <a:pt x="1212958" y="117181"/>
                  <a:pt x="1233869" y="71772"/>
                  <a:pt x="1195573" y="110067"/>
                </a:cubicBezTo>
                <a:cubicBezTo>
                  <a:pt x="1128972" y="176667"/>
                  <a:pt x="1236461" y="91516"/>
                  <a:pt x="1153239" y="160867"/>
                </a:cubicBezTo>
                <a:cubicBezTo>
                  <a:pt x="1116845" y="191195"/>
                  <a:pt x="1140622" y="167176"/>
                  <a:pt x="1102439" y="186267"/>
                </a:cubicBezTo>
                <a:cubicBezTo>
                  <a:pt x="1093338" y="190818"/>
                  <a:pt x="1084985" y="196843"/>
                  <a:pt x="1077039" y="203200"/>
                </a:cubicBezTo>
                <a:cubicBezTo>
                  <a:pt x="1049531" y="225207"/>
                  <a:pt x="1068842" y="216198"/>
                  <a:pt x="1043173" y="245534"/>
                </a:cubicBezTo>
                <a:cubicBezTo>
                  <a:pt x="1030032" y="260553"/>
                  <a:pt x="1011909" y="271262"/>
                  <a:pt x="1000839" y="287867"/>
                </a:cubicBezTo>
                <a:cubicBezTo>
                  <a:pt x="977264" y="323230"/>
                  <a:pt x="991101" y="306072"/>
                  <a:pt x="958506" y="338667"/>
                </a:cubicBezTo>
                <a:cubicBezTo>
                  <a:pt x="935093" y="408903"/>
                  <a:pt x="974395" y="298426"/>
                  <a:pt x="916173" y="414867"/>
                </a:cubicBezTo>
                <a:lnTo>
                  <a:pt x="899239" y="448734"/>
                </a:lnTo>
                <a:cubicBezTo>
                  <a:pt x="880141" y="525125"/>
                  <a:pt x="889666" y="494389"/>
                  <a:pt x="873839" y="541867"/>
                </a:cubicBezTo>
                <a:cubicBezTo>
                  <a:pt x="867867" y="631457"/>
                  <a:pt x="865859" y="676952"/>
                  <a:pt x="856906" y="762000"/>
                </a:cubicBezTo>
                <a:cubicBezTo>
                  <a:pt x="844717" y="877792"/>
                  <a:pt x="862160" y="793825"/>
                  <a:pt x="831506" y="855134"/>
                </a:cubicBezTo>
                <a:cubicBezTo>
                  <a:pt x="827515" y="863116"/>
                  <a:pt x="829350" y="874223"/>
                  <a:pt x="823039" y="880534"/>
                </a:cubicBezTo>
                <a:cubicBezTo>
                  <a:pt x="808648" y="894924"/>
                  <a:pt x="786629" y="900009"/>
                  <a:pt x="772239" y="914400"/>
                </a:cubicBezTo>
                <a:cubicBezTo>
                  <a:pt x="731345" y="955296"/>
                  <a:pt x="781106" y="903319"/>
                  <a:pt x="738373" y="956734"/>
                </a:cubicBezTo>
                <a:cubicBezTo>
                  <a:pt x="733386" y="962967"/>
                  <a:pt x="726229" y="967281"/>
                  <a:pt x="721439" y="973667"/>
                </a:cubicBezTo>
                <a:cubicBezTo>
                  <a:pt x="709228" y="989948"/>
                  <a:pt x="698862" y="1007534"/>
                  <a:pt x="687573" y="1024467"/>
                </a:cubicBezTo>
                <a:lnTo>
                  <a:pt x="670639" y="1049867"/>
                </a:lnTo>
                <a:cubicBezTo>
                  <a:pt x="667817" y="1061156"/>
                  <a:pt x="665370" y="1072545"/>
                  <a:pt x="662173" y="1083734"/>
                </a:cubicBezTo>
                <a:cubicBezTo>
                  <a:pt x="654318" y="1111228"/>
                  <a:pt x="643631" y="1119019"/>
                  <a:pt x="662173" y="1151467"/>
                </a:cubicBezTo>
                <a:cubicBezTo>
                  <a:pt x="674415" y="1172890"/>
                  <a:pt x="752083" y="1185187"/>
                  <a:pt x="755306" y="1185334"/>
                </a:cubicBezTo>
                <a:lnTo>
                  <a:pt x="941573" y="1193800"/>
                </a:lnTo>
                <a:cubicBezTo>
                  <a:pt x="1029062" y="1190978"/>
                  <a:pt x="1116763" y="1192048"/>
                  <a:pt x="1204039" y="1185334"/>
                </a:cubicBezTo>
                <a:cubicBezTo>
                  <a:pt x="1227243" y="1183549"/>
                  <a:pt x="1271773" y="1168400"/>
                  <a:pt x="1271773" y="1168400"/>
                </a:cubicBezTo>
                <a:cubicBezTo>
                  <a:pt x="1280240" y="1162756"/>
                  <a:pt x="1287820" y="1155475"/>
                  <a:pt x="1297173" y="1151467"/>
                </a:cubicBezTo>
                <a:cubicBezTo>
                  <a:pt x="1317137" y="1142911"/>
                  <a:pt x="1376566" y="1136497"/>
                  <a:pt x="1390306" y="1134534"/>
                </a:cubicBezTo>
                <a:cubicBezTo>
                  <a:pt x="1415706" y="1137356"/>
                  <a:pt x="1442778" y="1133509"/>
                  <a:pt x="1466506" y="1143000"/>
                </a:cubicBezTo>
                <a:cubicBezTo>
                  <a:pt x="1474792" y="1146314"/>
                  <a:pt x="1472521" y="1159819"/>
                  <a:pt x="1474973" y="1168400"/>
                </a:cubicBezTo>
                <a:cubicBezTo>
                  <a:pt x="1487402" y="1211904"/>
                  <a:pt x="1485036" y="1215040"/>
                  <a:pt x="1491906" y="1270000"/>
                </a:cubicBezTo>
                <a:cubicBezTo>
                  <a:pt x="1489084" y="1334911"/>
                  <a:pt x="1493704" y="1400577"/>
                  <a:pt x="1483439" y="1464734"/>
                </a:cubicBezTo>
                <a:cubicBezTo>
                  <a:pt x="1477325" y="1502947"/>
                  <a:pt x="1407811" y="1464925"/>
                  <a:pt x="1407239" y="1464734"/>
                </a:cubicBezTo>
                <a:cubicBezTo>
                  <a:pt x="1343400" y="1443454"/>
                  <a:pt x="1422085" y="1472157"/>
                  <a:pt x="1356439" y="1439334"/>
                </a:cubicBezTo>
                <a:cubicBezTo>
                  <a:pt x="1348457" y="1435343"/>
                  <a:pt x="1339021" y="1434858"/>
                  <a:pt x="1331039" y="1430867"/>
                </a:cubicBezTo>
                <a:cubicBezTo>
                  <a:pt x="1229355" y="1380025"/>
                  <a:pt x="1367466" y="1444257"/>
                  <a:pt x="1288706" y="1397000"/>
                </a:cubicBezTo>
                <a:cubicBezTo>
                  <a:pt x="1274886" y="1388708"/>
                  <a:pt x="1231372" y="1382667"/>
                  <a:pt x="1220973" y="1380067"/>
                </a:cubicBezTo>
                <a:cubicBezTo>
                  <a:pt x="1212315" y="1377902"/>
                  <a:pt x="1204040" y="1374422"/>
                  <a:pt x="1195573" y="1371600"/>
                </a:cubicBezTo>
                <a:cubicBezTo>
                  <a:pt x="1172995" y="1377245"/>
                  <a:pt x="1146457" y="1374570"/>
                  <a:pt x="1127839" y="1388534"/>
                </a:cubicBezTo>
                <a:cubicBezTo>
                  <a:pt x="1102924" y="1407221"/>
                  <a:pt x="1088228" y="1415749"/>
                  <a:pt x="1068573" y="1439334"/>
                </a:cubicBezTo>
                <a:cubicBezTo>
                  <a:pt x="1062059" y="1447151"/>
                  <a:pt x="1057554" y="1456454"/>
                  <a:pt x="1051639" y="1464734"/>
                </a:cubicBezTo>
                <a:cubicBezTo>
                  <a:pt x="1043437" y="1476216"/>
                  <a:pt x="1034706" y="1487311"/>
                  <a:pt x="1026239" y="1498600"/>
                </a:cubicBezTo>
                <a:cubicBezTo>
                  <a:pt x="1023417" y="1507067"/>
                  <a:pt x="1021764" y="1516018"/>
                  <a:pt x="1017773" y="1524000"/>
                </a:cubicBezTo>
                <a:cubicBezTo>
                  <a:pt x="1013222" y="1533102"/>
                  <a:pt x="1004847" y="1540047"/>
                  <a:pt x="1000839" y="1549400"/>
                </a:cubicBezTo>
                <a:cubicBezTo>
                  <a:pt x="996255" y="1560096"/>
                  <a:pt x="995195" y="1571978"/>
                  <a:pt x="992373" y="1583267"/>
                </a:cubicBezTo>
                <a:cubicBezTo>
                  <a:pt x="995195" y="1670756"/>
                  <a:pt x="995699" y="1758351"/>
                  <a:pt x="1000839" y="1845734"/>
                </a:cubicBezTo>
                <a:cubicBezTo>
                  <a:pt x="1001363" y="1854643"/>
                  <a:pt x="1007370" y="1862422"/>
                  <a:pt x="1009306" y="1871134"/>
                </a:cubicBezTo>
                <a:cubicBezTo>
                  <a:pt x="1025937" y="1945969"/>
                  <a:pt x="1009373" y="1896768"/>
                  <a:pt x="1026239" y="1955800"/>
                </a:cubicBezTo>
                <a:cubicBezTo>
                  <a:pt x="1028691" y="1964381"/>
                  <a:pt x="1032254" y="1972619"/>
                  <a:pt x="1034706" y="1981200"/>
                </a:cubicBezTo>
                <a:cubicBezTo>
                  <a:pt x="1037903" y="1992389"/>
                  <a:pt x="1036718" y="2005385"/>
                  <a:pt x="1043173" y="2015067"/>
                </a:cubicBezTo>
                <a:cubicBezTo>
                  <a:pt x="1048817" y="2023534"/>
                  <a:pt x="1060106" y="2026356"/>
                  <a:pt x="1068573" y="2032000"/>
                </a:cubicBezTo>
                <a:cubicBezTo>
                  <a:pt x="1079862" y="2029178"/>
                  <a:pt x="1092461" y="2029521"/>
                  <a:pt x="1102439" y="2023534"/>
                </a:cubicBezTo>
                <a:cubicBezTo>
                  <a:pt x="1188547" y="1971869"/>
                  <a:pt x="1204362" y="1943496"/>
                  <a:pt x="1280239" y="1879600"/>
                </a:cubicBezTo>
                <a:cubicBezTo>
                  <a:pt x="1435026" y="1749253"/>
                  <a:pt x="1284059" y="1893649"/>
                  <a:pt x="1415706" y="1752600"/>
                </a:cubicBezTo>
                <a:cubicBezTo>
                  <a:pt x="1434769" y="1732175"/>
                  <a:pt x="1457520" y="1715150"/>
                  <a:pt x="1474973" y="1693334"/>
                </a:cubicBezTo>
                <a:cubicBezTo>
                  <a:pt x="1491605" y="1672543"/>
                  <a:pt x="1502537" y="1647753"/>
                  <a:pt x="1517306" y="1625600"/>
                </a:cubicBezTo>
                <a:cubicBezTo>
                  <a:pt x="1585314" y="1523587"/>
                  <a:pt x="1532531" y="1607889"/>
                  <a:pt x="1610439" y="1507067"/>
                </a:cubicBezTo>
                <a:cubicBezTo>
                  <a:pt x="1642538" y="1465527"/>
                  <a:pt x="1667528" y="1418233"/>
                  <a:pt x="1703573" y="1380067"/>
                </a:cubicBezTo>
                <a:cubicBezTo>
                  <a:pt x="1940352" y="1129359"/>
                  <a:pt x="1759283" y="1312830"/>
                  <a:pt x="1932173" y="1151467"/>
                </a:cubicBezTo>
                <a:cubicBezTo>
                  <a:pt x="1988332" y="1099052"/>
                  <a:pt x="1972471" y="1107417"/>
                  <a:pt x="2033773" y="1041400"/>
                </a:cubicBezTo>
                <a:cubicBezTo>
                  <a:pt x="2053222" y="1020455"/>
                  <a:pt x="2081026" y="988140"/>
                  <a:pt x="2109973" y="973667"/>
                </a:cubicBezTo>
                <a:cubicBezTo>
                  <a:pt x="2117955" y="969676"/>
                  <a:pt x="2126906" y="968022"/>
                  <a:pt x="2135373" y="965200"/>
                </a:cubicBezTo>
                <a:cubicBezTo>
                  <a:pt x="2143205" y="988699"/>
                  <a:pt x="2153948" y="1006928"/>
                  <a:pt x="2135373" y="1032934"/>
                </a:cubicBezTo>
                <a:cubicBezTo>
                  <a:pt x="2128037" y="1043205"/>
                  <a:pt x="2112795" y="1044223"/>
                  <a:pt x="2101506" y="1049867"/>
                </a:cubicBezTo>
                <a:cubicBezTo>
                  <a:pt x="2064648" y="1105155"/>
                  <a:pt x="2091766" y="1068074"/>
                  <a:pt x="2008373" y="1151467"/>
                </a:cubicBezTo>
                <a:lnTo>
                  <a:pt x="1991439" y="1168400"/>
                </a:lnTo>
                <a:cubicBezTo>
                  <a:pt x="1985795" y="1182511"/>
                  <a:pt x="1979312" y="1196316"/>
                  <a:pt x="1974506" y="1210734"/>
                </a:cubicBezTo>
                <a:cubicBezTo>
                  <a:pt x="1964250" y="1241503"/>
                  <a:pt x="1954157" y="1279505"/>
                  <a:pt x="1949106" y="1312334"/>
                </a:cubicBezTo>
                <a:cubicBezTo>
                  <a:pt x="1936278" y="1395712"/>
                  <a:pt x="1946730" y="1356892"/>
                  <a:pt x="1932173" y="1422400"/>
                </a:cubicBezTo>
                <a:cubicBezTo>
                  <a:pt x="1929649" y="1433759"/>
                  <a:pt x="1930379" y="1446734"/>
                  <a:pt x="1923706" y="1456267"/>
                </a:cubicBezTo>
                <a:cubicBezTo>
                  <a:pt x="1909973" y="1475885"/>
                  <a:pt x="1889839" y="1490134"/>
                  <a:pt x="1872906" y="1507067"/>
                </a:cubicBezTo>
                <a:cubicBezTo>
                  <a:pt x="1824757" y="1555216"/>
                  <a:pt x="1871117" y="1516428"/>
                  <a:pt x="1822106" y="1540934"/>
                </a:cubicBezTo>
                <a:cubicBezTo>
                  <a:pt x="1763637" y="1570169"/>
                  <a:pt x="1833322" y="1548713"/>
                  <a:pt x="1762839" y="1566334"/>
                </a:cubicBezTo>
                <a:cubicBezTo>
                  <a:pt x="1688117" y="1616148"/>
                  <a:pt x="1807558" y="1539739"/>
                  <a:pt x="1686639" y="1600200"/>
                </a:cubicBezTo>
                <a:cubicBezTo>
                  <a:pt x="1679499" y="1603770"/>
                  <a:pt x="1676092" y="1612344"/>
                  <a:pt x="1669706" y="1617134"/>
                </a:cubicBezTo>
                <a:cubicBezTo>
                  <a:pt x="1653425" y="1629345"/>
                  <a:pt x="1633296" y="1636609"/>
                  <a:pt x="1618906" y="1651000"/>
                </a:cubicBezTo>
                <a:cubicBezTo>
                  <a:pt x="1613262" y="1656645"/>
                  <a:pt x="1606960" y="1661701"/>
                  <a:pt x="1601973" y="1667934"/>
                </a:cubicBezTo>
                <a:cubicBezTo>
                  <a:pt x="1595616" y="1675880"/>
                  <a:pt x="1592234" y="1686139"/>
                  <a:pt x="1585039" y="1693334"/>
                </a:cubicBezTo>
                <a:cubicBezTo>
                  <a:pt x="1577844" y="1700529"/>
                  <a:pt x="1568106" y="1704623"/>
                  <a:pt x="1559639" y="1710267"/>
                </a:cubicBezTo>
                <a:cubicBezTo>
                  <a:pt x="1553995" y="1718734"/>
                  <a:pt x="1550364" y="1728966"/>
                  <a:pt x="1542706" y="1735667"/>
                </a:cubicBezTo>
                <a:cubicBezTo>
                  <a:pt x="1527390" y="1749069"/>
                  <a:pt x="1491906" y="1769534"/>
                  <a:pt x="1491906" y="1769534"/>
                </a:cubicBezTo>
                <a:cubicBezTo>
                  <a:pt x="1446754" y="1837263"/>
                  <a:pt x="1506014" y="1755427"/>
                  <a:pt x="1449573" y="1811867"/>
                </a:cubicBezTo>
                <a:cubicBezTo>
                  <a:pt x="1442378" y="1819062"/>
                  <a:pt x="1439834" y="1830072"/>
                  <a:pt x="1432639" y="1837267"/>
                </a:cubicBezTo>
                <a:cubicBezTo>
                  <a:pt x="1425444" y="1844462"/>
                  <a:pt x="1414768" y="1847355"/>
                  <a:pt x="1407239" y="1854200"/>
                </a:cubicBezTo>
                <a:cubicBezTo>
                  <a:pt x="1383613" y="1875678"/>
                  <a:pt x="1357217" y="1895367"/>
                  <a:pt x="1339506" y="1921934"/>
                </a:cubicBezTo>
                <a:cubicBezTo>
                  <a:pt x="1333862" y="1930401"/>
                  <a:pt x="1329768" y="1940139"/>
                  <a:pt x="1322573" y="1947334"/>
                </a:cubicBezTo>
                <a:cubicBezTo>
                  <a:pt x="1312595" y="1957312"/>
                  <a:pt x="1299995" y="1964267"/>
                  <a:pt x="1288706" y="1972734"/>
                </a:cubicBezTo>
                <a:cubicBezTo>
                  <a:pt x="1281013" y="1984273"/>
                  <a:pt x="1268246" y="2007023"/>
                  <a:pt x="1254839" y="2015067"/>
                </a:cubicBezTo>
                <a:cubicBezTo>
                  <a:pt x="1247186" y="2019659"/>
                  <a:pt x="1237241" y="2019200"/>
                  <a:pt x="1229439" y="2023534"/>
                </a:cubicBezTo>
                <a:cubicBezTo>
                  <a:pt x="1211649" y="2033417"/>
                  <a:pt x="1197946" y="2050964"/>
                  <a:pt x="1178639" y="2057400"/>
                </a:cubicBezTo>
                <a:cubicBezTo>
                  <a:pt x="1161706" y="2063045"/>
                  <a:pt x="1145155" y="2070005"/>
                  <a:pt x="1127839" y="2074334"/>
                </a:cubicBezTo>
                <a:cubicBezTo>
                  <a:pt x="1105261" y="2079978"/>
                  <a:pt x="1082184" y="2083908"/>
                  <a:pt x="1060106" y="2091267"/>
                </a:cubicBezTo>
                <a:cubicBezTo>
                  <a:pt x="1043173" y="2096911"/>
                  <a:pt x="1026622" y="2103871"/>
                  <a:pt x="1009306" y="2108200"/>
                </a:cubicBezTo>
                <a:lnTo>
                  <a:pt x="941573" y="2125134"/>
                </a:lnTo>
                <a:cubicBezTo>
                  <a:pt x="930284" y="2127956"/>
                  <a:pt x="918745" y="2129920"/>
                  <a:pt x="907706" y="2133600"/>
                </a:cubicBezTo>
                <a:lnTo>
                  <a:pt x="882306" y="2142067"/>
                </a:lnTo>
                <a:cubicBezTo>
                  <a:pt x="854084" y="2139245"/>
                  <a:pt x="824547" y="2142569"/>
                  <a:pt x="797639" y="2133600"/>
                </a:cubicBezTo>
                <a:cubicBezTo>
                  <a:pt x="787986" y="2130382"/>
                  <a:pt x="782581" y="2118201"/>
                  <a:pt x="780706" y="2108200"/>
                </a:cubicBezTo>
                <a:cubicBezTo>
                  <a:pt x="773925" y="2072033"/>
                  <a:pt x="776303" y="2034706"/>
                  <a:pt x="772239" y="1998134"/>
                </a:cubicBezTo>
                <a:cubicBezTo>
                  <a:pt x="767831" y="1958466"/>
                  <a:pt x="755306" y="1879600"/>
                  <a:pt x="755306" y="1879600"/>
                </a:cubicBezTo>
                <a:cubicBezTo>
                  <a:pt x="766768" y="1444079"/>
                  <a:pt x="754850" y="1691244"/>
                  <a:pt x="772239" y="1447800"/>
                </a:cubicBezTo>
                <a:cubicBezTo>
                  <a:pt x="773386" y="1431747"/>
                  <a:pt x="768954" y="1335839"/>
                  <a:pt x="789173" y="1295400"/>
                </a:cubicBezTo>
                <a:cubicBezTo>
                  <a:pt x="800462" y="1272821"/>
                  <a:pt x="808927" y="1264356"/>
                  <a:pt x="831506" y="1253067"/>
                </a:cubicBezTo>
                <a:cubicBezTo>
                  <a:pt x="839488" y="1249076"/>
                  <a:pt x="865831" y="1244600"/>
                  <a:pt x="856906" y="1244600"/>
                </a:cubicBezTo>
                <a:cubicBezTo>
                  <a:pt x="797572" y="1244600"/>
                  <a:pt x="738373" y="1250245"/>
                  <a:pt x="679106" y="1253067"/>
                </a:cubicBezTo>
                <a:cubicBezTo>
                  <a:pt x="619273" y="1265034"/>
                  <a:pt x="650422" y="1256984"/>
                  <a:pt x="585973" y="1278467"/>
                </a:cubicBezTo>
                <a:lnTo>
                  <a:pt x="560573" y="1286934"/>
                </a:lnTo>
                <a:cubicBezTo>
                  <a:pt x="530076" y="1317429"/>
                  <a:pt x="550170" y="1304110"/>
                  <a:pt x="484373" y="1312334"/>
                </a:cubicBezTo>
                <a:cubicBezTo>
                  <a:pt x="459014" y="1315504"/>
                  <a:pt x="409583" y="1349022"/>
                  <a:pt x="391239" y="134620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7"/>
          <p:cNvSpPr/>
          <p:nvPr/>
        </p:nvSpPr>
        <p:spPr>
          <a:xfrm>
            <a:off x="5292080" y="4622800"/>
            <a:ext cx="1778000" cy="1701800"/>
          </a:xfrm>
          <a:custGeom>
            <a:avLst/>
            <a:gdLst>
              <a:gd name="connsiteX0" fmla="*/ 1566334 w 1778000"/>
              <a:gd name="connsiteY0" fmla="*/ 262467 h 1701800"/>
              <a:gd name="connsiteX1" fmla="*/ 1557867 w 1778000"/>
              <a:gd name="connsiteY1" fmla="*/ 220133 h 1701800"/>
              <a:gd name="connsiteX2" fmla="*/ 1515534 w 1778000"/>
              <a:gd name="connsiteY2" fmla="*/ 177800 h 1701800"/>
              <a:gd name="connsiteX3" fmla="*/ 1490134 w 1778000"/>
              <a:gd name="connsiteY3" fmla="*/ 169333 h 1701800"/>
              <a:gd name="connsiteX4" fmla="*/ 1422400 w 1778000"/>
              <a:gd name="connsiteY4" fmla="*/ 118533 h 1701800"/>
              <a:gd name="connsiteX5" fmla="*/ 1397000 w 1778000"/>
              <a:gd name="connsiteY5" fmla="*/ 110067 h 1701800"/>
              <a:gd name="connsiteX6" fmla="*/ 1371600 w 1778000"/>
              <a:gd name="connsiteY6" fmla="*/ 93133 h 1701800"/>
              <a:gd name="connsiteX7" fmla="*/ 1346200 w 1778000"/>
              <a:gd name="connsiteY7" fmla="*/ 84667 h 1701800"/>
              <a:gd name="connsiteX8" fmla="*/ 1303867 w 1778000"/>
              <a:gd name="connsiteY8" fmla="*/ 50800 h 1701800"/>
              <a:gd name="connsiteX9" fmla="*/ 1278467 w 1778000"/>
              <a:gd name="connsiteY9" fmla="*/ 42333 h 1701800"/>
              <a:gd name="connsiteX10" fmla="*/ 1151467 w 1778000"/>
              <a:gd name="connsiteY10" fmla="*/ 25400 h 1701800"/>
              <a:gd name="connsiteX11" fmla="*/ 1024467 w 1778000"/>
              <a:gd name="connsiteY11" fmla="*/ 8467 h 1701800"/>
              <a:gd name="connsiteX12" fmla="*/ 982134 w 1778000"/>
              <a:gd name="connsiteY12" fmla="*/ 0 h 1701800"/>
              <a:gd name="connsiteX13" fmla="*/ 728134 w 1778000"/>
              <a:gd name="connsiteY13" fmla="*/ 8467 h 1701800"/>
              <a:gd name="connsiteX14" fmla="*/ 677334 w 1778000"/>
              <a:gd name="connsiteY14" fmla="*/ 25400 h 1701800"/>
              <a:gd name="connsiteX15" fmla="*/ 609600 w 1778000"/>
              <a:gd name="connsiteY15" fmla="*/ 59267 h 1701800"/>
              <a:gd name="connsiteX16" fmla="*/ 584200 w 1778000"/>
              <a:gd name="connsiteY16" fmla="*/ 76200 h 1701800"/>
              <a:gd name="connsiteX17" fmla="*/ 516467 w 1778000"/>
              <a:gd name="connsiteY17" fmla="*/ 101600 h 1701800"/>
              <a:gd name="connsiteX18" fmla="*/ 482600 w 1778000"/>
              <a:gd name="connsiteY18" fmla="*/ 127000 h 1701800"/>
              <a:gd name="connsiteX19" fmla="*/ 414867 w 1778000"/>
              <a:gd name="connsiteY19" fmla="*/ 186267 h 1701800"/>
              <a:gd name="connsiteX20" fmla="*/ 389467 w 1778000"/>
              <a:gd name="connsiteY20" fmla="*/ 211667 h 1701800"/>
              <a:gd name="connsiteX21" fmla="*/ 372534 w 1778000"/>
              <a:gd name="connsiteY21" fmla="*/ 237067 h 1701800"/>
              <a:gd name="connsiteX22" fmla="*/ 355600 w 1778000"/>
              <a:gd name="connsiteY22" fmla="*/ 254000 h 1701800"/>
              <a:gd name="connsiteX23" fmla="*/ 338667 w 1778000"/>
              <a:gd name="connsiteY23" fmla="*/ 279400 h 1701800"/>
              <a:gd name="connsiteX24" fmla="*/ 262467 w 1778000"/>
              <a:gd name="connsiteY24" fmla="*/ 347133 h 1701800"/>
              <a:gd name="connsiteX25" fmla="*/ 245534 w 1778000"/>
              <a:gd name="connsiteY25" fmla="*/ 364067 h 1701800"/>
              <a:gd name="connsiteX26" fmla="*/ 194734 w 1778000"/>
              <a:gd name="connsiteY26" fmla="*/ 381000 h 1701800"/>
              <a:gd name="connsiteX27" fmla="*/ 177800 w 1778000"/>
              <a:gd name="connsiteY27" fmla="*/ 397933 h 1701800"/>
              <a:gd name="connsiteX28" fmla="*/ 127000 w 1778000"/>
              <a:gd name="connsiteY28" fmla="*/ 414867 h 1701800"/>
              <a:gd name="connsiteX29" fmla="*/ 101600 w 1778000"/>
              <a:gd name="connsiteY29" fmla="*/ 431800 h 1701800"/>
              <a:gd name="connsiteX30" fmla="*/ 93134 w 1778000"/>
              <a:gd name="connsiteY30" fmla="*/ 457200 h 1701800"/>
              <a:gd name="connsiteX31" fmla="*/ 84667 w 1778000"/>
              <a:gd name="connsiteY31" fmla="*/ 491067 h 1701800"/>
              <a:gd name="connsiteX32" fmla="*/ 67734 w 1778000"/>
              <a:gd name="connsiteY32" fmla="*/ 524933 h 1701800"/>
              <a:gd name="connsiteX33" fmla="*/ 59267 w 1778000"/>
              <a:gd name="connsiteY33" fmla="*/ 550333 h 1701800"/>
              <a:gd name="connsiteX34" fmla="*/ 50800 w 1778000"/>
              <a:gd name="connsiteY34" fmla="*/ 618067 h 1701800"/>
              <a:gd name="connsiteX35" fmla="*/ 42334 w 1778000"/>
              <a:gd name="connsiteY35" fmla="*/ 643467 h 1701800"/>
              <a:gd name="connsiteX36" fmla="*/ 25400 w 1778000"/>
              <a:gd name="connsiteY36" fmla="*/ 728133 h 1701800"/>
              <a:gd name="connsiteX37" fmla="*/ 0 w 1778000"/>
              <a:gd name="connsiteY37" fmla="*/ 778933 h 1701800"/>
              <a:gd name="connsiteX38" fmla="*/ 16934 w 1778000"/>
              <a:gd name="connsiteY38" fmla="*/ 855133 h 1701800"/>
              <a:gd name="connsiteX39" fmla="*/ 42334 w 1778000"/>
              <a:gd name="connsiteY39" fmla="*/ 922867 h 1701800"/>
              <a:gd name="connsiteX40" fmla="*/ 67734 w 1778000"/>
              <a:gd name="connsiteY40" fmla="*/ 1007533 h 1701800"/>
              <a:gd name="connsiteX41" fmla="*/ 84667 w 1778000"/>
              <a:gd name="connsiteY41" fmla="*/ 1024467 h 1701800"/>
              <a:gd name="connsiteX42" fmla="*/ 76200 w 1778000"/>
              <a:gd name="connsiteY42" fmla="*/ 1176867 h 1701800"/>
              <a:gd name="connsiteX43" fmla="*/ 84667 w 1778000"/>
              <a:gd name="connsiteY43" fmla="*/ 1303867 h 1701800"/>
              <a:gd name="connsiteX44" fmla="*/ 101600 w 1778000"/>
              <a:gd name="connsiteY44" fmla="*/ 1354667 h 1701800"/>
              <a:gd name="connsiteX45" fmla="*/ 152400 w 1778000"/>
              <a:gd name="connsiteY45" fmla="*/ 1380067 h 1701800"/>
              <a:gd name="connsiteX46" fmla="*/ 160867 w 1778000"/>
              <a:gd name="connsiteY46" fmla="*/ 1405467 h 1701800"/>
              <a:gd name="connsiteX47" fmla="*/ 186267 w 1778000"/>
              <a:gd name="connsiteY47" fmla="*/ 1422400 h 1701800"/>
              <a:gd name="connsiteX48" fmla="*/ 211667 w 1778000"/>
              <a:gd name="connsiteY48" fmla="*/ 1447800 h 1701800"/>
              <a:gd name="connsiteX49" fmla="*/ 228600 w 1778000"/>
              <a:gd name="connsiteY49" fmla="*/ 1473200 h 1701800"/>
              <a:gd name="connsiteX50" fmla="*/ 254000 w 1778000"/>
              <a:gd name="connsiteY50" fmla="*/ 1481667 h 1701800"/>
              <a:gd name="connsiteX51" fmla="*/ 304800 w 1778000"/>
              <a:gd name="connsiteY51" fmla="*/ 1515533 h 1701800"/>
              <a:gd name="connsiteX52" fmla="*/ 355600 w 1778000"/>
              <a:gd name="connsiteY52" fmla="*/ 1532467 h 1701800"/>
              <a:gd name="connsiteX53" fmla="*/ 372534 w 1778000"/>
              <a:gd name="connsiteY53" fmla="*/ 1549400 h 1701800"/>
              <a:gd name="connsiteX54" fmla="*/ 406400 w 1778000"/>
              <a:gd name="connsiteY54" fmla="*/ 1557867 h 1701800"/>
              <a:gd name="connsiteX55" fmla="*/ 457200 w 1778000"/>
              <a:gd name="connsiteY55" fmla="*/ 1574800 h 1701800"/>
              <a:gd name="connsiteX56" fmla="*/ 482600 w 1778000"/>
              <a:gd name="connsiteY56" fmla="*/ 1583267 h 1701800"/>
              <a:gd name="connsiteX57" fmla="*/ 508000 w 1778000"/>
              <a:gd name="connsiteY57" fmla="*/ 1600200 h 1701800"/>
              <a:gd name="connsiteX58" fmla="*/ 533400 w 1778000"/>
              <a:gd name="connsiteY58" fmla="*/ 1608667 h 1701800"/>
              <a:gd name="connsiteX59" fmla="*/ 567267 w 1778000"/>
              <a:gd name="connsiteY59" fmla="*/ 1625600 h 1701800"/>
              <a:gd name="connsiteX60" fmla="*/ 592667 w 1778000"/>
              <a:gd name="connsiteY60" fmla="*/ 1642533 h 1701800"/>
              <a:gd name="connsiteX61" fmla="*/ 660400 w 1778000"/>
              <a:gd name="connsiteY61" fmla="*/ 1659467 h 1701800"/>
              <a:gd name="connsiteX62" fmla="*/ 736600 w 1778000"/>
              <a:gd name="connsiteY62" fmla="*/ 1684867 h 1701800"/>
              <a:gd name="connsiteX63" fmla="*/ 762000 w 1778000"/>
              <a:gd name="connsiteY63" fmla="*/ 1693333 h 1701800"/>
              <a:gd name="connsiteX64" fmla="*/ 787400 w 1778000"/>
              <a:gd name="connsiteY64" fmla="*/ 1701800 h 1701800"/>
              <a:gd name="connsiteX65" fmla="*/ 1159934 w 1778000"/>
              <a:gd name="connsiteY65" fmla="*/ 1693333 h 1701800"/>
              <a:gd name="connsiteX66" fmla="*/ 1210734 w 1778000"/>
              <a:gd name="connsiteY66" fmla="*/ 1684867 h 1701800"/>
              <a:gd name="connsiteX67" fmla="*/ 1261534 w 1778000"/>
              <a:gd name="connsiteY67" fmla="*/ 1651000 h 1701800"/>
              <a:gd name="connsiteX68" fmla="*/ 1329267 w 1778000"/>
              <a:gd name="connsiteY68" fmla="*/ 1574800 h 1701800"/>
              <a:gd name="connsiteX69" fmla="*/ 1354667 w 1778000"/>
              <a:gd name="connsiteY69" fmla="*/ 1524000 h 1701800"/>
              <a:gd name="connsiteX70" fmla="*/ 1397000 w 1778000"/>
              <a:gd name="connsiteY70" fmla="*/ 1464733 h 1701800"/>
              <a:gd name="connsiteX71" fmla="*/ 1405467 w 1778000"/>
              <a:gd name="connsiteY71" fmla="*/ 1439333 h 1701800"/>
              <a:gd name="connsiteX72" fmla="*/ 1439334 w 1778000"/>
              <a:gd name="connsiteY72" fmla="*/ 1397000 h 1701800"/>
              <a:gd name="connsiteX73" fmla="*/ 1473200 w 1778000"/>
              <a:gd name="connsiteY73" fmla="*/ 1346200 h 1701800"/>
              <a:gd name="connsiteX74" fmla="*/ 1507067 w 1778000"/>
              <a:gd name="connsiteY74" fmla="*/ 1295400 h 1701800"/>
              <a:gd name="connsiteX75" fmla="*/ 1524000 w 1778000"/>
              <a:gd name="connsiteY75" fmla="*/ 1270000 h 1701800"/>
              <a:gd name="connsiteX76" fmla="*/ 1557867 w 1778000"/>
              <a:gd name="connsiteY76" fmla="*/ 1236133 h 1701800"/>
              <a:gd name="connsiteX77" fmla="*/ 1583267 w 1778000"/>
              <a:gd name="connsiteY77" fmla="*/ 1227667 h 1701800"/>
              <a:gd name="connsiteX78" fmla="*/ 1617134 w 1778000"/>
              <a:gd name="connsiteY78" fmla="*/ 1193800 h 1701800"/>
              <a:gd name="connsiteX79" fmla="*/ 1659467 w 1778000"/>
              <a:gd name="connsiteY79" fmla="*/ 1159933 h 1701800"/>
              <a:gd name="connsiteX80" fmla="*/ 1693334 w 1778000"/>
              <a:gd name="connsiteY80" fmla="*/ 1109133 h 1701800"/>
              <a:gd name="connsiteX81" fmla="*/ 1710267 w 1778000"/>
              <a:gd name="connsiteY81" fmla="*/ 1083733 h 1701800"/>
              <a:gd name="connsiteX82" fmla="*/ 1727200 w 1778000"/>
              <a:gd name="connsiteY82" fmla="*/ 1058333 h 1701800"/>
              <a:gd name="connsiteX83" fmla="*/ 1735667 w 1778000"/>
              <a:gd name="connsiteY83" fmla="*/ 1007533 h 1701800"/>
              <a:gd name="connsiteX84" fmla="*/ 1744134 w 1778000"/>
              <a:gd name="connsiteY84" fmla="*/ 982133 h 1701800"/>
              <a:gd name="connsiteX85" fmla="*/ 1761067 w 1778000"/>
              <a:gd name="connsiteY85" fmla="*/ 787400 h 1701800"/>
              <a:gd name="connsiteX86" fmla="*/ 1769534 w 1778000"/>
              <a:gd name="connsiteY86" fmla="*/ 694267 h 1701800"/>
              <a:gd name="connsiteX87" fmla="*/ 1778000 w 1778000"/>
              <a:gd name="connsiteY87" fmla="*/ 660400 h 1701800"/>
              <a:gd name="connsiteX88" fmla="*/ 1761067 w 1778000"/>
              <a:gd name="connsiteY88" fmla="*/ 550333 h 1701800"/>
              <a:gd name="connsiteX89" fmla="*/ 1752600 w 1778000"/>
              <a:gd name="connsiteY89" fmla="*/ 482600 h 1701800"/>
              <a:gd name="connsiteX90" fmla="*/ 1744134 w 1778000"/>
              <a:gd name="connsiteY90" fmla="*/ 457200 h 1701800"/>
              <a:gd name="connsiteX91" fmla="*/ 1710267 w 1778000"/>
              <a:gd name="connsiteY91" fmla="*/ 423333 h 1701800"/>
              <a:gd name="connsiteX92" fmla="*/ 1684867 w 1778000"/>
              <a:gd name="connsiteY92" fmla="*/ 397933 h 1701800"/>
              <a:gd name="connsiteX93" fmla="*/ 1642534 w 1778000"/>
              <a:gd name="connsiteY93" fmla="*/ 347133 h 1701800"/>
              <a:gd name="connsiteX94" fmla="*/ 1600200 w 1778000"/>
              <a:gd name="connsiteY94" fmla="*/ 313267 h 1701800"/>
              <a:gd name="connsiteX95" fmla="*/ 1583267 w 1778000"/>
              <a:gd name="connsiteY95" fmla="*/ 287867 h 1701800"/>
              <a:gd name="connsiteX96" fmla="*/ 1566334 w 1778000"/>
              <a:gd name="connsiteY96" fmla="*/ 262467 h 17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78000" h="1701800">
                <a:moveTo>
                  <a:pt x="1566334" y="262467"/>
                </a:moveTo>
                <a:cubicBezTo>
                  <a:pt x="1562101" y="251178"/>
                  <a:pt x="1562920" y="233608"/>
                  <a:pt x="1557867" y="220133"/>
                </a:cubicBezTo>
                <a:cubicBezTo>
                  <a:pt x="1550051" y="199291"/>
                  <a:pt x="1534639" y="187352"/>
                  <a:pt x="1515534" y="177800"/>
                </a:cubicBezTo>
                <a:cubicBezTo>
                  <a:pt x="1507552" y="173809"/>
                  <a:pt x="1498601" y="172155"/>
                  <a:pt x="1490134" y="169333"/>
                </a:cubicBezTo>
                <a:cubicBezTo>
                  <a:pt x="1470076" y="149276"/>
                  <a:pt x="1451117" y="128104"/>
                  <a:pt x="1422400" y="118533"/>
                </a:cubicBezTo>
                <a:lnTo>
                  <a:pt x="1397000" y="110067"/>
                </a:lnTo>
                <a:cubicBezTo>
                  <a:pt x="1388533" y="104422"/>
                  <a:pt x="1380702" y="97684"/>
                  <a:pt x="1371600" y="93133"/>
                </a:cubicBezTo>
                <a:cubicBezTo>
                  <a:pt x="1363618" y="89142"/>
                  <a:pt x="1353853" y="89259"/>
                  <a:pt x="1346200" y="84667"/>
                </a:cubicBezTo>
                <a:cubicBezTo>
                  <a:pt x="1267440" y="37410"/>
                  <a:pt x="1405551" y="101642"/>
                  <a:pt x="1303867" y="50800"/>
                </a:cubicBezTo>
                <a:cubicBezTo>
                  <a:pt x="1295885" y="46809"/>
                  <a:pt x="1287048" y="44785"/>
                  <a:pt x="1278467" y="42333"/>
                </a:cubicBezTo>
                <a:cubicBezTo>
                  <a:pt x="1226117" y="27376"/>
                  <a:pt x="1224688" y="32057"/>
                  <a:pt x="1151467" y="25400"/>
                </a:cubicBezTo>
                <a:cubicBezTo>
                  <a:pt x="1076696" y="6707"/>
                  <a:pt x="1157751" y="25127"/>
                  <a:pt x="1024467" y="8467"/>
                </a:cubicBezTo>
                <a:cubicBezTo>
                  <a:pt x="1010188" y="6682"/>
                  <a:pt x="996245" y="2822"/>
                  <a:pt x="982134" y="0"/>
                </a:cubicBezTo>
                <a:cubicBezTo>
                  <a:pt x="897467" y="2822"/>
                  <a:pt x="812555" y="1432"/>
                  <a:pt x="728134" y="8467"/>
                </a:cubicBezTo>
                <a:cubicBezTo>
                  <a:pt x="710346" y="9949"/>
                  <a:pt x="677334" y="25400"/>
                  <a:pt x="677334" y="25400"/>
                </a:cubicBezTo>
                <a:cubicBezTo>
                  <a:pt x="621671" y="81059"/>
                  <a:pt x="726349" y="-18564"/>
                  <a:pt x="609600" y="59267"/>
                </a:cubicBezTo>
                <a:cubicBezTo>
                  <a:pt x="601133" y="64911"/>
                  <a:pt x="593301" y="71649"/>
                  <a:pt x="584200" y="76200"/>
                </a:cubicBezTo>
                <a:cubicBezTo>
                  <a:pt x="508165" y="114218"/>
                  <a:pt x="628761" y="39215"/>
                  <a:pt x="516467" y="101600"/>
                </a:cubicBezTo>
                <a:cubicBezTo>
                  <a:pt x="504132" y="108453"/>
                  <a:pt x="494083" y="118798"/>
                  <a:pt x="482600" y="127000"/>
                </a:cubicBezTo>
                <a:cubicBezTo>
                  <a:pt x="433594" y="162004"/>
                  <a:pt x="478126" y="123007"/>
                  <a:pt x="414867" y="186267"/>
                </a:cubicBezTo>
                <a:cubicBezTo>
                  <a:pt x="406400" y="194734"/>
                  <a:pt x="396109" y="201704"/>
                  <a:pt x="389467" y="211667"/>
                </a:cubicBezTo>
                <a:cubicBezTo>
                  <a:pt x="383823" y="220134"/>
                  <a:pt x="378891" y="229121"/>
                  <a:pt x="372534" y="237067"/>
                </a:cubicBezTo>
                <a:cubicBezTo>
                  <a:pt x="367547" y="243300"/>
                  <a:pt x="360587" y="247767"/>
                  <a:pt x="355600" y="254000"/>
                </a:cubicBezTo>
                <a:cubicBezTo>
                  <a:pt x="349243" y="261946"/>
                  <a:pt x="345427" y="271795"/>
                  <a:pt x="338667" y="279400"/>
                </a:cubicBezTo>
                <a:cubicBezTo>
                  <a:pt x="259207" y="368793"/>
                  <a:pt x="316913" y="303575"/>
                  <a:pt x="262467" y="347133"/>
                </a:cubicBezTo>
                <a:cubicBezTo>
                  <a:pt x="256234" y="352120"/>
                  <a:pt x="252674" y="360497"/>
                  <a:pt x="245534" y="364067"/>
                </a:cubicBezTo>
                <a:cubicBezTo>
                  <a:pt x="229569" y="372050"/>
                  <a:pt x="194734" y="381000"/>
                  <a:pt x="194734" y="381000"/>
                </a:cubicBezTo>
                <a:cubicBezTo>
                  <a:pt x="189089" y="386644"/>
                  <a:pt x="184940" y="394363"/>
                  <a:pt x="177800" y="397933"/>
                </a:cubicBezTo>
                <a:cubicBezTo>
                  <a:pt x="161835" y="405915"/>
                  <a:pt x="141852" y="404966"/>
                  <a:pt x="127000" y="414867"/>
                </a:cubicBezTo>
                <a:lnTo>
                  <a:pt x="101600" y="431800"/>
                </a:lnTo>
                <a:cubicBezTo>
                  <a:pt x="98778" y="440267"/>
                  <a:pt x="95586" y="448619"/>
                  <a:pt x="93134" y="457200"/>
                </a:cubicBezTo>
                <a:cubicBezTo>
                  <a:pt x="89937" y="468389"/>
                  <a:pt x="88753" y="480171"/>
                  <a:pt x="84667" y="491067"/>
                </a:cubicBezTo>
                <a:cubicBezTo>
                  <a:pt x="80235" y="502885"/>
                  <a:pt x="72706" y="513332"/>
                  <a:pt x="67734" y="524933"/>
                </a:cubicBezTo>
                <a:cubicBezTo>
                  <a:pt x="64218" y="533136"/>
                  <a:pt x="62089" y="541866"/>
                  <a:pt x="59267" y="550333"/>
                </a:cubicBezTo>
                <a:cubicBezTo>
                  <a:pt x="56445" y="572911"/>
                  <a:pt x="54870" y="595680"/>
                  <a:pt x="50800" y="618067"/>
                </a:cubicBezTo>
                <a:cubicBezTo>
                  <a:pt x="49204" y="626848"/>
                  <a:pt x="44341" y="634771"/>
                  <a:pt x="42334" y="643467"/>
                </a:cubicBezTo>
                <a:cubicBezTo>
                  <a:pt x="35862" y="671511"/>
                  <a:pt x="41365" y="704186"/>
                  <a:pt x="25400" y="728133"/>
                </a:cubicBezTo>
                <a:cubicBezTo>
                  <a:pt x="3517" y="760959"/>
                  <a:pt x="11685" y="743880"/>
                  <a:pt x="0" y="778933"/>
                </a:cubicBezTo>
                <a:cubicBezTo>
                  <a:pt x="5822" y="808041"/>
                  <a:pt x="8961" y="827226"/>
                  <a:pt x="16934" y="855133"/>
                </a:cubicBezTo>
                <a:cubicBezTo>
                  <a:pt x="28831" y="896773"/>
                  <a:pt x="24427" y="869145"/>
                  <a:pt x="42334" y="922867"/>
                </a:cubicBezTo>
                <a:cubicBezTo>
                  <a:pt x="48091" y="940137"/>
                  <a:pt x="57917" y="997715"/>
                  <a:pt x="67734" y="1007533"/>
                </a:cubicBezTo>
                <a:lnTo>
                  <a:pt x="84667" y="1024467"/>
                </a:lnTo>
                <a:cubicBezTo>
                  <a:pt x="81845" y="1075267"/>
                  <a:pt x="76200" y="1125989"/>
                  <a:pt x="76200" y="1176867"/>
                </a:cubicBezTo>
                <a:cubicBezTo>
                  <a:pt x="76200" y="1219294"/>
                  <a:pt x="78667" y="1261866"/>
                  <a:pt x="84667" y="1303867"/>
                </a:cubicBezTo>
                <a:cubicBezTo>
                  <a:pt x="87191" y="1321537"/>
                  <a:pt x="86748" y="1344766"/>
                  <a:pt x="101600" y="1354667"/>
                </a:cubicBezTo>
                <a:cubicBezTo>
                  <a:pt x="134426" y="1376550"/>
                  <a:pt x="117347" y="1368382"/>
                  <a:pt x="152400" y="1380067"/>
                </a:cubicBezTo>
                <a:cubicBezTo>
                  <a:pt x="155222" y="1388534"/>
                  <a:pt x="155292" y="1398498"/>
                  <a:pt x="160867" y="1405467"/>
                </a:cubicBezTo>
                <a:cubicBezTo>
                  <a:pt x="167224" y="1413413"/>
                  <a:pt x="178450" y="1415886"/>
                  <a:pt x="186267" y="1422400"/>
                </a:cubicBezTo>
                <a:cubicBezTo>
                  <a:pt x="195465" y="1430065"/>
                  <a:pt x="204002" y="1438602"/>
                  <a:pt x="211667" y="1447800"/>
                </a:cubicBezTo>
                <a:cubicBezTo>
                  <a:pt x="218181" y="1455617"/>
                  <a:pt x="220654" y="1466843"/>
                  <a:pt x="228600" y="1473200"/>
                </a:cubicBezTo>
                <a:cubicBezTo>
                  <a:pt x="235569" y="1478775"/>
                  <a:pt x="246198" y="1477333"/>
                  <a:pt x="254000" y="1481667"/>
                </a:cubicBezTo>
                <a:cubicBezTo>
                  <a:pt x="271790" y="1491550"/>
                  <a:pt x="285493" y="1509097"/>
                  <a:pt x="304800" y="1515533"/>
                </a:cubicBezTo>
                <a:lnTo>
                  <a:pt x="355600" y="1532467"/>
                </a:lnTo>
                <a:cubicBezTo>
                  <a:pt x="361245" y="1538111"/>
                  <a:pt x="365394" y="1545830"/>
                  <a:pt x="372534" y="1549400"/>
                </a:cubicBezTo>
                <a:cubicBezTo>
                  <a:pt x="382942" y="1554604"/>
                  <a:pt x="395255" y="1554523"/>
                  <a:pt x="406400" y="1557867"/>
                </a:cubicBezTo>
                <a:cubicBezTo>
                  <a:pt x="423496" y="1562996"/>
                  <a:pt x="440267" y="1569156"/>
                  <a:pt x="457200" y="1574800"/>
                </a:cubicBezTo>
                <a:cubicBezTo>
                  <a:pt x="465667" y="1577622"/>
                  <a:pt x="475174" y="1578317"/>
                  <a:pt x="482600" y="1583267"/>
                </a:cubicBezTo>
                <a:cubicBezTo>
                  <a:pt x="491067" y="1588911"/>
                  <a:pt x="498899" y="1595649"/>
                  <a:pt x="508000" y="1600200"/>
                </a:cubicBezTo>
                <a:cubicBezTo>
                  <a:pt x="515982" y="1604191"/>
                  <a:pt x="525197" y="1605151"/>
                  <a:pt x="533400" y="1608667"/>
                </a:cubicBezTo>
                <a:cubicBezTo>
                  <a:pt x="545001" y="1613639"/>
                  <a:pt x="556308" y="1619338"/>
                  <a:pt x="567267" y="1625600"/>
                </a:cubicBezTo>
                <a:cubicBezTo>
                  <a:pt x="576102" y="1630648"/>
                  <a:pt x="583104" y="1639056"/>
                  <a:pt x="592667" y="1642533"/>
                </a:cubicBezTo>
                <a:cubicBezTo>
                  <a:pt x="614538" y="1650486"/>
                  <a:pt x="638073" y="1652900"/>
                  <a:pt x="660400" y="1659467"/>
                </a:cubicBezTo>
                <a:cubicBezTo>
                  <a:pt x="686086" y="1667022"/>
                  <a:pt x="711200" y="1676400"/>
                  <a:pt x="736600" y="1684867"/>
                </a:cubicBezTo>
                <a:lnTo>
                  <a:pt x="762000" y="1693333"/>
                </a:lnTo>
                <a:lnTo>
                  <a:pt x="787400" y="1701800"/>
                </a:lnTo>
                <a:lnTo>
                  <a:pt x="1159934" y="1693333"/>
                </a:lnTo>
                <a:cubicBezTo>
                  <a:pt x="1177087" y="1692647"/>
                  <a:pt x="1194888" y="1691470"/>
                  <a:pt x="1210734" y="1684867"/>
                </a:cubicBezTo>
                <a:cubicBezTo>
                  <a:pt x="1229520" y="1677040"/>
                  <a:pt x="1247143" y="1665391"/>
                  <a:pt x="1261534" y="1651000"/>
                </a:cubicBezTo>
                <a:cubicBezTo>
                  <a:pt x="1292864" y="1619670"/>
                  <a:pt x="1310381" y="1608795"/>
                  <a:pt x="1329267" y="1574800"/>
                </a:cubicBezTo>
                <a:cubicBezTo>
                  <a:pt x="1338461" y="1558250"/>
                  <a:pt x="1344927" y="1540234"/>
                  <a:pt x="1354667" y="1524000"/>
                </a:cubicBezTo>
                <a:cubicBezTo>
                  <a:pt x="1366174" y="1504821"/>
                  <a:pt x="1386660" y="1485413"/>
                  <a:pt x="1397000" y="1464733"/>
                </a:cubicBezTo>
                <a:cubicBezTo>
                  <a:pt x="1400991" y="1456751"/>
                  <a:pt x="1401476" y="1447315"/>
                  <a:pt x="1405467" y="1439333"/>
                </a:cubicBezTo>
                <a:cubicBezTo>
                  <a:pt x="1426190" y="1397887"/>
                  <a:pt x="1415705" y="1428505"/>
                  <a:pt x="1439334" y="1397000"/>
                </a:cubicBezTo>
                <a:cubicBezTo>
                  <a:pt x="1451545" y="1380719"/>
                  <a:pt x="1461911" y="1363133"/>
                  <a:pt x="1473200" y="1346200"/>
                </a:cubicBezTo>
                <a:lnTo>
                  <a:pt x="1507067" y="1295400"/>
                </a:lnTo>
                <a:cubicBezTo>
                  <a:pt x="1512711" y="1286933"/>
                  <a:pt x="1516805" y="1277195"/>
                  <a:pt x="1524000" y="1270000"/>
                </a:cubicBezTo>
                <a:cubicBezTo>
                  <a:pt x="1535289" y="1258711"/>
                  <a:pt x="1542721" y="1241181"/>
                  <a:pt x="1557867" y="1236133"/>
                </a:cubicBezTo>
                <a:lnTo>
                  <a:pt x="1583267" y="1227667"/>
                </a:lnTo>
                <a:cubicBezTo>
                  <a:pt x="1594556" y="1216378"/>
                  <a:pt x="1603850" y="1202656"/>
                  <a:pt x="1617134" y="1193800"/>
                </a:cubicBezTo>
                <a:cubicBezTo>
                  <a:pt x="1633800" y="1182689"/>
                  <a:pt x="1647401" y="1176021"/>
                  <a:pt x="1659467" y="1159933"/>
                </a:cubicBezTo>
                <a:cubicBezTo>
                  <a:pt x="1671678" y="1143652"/>
                  <a:pt x="1682045" y="1126066"/>
                  <a:pt x="1693334" y="1109133"/>
                </a:cubicBezTo>
                <a:lnTo>
                  <a:pt x="1710267" y="1083733"/>
                </a:lnTo>
                <a:lnTo>
                  <a:pt x="1727200" y="1058333"/>
                </a:lnTo>
                <a:cubicBezTo>
                  <a:pt x="1730022" y="1041400"/>
                  <a:pt x="1731943" y="1024291"/>
                  <a:pt x="1735667" y="1007533"/>
                </a:cubicBezTo>
                <a:cubicBezTo>
                  <a:pt x="1737603" y="998821"/>
                  <a:pt x="1743326" y="991021"/>
                  <a:pt x="1744134" y="982133"/>
                </a:cubicBezTo>
                <a:cubicBezTo>
                  <a:pt x="1763587" y="768146"/>
                  <a:pt x="1737328" y="882353"/>
                  <a:pt x="1761067" y="787400"/>
                </a:cubicBezTo>
                <a:cubicBezTo>
                  <a:pt x="1763889" y="756356"/>
                  <a:pt x="1765414" y="725166"/>
                  <a:pt x="1769534" y="694267"/>
                </a:cubicBezTo>
                <a:cubicBezTo>
                  <a:pt x="1771072" y="682733"/>
                  <a:pt x="1778000" y="672036"/>
                  <a:pt x="1778000" y="660400"/>
                </a:cubicBezTo>
                <a:cubicBezTo>
                  <a:pt x="1778000" y="614354"/>
                  <a:pt x="1767513" y="592231"/>
                  <a:pt x="1761067" y="550333"/>
                </a:cubicBezTo>
                <a:cubicBezTo>
                  <a:pt x="1757607" y="527844"/>
                  <a:pt x="1756670" y="504986"/>
                  <a:pt x="1752600" y="482600"/>
                </a:cubicBezTo>
                <a:cubicBezTo>
                  <a:pt x="1751004" y="473819"/>
                  <a:pt x="1749321" y="464462"/>
                  <a:pt x="1744134" y="457200"/>
                </a:cubicBezTo>
                <a:cubicBezTo>
                  <a:pt x="1734855" y="444209"/>
                  <a:pt x="1721556" y="434622"/>
                  <a:pt x="1710267" y="423333"/>
                </a:cubicBezTo>
                <a:lnTo>
                  <a:pt x="1684867" y="397933"/>
                </a:lnTo>
                <a:cubicBezTo>
                  <a:pt x="1624523" y="337589"/>
                  <a:pt x="1689690" y="406077"/>
                  <a:pt x="1642534" y="347133"/>
                </a:cubicBezTo>
                <a:cubicBezTo>
                  <a:pt x="1628747" y="329900"/>
                  <a:pt x="1619057" y="325838"/>
                  <a:pt x="1600200" y="313267"/>
                </a:cubicBezTo>
                <a:cubicBezTo>
                  <a:pt x="1594556" y="304800"/>
                  <a:pt x="1589624" y="295813"/>
                  <a:pt x="1583267" y="287867"/>
                </a:cubicBezTo>
                <a:cubicBezTo>
                  <a:pt x="1578280" y="281634"/>
                  <a:pt x="1570567" y="273756"/>
                  <a:pt x="1566334" y="26246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3"/>
          <p:cNvPicPr>
            <a:picLocks noChangeAspect="1" noChangeArrowheads="1"/>
          </p:cNvPicPr>
          <p:nvPr/>
        </p:nvPicPr>
        <p:blipFill>
          <a:blip r:embed="rId2"/>
          <a:srcRect/>
          <a:stretch>
            <a:fillRect/>
          </a:stretch>
        </p:blipFill>
        <p:spPr bwMode="auto">
          <a:xfrm>
            <a:off x="7338632" y="4653136"/>
            <a:ext cx="1265816" cy="1341162"/>
          </a:xfrm>
          <a:prstGeom prst="rect">
            <a:avLst/>
          </a:prstGeom>
          <a:noFill/>
          <a:ln w="9525">
            <a:noFill/>
            <a:miter lim="800000"/>
            <a:headEnd/>
            <a:tailEnd/>
          </a:ln>
        </p:spPr>
      </p:pic>
      <p:pic>
        <p:nvPicPr>
          <p:cNvPr id="13" name="Picture 3"/>
          <p:cNvPicPr>
            <a:picLocks noChangeAspect="1" noChangeArrowheads="1"/>
          </p:cNvPicPr>
          <p:nvPr/>
        </p:nvPicPr>
        <p:blipFill>
          <a:blip r:embed="rId2"/>
          <a:srcRect/>
          <a:stretch>
            <a:fillRect/>
          </a:stretch>
        </p:blipFill>
        <p:spPr bwMode="auto">
          <a:xfrm flipV="1">
            <a:off x="754011" y="4725144"/>
            <a:ext cx="1124930" cy="1191888"/>
          </a:xfrm>
          <a:prstGeom prst="rect">
            <a:avLst/>
          </a:prstGeom>
          <a:noFill/>
          <a:ln w="9525">
            <a:noFill/>
            <a:miter lim="800000"/>
            <a:headEnd/>
            <a:tailEnd/>
          </a:ln>
        </p:spPr>
      </p:pic>
      <p:cxnSp>
        <p:nvCxnSpPr>
          <p:cNvPr id="15" name="Connettore 1 14"/>
          <p:cNvCxnSpPr/>
          <p:nvPr/>
        </p:nvCxnSpPr>
        <p:spPr>
          <a:xfrm>
            <a:off x="2339752" y="4725144"/>
            <a:ext cx="1656184" cy="194421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2012950" y="4725144"/>
            <a:ext cx="1946982" cy="18002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a:blip r:embed="rId3"/>
          <a:stretch>
            <a:fillRect/>
          </a:stretch>
        </p:blipFill>
        <p:spPr>
          <a:xfrm>
            <a:off x="1871662" y="1205612"/>
            <a:ext cx="5400675" cy="1600200"/>
          </a:xfrm>
          <a:prstGeom prst="rect">
            <a:avLst/>
          </a:prstGeom>
          <a:ln w="28575">
            <a:solidFill>
              <a:srgbClr val="0070C0"/>
            </a:solidFill>
          </a:ln>
        </p:spPr>
      </p:pic>
      <p:sp>
        <p:nvSpPr>
          <p:cNvPr id="19" name="CasellaDiTesto 18"/>
          <p:cNvSpPr txBox="1"/>
          <p:nvPr/>
        </p:nvSpPr>
        <p:spPr>
          <a:xfrm>
            <a:off x="3443466" y="438532"/>
            <a:ext cx="2716641"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shape</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regularities</a:t>
            </a:r>
            <a:r>
              <a:rPr lang="it-IT" sz="2400" b="1" dirty="0" smtClean="0">
                <a:latin typeface="Times New Roman" panose="02020603050405020304" pitchFamily="18" charset="0"/>
                <a:cs typeface="Times New Roman" panose="02020603050405020304" pitchFamily="18" charset="0"/>
              </a:rPr>
              <a:t>)</a:t>
            </a:r>
            <a:endParaRPr lang="it-IT"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8"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581779"/>
            <a:ext cx="7272808" cy="830997"/>
          </a:xfrm>
          <a:prstGeom prst="rect">
            <a:avLst/>
          </a:prstGeom>
        </p:spPr>
        <p:txBody>
          <a:bodyPr wrap="square">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 the assumption of regularity in unit shapes frequently occurs in spatial populations</a:t>
            </a:r>
            <a:endParaRPr lang="it-IT" sz="2400" dirty="0">
              <a:effectLst/>
              <a:latin typeface="Times New Roman" panose="02020603050405020304" pitchFamily="18" charset="0"/>
              <a:ea typeface="Times New Roman" panose="02020603050405020304" pitchFamily="18" charset="0"/>
            </a:endParaRPr>
          </a:p>
        </p:txBody>
      </p:sp>
      <p:sp>
        <p:nvSpPr>
          <p:cNvPr id="3" name="Rettangolo 2"/>
          <p:cNvSpPr/>
          <p:nvPr/>
        </p:nvSpPr>
        <p:spPr>
          <a:xfrm>
            <a:off x="683568" y="1844824"/>
            <a:ext cx="3384376" cy="1569660"/>
          </a:xfrm>
          <a:prstGeom prst="rect">
            <a:avLst/>
          </a:prstGeom>
        </p:spPr>
        <p:txBody>
          <a:bodyPr wrap="square">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 it is fully ensured when the study area is partitioned by regular grids</a:t>
            </a:r>
            <a:endParaRPr lang="it-IT" sz="2400" dirty="0">
              <a:effectLst/>
              <a:latin typeface="Times New Roman" panose="02020603050405020304" pitchFamily="18" charset="0"/>
              <a:ea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5373960" y="1628800"/>
            <a:ext cx="2438400" cy="2038350"/>
          </a:xfrm>
          <a:prstGeom prst="rect">
            <a:avLst/>
          </a:prstGeom>
        </p:spPr>
      </p:pic>
      <p:sp>
        <p:nvSpPr>
          <p:cNvPr id="5" name="Rettangolo 4"/>
          <p:cNvSpPr/>
          <p:nvPr/>
        </p:nvSpPr>
        <p:spPr>
          <a:xfrm>
            <a:off x="360040" y="3933056"/>
            <a:ext cx="4572000" cy="1938992"/>
          </a:xfrm>
          <a:prstGeom prst="rect">
            <a:avLst/>
          </a:prstGeom>
        </p:spPr>
        <p:txBody>
          <a:bodyPr>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 remote sensing surveys with data recorded at pixel level satisfy this requirement owing to the equal extent of pixels and their regular form</a:t>
            </a:r>
            <a:endParaRPr lang="it-IT" sz="2400" dirty="0">
              <a:effectLst/>
              <a:latin typeface="Times New Roman" panose="02020603050405020304" pitchFamily="18" charset="0"/>
              <a:ea typeface="Times New Roman" panose="02020603050405020304"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2406" y="4005064"/>
            <a:ext cx="2017986" cy="20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55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ppt_x"/>
                                          </p:val>
                                        </p:tav>
                                        <p:tav tm="100000">
                                          <p:val>
                                            <p:strVal val="#ppt_x"/>
                                          </p:val>
                                        </p:tav>
                                      </p:tavLst>
                                    </p:anim>
                                    <p:anim calcmode="lin" valueType="num">
                                      <p:cBhvr additive="base">
                                        <p:cTn id="2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684213" y="260648"/>
            <a:ext cx="2657475" cy="522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a:t>
            </a:r>
            <a:r>
              <a:rPr lang="it-IT" altLang="it-IT" sz="2800" b="1" dirty="0" smtClean="0">
                <a:latin typeface="Times New Roman" panose="02020603050405020304" pitchFamily="18" charset="0"/>
                <a:cs typeface="Times New Roman" panose="02020603050405020304" pitchFamily="18" charset="0"/>
              </a:rPr>
              <a:t>3 </a:t>
            </a:r>
            <a:endParaRPr lang="it-IT" altLang="it-IT" sz="28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3707904" y="302983"/>
            <a:ext cx="4099199"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asymptotical</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spatial</a:t>
            </a:r>
            <a:r>
              <a:rPr lang="it-IT" sz="2400" b="1" dirty="0" smtClean="0">
                <a:latin typeface="Times New Roman" panose="02020603050405020304" pitchFamily="18" charset="0"/>
                <a:cs typeface="Times New Roman" panose="02020603050405020304" pitchFamily="18" charset="0"/>
              </a:rPr>
              <a:t> balance)</a:t>
            </a:r>
            <a:endParaRPr lang="it-IT" sz="2400" b="1"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709364" y="928489"/>
            <a:ext cx="8039100" cy="3076575"/>
          </a:xfrm>
          <a:prstGeom prst="rect">
            <a:avLst/>
          </a:prstGeom>
          <a:ln w="28575">
            <a:solidFill>
              <a:srgbClr val="0070C0"/>
            </a:solidFill>
          </a:ln>
        </p:spPr>
      </p:pic>
      <p:pic>
        <p:nvPicPr>
          <p:cNvPr id="6" name="Immagine 5"/>
          <p:cNvPicPr>
            <a:picLocks noChangeAspect="1"/>
          </p:cNvPicPr>
          <p:nvPr/>
        </p:nvPicPr>
        <p:blipFill>
          <a:blip r:embed="rId3"/>
          <a:stretch>
            <a:fillRect/>
          </a:stretch>
        </p:blipFill>
        <p:spPr>
          <a:xfrm>
            <a:off x="755576" y="4161039"/>
            <a:ext cx="6573167" cy="780129"/>
          </a:xfrm>
          <a:prstGeom prst="rect">
            <a:avLst/>
          </a:prstGeom>
        </p:spPr>
      </p:pic>
      <p:sp>
        <p:nvSpPr>
          <p:cNvPr id="7" name="Rettangolo 6"/>
          <p:cNvSpPr/>
          <p:nvPr/>
        </p:nvSpPr>
        <p:spPr>
          <a:xfrm>
            <a:off x="755576" y="5027692"/>
            <a:ext cx="7632848" cy="1569660"/>
          </a:xfrm>
          <a:prstGeom prst="rect">
            <a:avLst/>
          </a:prstGeom>
        </p:spPr>
        <p:txBody>
          <a:bodyPr wrap="square">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Condition 3 concerns the design sequence and states that the probability of selecting no units “near” the unit containing x becomes definitively smaller than an arbitrary constant </a:t>
            </a:r>
            <a:endParaRPr lang="it-IT"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989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27584" y="620688"/>
            <a:ext cx="7344816" cy="830997"/>
          </a:xfrm>
          <a:prstGeom prst="rect">
            <a:avLst/>
          </a:prstGeom>
        </p:spPr>
        <p:txBody>
          <a:bodyPr wrap="square">
            <a:spAutoFit/>
          </a:bodyPr>
          <a:lstStyle/>
          <a:p>
            <a:r>
              <a:rPr lang="en-GB" sz="2400" b="1" dirty="0" smtClean="0">
                <a:effectLst/>
                <a:latin typeface="Times New Roman" panose="02020603050405020304" pitchFamily="18" charset="0"/>
                <a:ea typeface="Times New Roman" panose="02020603050405020304" pitchFamily="18" charset="0"/>
              </a:rPr>
              <a:t>● Condition 3 ensures a spatial balance asymptotically achieved by the sampling scheme …</a:t>
            </a:r>
            <a:endParaRPr lang="it-IT" sz="2400" dirty="0"/>
          </a:p>
        </p:txBody>
      </p:sp>
      <p:sp>
        <p:nvSpPr>
          <p:cNvPr id="4" name="CasellaDiTesto 3"/>
          <p:cNvSpPr txBox="1"/>
          <p:nvPr/>
        </p:nvSpPr>
        <p:spPr>
          <a:xfrm>
            <a:off x="4283968" y="1772816"/>
            <a:ext cx="559769"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i.e.</a:t>
            </a:r>
            <a:endParaRPr lang="it-IT" sz="2400" b="1" dirty="0">
              <a:latin typeface="Times New Roman" panose="02020603050405020304" pitchFamily="18" charset="0"/>
              <a:cs typeface="Times New Roman" panose="02020603050405020304" pitchFamily="18" charset="0"/>
            </a:endParaRPr>
          </a:p>
        </p:txBody>
      </p:sp>
      <p:sp>
        <p:nvSpPr>
          <p:cNvPr id="5" name="Rettangolo 4"/>
          <p:cNvSpPr/>
          <p:nvPr/>
        </p:nvSpPr>
        <p:spPr>
          <a:xfrm>
            <a:off x="1043608" y="2348880"/>
            <a:ext cx="7200800" cy="1200329"/>
          </a:xfrm>
          <a:prstGeom prst="rect">
            <a:avLst/>
          </a:prstGeom>
        </p:spPr>
        <p:txBody>
          <a:bodyPr wrap="square">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 for a sufficiently large </a:t>
            </a:r>
            <a:r>
              <a:rPr lang="en-GB" sz="2400" b="1" i="1" dirty="0" smtClean="0">
                <a:effectLst/>
                <a:latin typeface="Times New Roman" panose="02020603050405020304" pitchFamily="18" charset="0"/>
                <a:ea typeface="Times New Roman" panose="02020603050405020304" pitchFamily="18" charset="0"/>
              </a:rPr>
              <a:t>k</a:t>
            </a:r>
            <a:r>
              <a:rPr lang="en-GB" sz="2400" b="1" dirty="0" smtClean="0">
                <a:effectLst/>
                <a:latin typeface="Times New Roman" panose="02020603050405020304" pitchFamily="18" charset="0"/>
                <a:ea typeface="Times New Roman" panose="02020603050405020304" pitchFamily="18" charset="0"/>
              </a:rPr>
              <a:t> the scheme is able to evenly spread sampled units in such a way that any unit is likely to have neighbouring units sampled</a:t>
            </a:r>
            <a:endParaRPr lang="it-IT" sz="2400" dirty="0">
              <a:effectLst/>
              <a:latin typeface="Times New Roman" panose="02020603050405020304" pitchFamily="18" charset="0"/>
              <a:ea typeface="Times New Roman" panose="02020603050405020304" pitchFamily="18" charset="0"/>
            </a:endParaRPr>
          </a:p>
        </p:txBody>
      </p:sp>
      <p:pic>
        <p:nvPicPr>
          <p:cNvPr id="6" name="Immagine 5"/>
          <p:cNvPicPr>
            <a:picLocks noChangeAspect="1"/>
          </p:cNvPicPr>
          <p:nvPr/>
        </p:nvPicPr>
        <p:blipFill>
          <a:blip r:embed="rId2"/>
          <a:stretch>
            <a:fillRect/>
          </a:stretch>
        </p:blipFill>
        <p:spPr>
          <a:xfrm>
            <a:off x="2460870" y="3645024"/>
            <a:ext cx="4540642" cy="2808311"/>
          </a:xfrm>
          <a:prstGeom prst="rect">
            <a:avLst/>
          </a:prstGeom>
        </p:spPr>
      </p:pic>
    </p:spTree>
    <p:extLst>
      <p:ext uri="{BB962C8B-B14F-4D97-AF65-F5344CB8AC3E}">
        <p14:creationId xmlns:p14="http://schemas.microsoft.com/office/powerpoint/2010/main" val="25852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684213" y="260648"/>
            <a:ext cx="2657475" cy="522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a:t>
            </a:r>
            <a:r>
              <a:rPr lang="it-IT" altLang="it-IT" sz="2800" b="1" dirty="0" smtClean="0">
                <a:latin typeface="Times New Roman" panose="02020603050405020304" pitchFamily="18" charset="0"/>
                <a:cs typeface="Times New Roman" panose="02020603050405020304" pitchFamily="18" charset="0"/>
              </a:rPr>
              <a:t>4 </a:t>
            </a:r>
            <a:endParaRPr lang="it-IT" altLang="it-IT" sz="2800" b="1"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2637656" y="1124744"/>
            <a:ext cx="2438400" cy="1038225"/>
          </a:xfrm>
          <a:prstGeom prst="rect">
            <a:avLst/>
          </a:prstGeom>
          <a:ln w="28575">
            <a:solidFill>
              <a:srgbClr val="0070C0"/>
            </a:solidFill>
          </a:ln>
        </p:spPr>
      </p:pic>
      <p:sp>
        <p:nvSpPr>
          <p:cNvPr id="4" name="CasellaDiTesto 3"/>
          <p:cNvSpPr txBox="1"/>
          <p:nvPr/>
        </p:nvSpPr>
        <p:spPr>
          <a:xfrm>
            <a:off x="3707904" y="328384"/>
            <a:ext cx="3998210"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weighting</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distance</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function</a:t>
            </a:r>
            <a:r>
              <a:rPr lang="it-IT" sz="2400" b="1" dirty="0" smtClean="0">
                <a:latin typeface="Times New Roman" panose="02020603050405020304" pitchFamily="18" charset="0"/>
                <a:cs typeface="Times New Roman" panose="02020603050405020304" pitchFamily="18" charset="0"/>
              </a:rPr>
              <a:t>)</a:t>
            </a:r>
            <a:endParaRPr lang="it-IT" sz="2400" b="1"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stretch>
            <a:fillRect/>
          </a:stretch>
        </p:blipFill>
        <p:spPr>
          <a:xfrm>
            <a:off x="899592" y="2348880"/>
            <a:ext cx="6515100" cy="1123950"/>
          </a:xfrm>
          <a:prstGeom prst="rect">
            <a:avLst/>
          </a:prstGeom>
        </p:spPr>
      </p:pic>
      <p:pic>
        <p:nvPicPr>
          <p:cNvPr id="6" name="Immagine 5"/>
          <p:cNvPicPr>
            <a:picLocks noChangeAspect="1"/>
          </p:cNvPicPr>
          <p:nvPr/>
        </p:nvPicPr>
        <p:blipFill>
          <a:blip r:embed="rId4"/>
          <a:stretch>
            <a:fillRect/>
          </a:stretch>
        </p:blipFill>
        <p:spPr>
          <a:xfrm>
            <a:off x="819150" y="3789040"/>
            <a:ext cx="7505700" cy="1209675"/>
          </a:xfrm>
          <a:prstGeom prst="rect">
            <a:avLst/>
          </a:prstGeom>
        </p:spPr>
      </p:pic>
    </p:spTree>
    <p:extLst>
      <p:ext uri="{BB962C8B-B14F-4D97-AF65-F5344CB8AC3E}">
        <p14:creationId xmlns:p14="http://schemas.microsoft.com/office/powerpoint/2010/main" val="30310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611560" y="551582"/>
            <a:ext cx="66247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smtClean="0">
                <a:latin typeface="Times New Roman" panose="02020603050405020304" pitchFamily="18" charset="0"/>
                <a:cs typeface="Times New Roman" panose="02020603050405020304" pitchFamily="18" charset="0"/>
              </a:rPr>
              <a:t>we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consider</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three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situations</a:t>
            </a:r>
            <a:r>
              <a:rPr lang="it-IT" altLang="it-IT" b="1" dirty="0" smtClean="0">
                <a:latin typeface="Times New Roman" panose="02020603050405020304" pitchFamily="18" charset="0"/>
                <a:cs typeface="Times New Roman" panose="02020603050405020304" pitchFamily="18" charset="0"/>
              </a:rPr>
              <a:t> in </a:t>
            </a:r>
            <a:r>
              <a:rPr lang="it-IT" altLang="it-IT" b="1" dirty="0" err="1" smtClean="0">
                <a:latin typeface="Times New Roman" panose="02020603050405020304" pitchFamily="18" charset="0"/>
                <a:cs typeface="Times New Roman" panose="02020603050405020304" pitchFamily="18" charset="0"/>
              </a:rPr>
              <a:t>which</a:t>
            </a:r>
            <a:r>
              <a:rPr lang="it-IT" altLang="it-IT" b="1" dirty="0" smtClean="0">
                <a:latin typeface="Times New Roman" panose="02020603050405020304" pitchFamily="18" charset="0"/>
                <a:cs typeface="Times New Roman" panose="02020603050405020304" pitchFamily="18" charset="0"/>
              </a:rPr>
              <a:t> </a:t>
            </a:r>
          </a:p>
          <a:p>
            <a:pPr>
              <a:spcBef>
                <a:spcPct val="0"/>
              </a:spcBef>
              <a:buFontTx/>
              <a:buNone/>
            </a:pPr>
            <a:r>
              <a:rPr lang="it-IT" altLang="it-IT" b="1" dirty="0" err="1" smtClean="0">
                <a:latin typeface="Times New Roman" panose="02020603050405020304" pitchFamily="18" charset="0"/>
                <a:cs typeface="Times New Roman" panose="02020603050405020304" pitchFamily="18" charset="0"/>
              </a:rPr>
              <a:t>maps</a:t>
            </a:r>
            <a:r>
              <a:rPr lang="it-IT" altLang="it-IT" b="1" dirty="0" smtClean="0">
                <a:latin typeface="Times New Roman" panose="02020603050405020304" pitchFamily="18" charset="0"/>
                <a:cs typeface="Times New Roman" panose="02020603050405020304" pitchFamily="18" charset="0"/>
              </a:rPr>
              <a:t> can </a:t>
            </a:r>
            <a:r>
              <a:rPr lang="it-IT" altLang="it-IT" b="1" dirty="0" err="1" smtClean="0">
                <a:latin typeface="Times New Roman" panose="02020603050405020304" pitchFamily="18" charset="0"/>
                <a:cs typeface="Times New Roman" panose="02020603050405020304" pitchFamily="18" charset="0"/>
              </a:rPr>
              <a:t>arise</a:t>
            </a:r>
            <a:r>
              <a:rPr lang="it-IT" altLang="it-IT" b="1" dirty="0" smtClean="0">
                <a:latin typeface="Times New Roman" panose="02020603050405020304" pitchFamily="18" charset="0"/>
                <a:cs typeface="Times New Roman" panose="02020603050405020304" pitchFamily="18" charset="0"/>
              </a:rPr>
              <a:t>:</a:t>
            </a:r>
            <a:endParaRPr lang="it-IT" altLang="it-IT"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611560" y="2060848"/>
            <a:ext cx="5578771" cy="1077218"/>
          </a:xfrm>
          <a:prstGeom prst="rect">
            <a:avLst/>
          </a:prstGeom>
          <a:noFill/>
        </p:spPr>
        <p:txBody>
          <a:bodyPr wrap="none" rtlCol="0">
            <a:spAutoFit/>
          </a:bodyPr>
          <a:lstStyle/>
          <a:p>
            <a:pPr marL="514350" indent="-514350">
              <a:buAutoNum type="arabicParenR"/>
            </a:pPr>
            <a:r>
              <a:rPr lang="it-IT" sz="3200" b="1" dirty="0" smtClean="0">
                <a:latin typeface="Times New Roman" panose="02020603050405020304" pitchFamily="18" charset="0"/>
                <a:cs typeface="Times New Roman" panose="02020603050405020304" pitchFamily="18" charset="0"/>
              </a:rPr>
              <a:t>finite </a:t>
            </a:r>
            <a:r>
              <a:rPr lang="it-IT" sz="3200" b="1" dirty="0" err="1" smtClean="0">
                <a:latin typeface="Times New Roman" panose="02020603050405020304" pitchFamily="18" charset="0"/>
                <a:cs typeface="Times New Roman" panose="02020603050405020304" pitchFamily="18" charset="0"/>
              </a:rPr>
              <a:t>populations</a:t>
            </a:r>
            <a:r>
              <a:rPr lang="it-IT" sz="3200" b="1" dirty="0" smtClean="0">
                <a:latin typeface="Times New Roman" panose="02020603050405020304" pitchFamily="18" charset="0"/>
                <a:cs typeface="Times New Roman" panose="02020603050405020304" pitchFamily="18" charset="0"/>
              </a:rPr>
              <a:t> of </a:t>
            </a:r>
            <a:r>
              <a:rPr lang="it-IT" sz="3200" b="1" dirty="0" err="1" smtClean="0">
                <a:latin typeface="Times New Roman" panose="02020603050405020304" pitchFamily="18" charset="0"/>
                <a:cs typeface="Times New Roman" panose="02020603050405020304" pitchFamily="18" charset="0"/>
              </a:rPr>
              <a:t>spatial</a:t>
            </a:r>
            <a:r>
              <a:rPr lang="it-IT" sz="3200" b="1" dirty="0" smtClean="0">
                <a:latin typeface="Times New Roman" panose="02020603050405020304" pitchFamily="18" charset="0"/>
                <a:cs typeface="Times New Roman" panose="02020603050405020304" pitchFamily="18" charset="0"/>
              </a:rPr>
              <a:t> </a:t>
            </a:r>
          </a:p>
          <a:p>
            <a:r>
              <a:rPr lang="it-IT" sz="3200" b="1" dirty="0" err="1" smtClean="0">
                <a:latin typeface="Times New Roman" panose="02020603050405020304" pitchFamily="18" charset="0"/>
                <a:cs typeface="Times New Roman" panose="02020603050405020304" pitchFamily="18" charset="0"/>
              </a:rPr>
              <a:t>units</a:t>
            </a:r>
            <a:r>
              <a:rPr lang="it-IT" dirty="0" smtClean="0"/>
              <a:t> </a:t>
            </a:r>
            <a:endParaRPr lang="it-IT" dirty="0"/>
          </a:p>
        </p:txBody>
      </p:sp>
      <p:sp>
        <p:nvSpPr>
          <p:cNvPr id="5" name="CasellaDiTesto 4"/>
          <p:cNvSpPr txBox="1"/>
          <p:nvPr/>
        </p:nvSpPr>
        <p:spPr>
          <a:xfrm>
            <a:off x="697825" y="5157192"/>
            <a:ext cx="3692036" cy="584775"/>
          </a:xfrm>
          <a:prstGeom prst="rect">
            <a:avLst/>
          </a:prstGeom>
          <a:noFill/>
        </p:spPr>
        <p:txBody>
          <a:bodyPr wrap="none" rtlCol="0">
            <a:spAutoFit/>
          </a:bodyPr>
          <a:lstStyle/>
          <a:p>
            <a:r>
              <a:rPr lang="it-IT" sz="3200" b="1" dirty="0" smtClean="0">
                <a:latin typeface="Times New Roman" panose="02020603050405020304" pitchFamily="18" charset="0"/>
                <a:cs typeface="Times New Roman" panose="02020603050405020304" pitchFamily="18" charset="0"/>
              </a:rPr>
              <a:t>3) </a:t>
            </a:r>
            <a:r>
              <a:rPr lang="it-IT" sz="3200" b="1" dirty="0" err="1" smtClean="0">
                <a:latin typeface="Times New Roman" panose="02020603050405020304" pitchFamily="18" charset="0"/>
                <a:cs typeface="Times New Roman" panose="02020603050405020304" pitchFamily="18" charset="0"/>
              </a:rPr>
              <a:t>point</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populations</a:t>
            </a:r>
            <a:endParaRPr lang="it-IT" sz="3200" b="1"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5073130"/>
            <a:ext cx="1512168" cy="145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p:cNvPicPr>
            <a:picLocks noChangeAspect="1"/>
          </p:cNvPicPr>
          <p:nvPr/>
        </p:nvPicPr>
        <p:blipFill>
          <a:blip r:embed="rId3"/>
          <a:stretch>
            <a:fillRect/>
          </a:stretch>
        </p:blipFill>
        <p:spPr>
          <a:xfrm>
            <a:off x="6444208" y="1727295"/>
            <a:ext cx="1584176" cy="1485681"/>
          </a:xfrm>
          <a:prstGeom prst="rect">
            <a:avLst/>
          </a:prstGeom>
          <a:solidFill>
            <a:schemeClr val="accent5"/>
          </a:solidFill>
        </p:spPr>
      </p:pic>
      <p:sp>
        <p:nvSpPr>
          <p:cNvPr id="9" name="CasellaDiTesto 8"/>
          <p:cNvSpPr txBox="1"/>
          <p:nvPr/>
        </p:nvSpPr>
        <p:spPr>
          <a:xfrm>
            <a:off x="669001" y="3645024"/>
            <a:ext cx="4695516" cy="584775"/>
          </a:xfrm>
          <a:prstGeom prst="rect">
            <a:avLst/>
          </a:prstGeom>
          <a:noFill/>
        </p:spPr>
        <p:txBody>
          <a:bodyPr wrap="none" rtlCol="0">
            <a:spAutoFit/>
          </a:bodyPr>
          <a:lstStyle/>
          <a:p>
            <a:r>
              <a:rPr lang="it-IT" sz="3200" b="1" dirty="0" smtClean="0">
                <a:latin typeface="Times New Roman" panose="02020603050405020304" pitchFamily="18" charset="0"/>
                <a:cs typeface="Times New Roman" panose="02020603050405020304" pitchFamily="18" charset="0"/>
              </a:rPr>
              <a:t>2) </a:t>
            </a:r>
            <a:r>
              <a:rPr lang="it-IT" sz="3200" b="1" dirty="0" err="1" smtClean="0">
                <a:latin typeface="Times New Roman" panose="02020603050405020304" pitchFamily="18" charset="0"/>
                <a:cs typeface="Times New Roman" panose="02020603050405020304" pitchFamily="18" charset="0"/>
              </a:rPr>
              <a:t>continuous</a:t>
            </a:r>
            <a:r>
              <a:rPr lang="it-IT" sz="3200" b="1" dirty="0" smtClean="0">
                <a:latin typeface="Times New Roman" panose="02020603050405020304" pitchFamily="18" charset="0"/>
                <a:cs typeface="Times New Roman" panose="02020603050405020304" pitchFamily="18" charset="0"/>
              </a:rPr>
              <a:t> </a:t>
            </a:r>
            <a:r>
              <a:rPr lang="it-IT" sz="3200" b="1" dirty="0" err="1" smtClean="0">
                <a:latin typeface="Times New Roman" panose="02020603050405020304" pitchFamily="18" charset="0"/>
                <a:cs typeface="Times New Roman" panose="02020603050405020304" pitchFamily="18" charset="0"/>
              </a:rPr>
              <a:t>populations</a:t>
            </a:r>
            <a:endParaRPr lang="it-IT" sz="3200" b="1" dirty="0">
              <a:latin typeface="Times New Roman" panose="02020603050405020304" pitchFamily="18" charset="0"/>
              <a:cs typeface="Times New Roman" panose="02020603050405020304" pitchFamily="18" charset="0"/>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5749" y="3429000"/>
            <a:ext cx="15525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29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9"/>
                                        </p:tgtEl>
                                        <p:attrNameLst>
                                          <p:attrName>style.visibility</p:attrName>
                                        </p:attrNameLst>
                                      </p:cBhvr>
                                      <p:to>
                                        <p:strVal val="visible"/>
                                      </p:to>
                                    </p:set>
                                    <p:anim calcmode="lin" valueType="num">
                                      <p:cBhvr additive="base">
                                        <p:cTn id="37" dur="500" fill="hold"/>
                                        <p:tgtEl>
                                          <p:spTgt spid="1029"/>
                                        </p:tgtEl>
                                        <p:attrNameLst>
                                          <p:attrName>ppt_x</p:attrName>
                                        </p:attrNameLst>
                                      </p:cBhvr>
                                      <p:tavLst>
                                        <p:tav tm="0">
                                          <p:val>
                                            <p:strVal val="#ppt_x"/>
                                          </p:val>
                                        </p:tav>
                                        <p:tav tm="100000">
                                          <p:val>
                                            <p:strVal val="#ppt_x"/>
                                          </p:val>
                                        </p:tav>
                                      </p:tavLst>
                                    </p:anim>
                                    <p:anim calcmode="lin" valueType="num">
                                      <p:cBhvr additive="base">
                                        <p:cTn id="3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03648" y="116632"/>
            <a:ext cx="5742384" cy="1077218"/>
          </a:xfrm>
          <a:prstGeom prst="rect">
            <a:avLst/>
          </a:prstGeom>
        </p:spPr>
        <p:txBody>
          <a:bodyPr wrap="square">
            <a:spAutoFit/>
          </a:bodyPr>
          <a:lstStyle/>
          <a:p>
            <a:pPr marR="0" algn="ctr"/>
            <a:r>
              <a:rPr lang="it-IT" sz="3200" b="1" dirty="0">
                <a:solidFill>
                  <a:srgbClr val="000000"/>
                </a:solidFill>
                <a:latin typeface="Times New Roman" panose="02020603050405020304" pitchFamily="18" charset="0"/>
              </a:rPr>
              <a:t>How to </a:t>
            </a:r>
            <a:r>
              <a:rPr lang="it-IT" sz="3200" b="1" dirty="0" err="1">
                <a:solidFill>
                  <a:srgbClr val="000000"/>
                </a:solidFill>
                <a:latin typeface="Times New Roman" panose="02020603050405020304" pitchFamily="18" charset="0"/>
              </a:rPr>
              <a:t>select</a:t>
            </a:r>
            <a:r>
              <a:rPr lang="it-IT" sz="3200" b="1" dirty="0">
                <a:solidFill>
                  <a:srgbClr val="000000"/>
                </a:solidFill>
                <a:latin typeface="Times New Roman" panose="02020603050405020304" pitchFamily="18" charset="0"/>
              </a:rPr>
              <a:t> </a:t>
            </a:r>
            <a:r>
              <a:rPr lang="it-IT" sz="3200" b="1" dirty="0" err="1" smtClean="0">
                <a:solidFill>
                  <a:srgbClr val="000000"/>
                </a:solidFill>
                <a:latin typeface="Times New Roman" panose="02020603050405020304" pitchFamily="18" charset="0"/>
              </a:rPr>
              <a:t>units</a:t>
            </a:r>
            <a:r>
              <a:rPr lang="it-IT" sz="3200" b="1" dirty="0" smtClean="0">
                <a:solidFill>
                  <a:srgbClr val="000000"/>
                </a:solidFill>
                <a:latin typeface="Times New Roman" panose="02020603050405020304" pitchFamily="18" charset="0"/>
              </a:rPr>
              <a:t> for </a:t>
            </a:r>
            <a:r>
              <a:rPr lang="it-IT" sz="3200" b="1" dirty="0" err="1" smtClean="0">
                <a:solidFill>
                  <a:srgbClr val="000000"/>
                </a:solidFill>
                <a:latin typeface="Times New Roman" panose="02020603050405020304" pitchFamily="18" charset="0"/>
              </a:rPr>
              <a:t>ensuring</a:t>
            </a:r>
            <a:r>
              <a:rPr lang="it-IT" sz="3200" b="1" dirty="0" smtClean="0">
                <a:solidFill>
                  <a:srgbClr val="000000"/>
                </a:solidFill>
                <a:latin typeface="Times New Roman" panose="02020603050405020304" pitchFamily="18" charset="0"/>
              </a:rPr>
              <a:t>  DBAU&amp;C ??</a:t>
            </a:r>
            <a:r>
              <a:rPr lang="it-IT" sz="3200" b="1" i="1" dirty="0" smtClean="0">
                <a:solidFill>
                  <a:srgbClr val="000000"/>
                </a:solidFill>
                <a:latin typeface="Times New Roman" panose="02020603050405020304" pitchFamily="18" charset="0"/>
              </a:rPr>
              <a:t>  </a:t>
            </a:r>
            <a:endParaRPr lang="it-IT" sz="3200" dirty="0">
              <a:solidFill>
                <a:srgbClr val="000000"/>
              </a:solidFill>
              <a:latin typeface="Times New Roman" panose="02020603050405020304" pitchFamily="18" charset="0"/>
            </a:endParaRPr>
          </a:p>
        </p:txBody>
      </p:sp>
      <p:sp>
        <p:nvSpPr>
          <p:cNvPr id="2" name="Rettangolo 1"/>
          <p:cNvSpPr/>
          <p:nvPr/>
        </p:nvSpPr>
        <p:spPr>
          <a:xfrm>
            <a:off x="251520" y="4370328"/>
            <a:ext cx="8352928" cy="1323439"/>
          </a:xfrm>
          <a:prstGeom prst="rect">
            <a:avLst/>
          </a:prstGeom>
        </p:spPr>
        <p:txBody>
          <a:bodyPr wrap="square">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schemes </a:t>
            </a:r>
            <a:r>
              <a:rPr lang="en-US" sz="2000" b="1" dirty="0">
                <a:solidFill>
                  <a:srgbClr val="FF0000"/>
                </a:solidFill>
                <a:latin typeface="Times New Roman" panose="02020603050405020304" pitchFamily="18" charset="0"/>
                <a:cs typeface="Times New Roman" panose="02020603050405020304" pitchFamily="18" charset="0"/>
              </a:rPr>
              <a:t>explicitly constructed to </a:t>
            </a:r>
            <a:r>
              <a:rPr lang="en-US" sz="2000" b="1" dirty="0" smtClean="0">
                <a:solidFill>
                  <a:srgbClr val="FF0000"/>
                </a:solidFill>
                <a:latin typeface="Times New Roman" panose="02020603050405020304" pitchFamily="18" charset="0"/>
                <a:cs typeface="Times New Roman" panose="02020603050405020304" pitchFamily="18" charset="0"/>
              </a:rPr>
              <a:t>work with spatial units:</a:t>
            </a:r>
            <a:r>
              <a:rPr lang="en-US" sz="2000" b="1" dirty="0" smtClean="0">
                <a:latin typeface="Times New Roman" panose="02020603050405020304" pitchFamily="18" charset="0"/>
                <a:cs typeface="Times New Roman" panose="02020603050405020304" pitchFamily="18" charset="0"/>
              </a:rPr>
              <a:t> </a:t>
            </a:r>
          </a:p>
          <a:p>
            <a:r>
              <a:rPr lang="en-US" sz="2000" b="1" dirty="0" smtClean="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local pivotal method of first type </a:t>
            </a:r>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Grafström</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et al. </a:t>
            </a:r>
            <a:r>
              <a:rPr lang="en-US" sz="2000" b="1" dirty="0" smtClean="0">
                <a:latin typeface="Times New Roman" panose="02020603050405020304" pitchFamily="18" charset="0"/>
                <a:cs typeface="Times New Roman" panose="02020603050405020304" pitchFamily="18" charset="0"/>
              </a:rPr>
              <a:t>2012)</a:t>
            </a:r>
          </a:p>
          <a:p>
            <a:r>
              <a:rPr lang="en-US" sz="2000" b="1" dirty="0" smtClean="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spatially correlated Poisson sampling </a:t>
            </a:r>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Grafström</a:t>
            </a:r>
            <a:r>
              <a:rPr lang="en-US" sz="2000" b="1" dirty="0" smtClean="0">
                <a:latin typeface="Times New Roman" panose="02020603050405020304" pitchFamily="18" charset="0"/>
                <a:cs typeface="Times New Roman" panose="02020603050405020304" pitchFamily="18" charset="0"/>
              </a:rPr>
              <a:t> 2012)</a:t>
            </a:r>
            <a:endParaRPr lang="en-US" sz="2000" b="1"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doubly balanced spatial sampling </a:t>
            </a:r>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Grafström</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and </a:t>
            </a:r>
            <a:r>
              <a:rPr lang="en-US" sz="2000" b="1" dirty="0" err="1" smtClean="0">
                <a:latin typeface="Times New Roman" panose="02020603050405020304" pitchFamily="18" charset="0"/>
                <a:cs typeface="Times New Roman" panose="02020603050405020304" pitchFamily="18" charset="0"/>
              </a:rPr>
              <a:t>Tillé</a:t>
            </a:r>
            <a:r>
              <a:rPr lang="en-US" sz="2000" b="1" dirty="0" smtClean="0">
                <a:latin typeface="Times New Roman" panose="02020603050405020304" pitchFamily="18" charset="0"/>
                <a:cs typeface="Times New Roman" panose="02020603050405020304" pitchFamily="18" charset="0"/>
              </a:rPr>
              <a:t> 2013)</a:t>
            </a:r>
          </a:p>
        </p:txBody>
      </p:sp>
      <p:sp>
        <p:nvSpPr>
          <p:cNvPr id="3" name="Rettangolo 2"/>
          <p:cNvSpPr/>
          <p:nvPr/>
        </p:nvSpPr>
        <p:spPr>
          <a:xfrm>
            <a:off x="107504" y="2996952"/>
            <a:ext cx="8280920" cy="1015663"/>
          </a:xfrm>
          <a:prstGeom prst="rect">
            <a:avLst/>
          </a:prstGeom>
        </p:spPr>
        <p:txBody>
          <a:bodyPr wrap="square">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spatial </a:t>
            </a:r>
            <a:r>
              <a:rPr lang="en-US" sz="2000" b="1" dirty="0">
                <a:solidFill>
                  <a:srgbClr val="FF0000"/>
                </a:solidFill>
                <a:latin typeface="Times New Roman" panose="02020603050405020304" pitchFamily="18" charset="0"/>
                <a:cs typeface="Times New Roman" panose="02020603050405020304" pitchFamily="18" charset="0"/>
              </a:rPr>
              <a:t>versions of familiar sampling </a:t>
            </a:r>
            <a:r>
              <a:rPr lang="en-US" sz="2000" b="1" dirty="0" smtClean="0">
                <a:solidFill>
                  <a:srgbClr val="FF0000"/>
                </a:solidFill>
                <a:latin typeface="Times New Roman" panose="02020603050405020304" pitchFamily="18" charset="0"/>
                <a:cs typeface="Times New Roman" panose="02020603050405020304" pitchFamily="18" charset="0"/>
              </a:rPr>
              <a:t>schemes:</a:t>
            </a:r>
            <a:r>
              <a:rPr lang="en-US" sz="2000" b="1" dirty="0" smtClean="0">
                <a:latin typeface="Times New Roman" panose="02020603050405020304" pitchFamily="18" charset="0"/>
                <a:cs typeface="Times New Roman" panose="02020603050405020304" pitchFamily="18" charset="0"/>
              </a:rPr>
              <a:t> </a:t>
            </a:r>
          </a:p>
          <a:p>
            <a:r>
              <a:rPr lang="en-US" sz="2000" b="1" dirty="0" smtClean="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one-per-stratum </a:t>
            </a:r>
            <a:r>
              <a:rPr lang="en-US" sz="2000" b="1" dirty="0" smtClean="0">
                <a:latin typeface="Times New Roman" panose="02020603050405020304" pitchFamily="18" charset="0"/>
                <a:cs typeface="Times New Roman" panose="02020603050405020304" pitchFamily="18" charset="0"/>
              </a:rPr>
              <a:t>sampling (</a:t>
            </a:r>
            <a:r>
              <a:rPr lang="en-US" sz="2000" b="1" dirty="0">
                <a:latin typeface="Times New Roman" panose="02020603050405020304" pitchFamily="18" charset="0"/>
                <a:cs typeface="Times New Roman" panose="02020603050405020304" pitchFamily="18" charset="0"/>
              </a:rPr>
              <a:t>OPSS) </a:t>
            </a:r>
            <a:endParaRPr lang="en-US" sz="2000" b="1"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and </a:t>
            </a:r>
            <a:r>
              <a:rPr lang="en-US" sz="2000" b="1" dirty="0">
                <a:latin typeface="Times New Roman" panose="02020603050405020304" pitchFamily="18" charset="0"/>
                <a:cs typeface="Times New Roman" panose="02020603050405020304" pitchFamily="18" charset="0"/>
              </a:rPr>
              <a:t>the systematic sampling (SYS) </a:t>
            </a:r>
            <a:r>
              <a:rPr lang="en-US" sz="2000" b="1" dirty="0" smtClean="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Breidt</a:t>
            </a:r>
            <a:r>
              <a:rPr lang="en-US" sz="2000" b="1" dirty="0">
                <a:latin typeface="Times New Roman" panose="02020603050405020304" pitchFamily="18" charset="0"/>
                <a:cs typeface="Times New Roman" panose="02020603050405020304" pitchFamily="18" charset="0"/>
              </a:rPr>
              <a:t>, 1995)</a:t>
            </a:r>
            <a:endParaRPr lang="it-IT" sz="2000" b="1" dirty="0">
              <a:latin typeface="Times New Roman" panose="02020603050405020304" pitchFamily="18" charset="0"/>
              <a:cs typeface="Times New Roman" panose="02020603050405020304" pitchFamily="18" charset="0"/>
            </a:endParaRPr>
          </a:p>
        </p:txBody>
      </p:sp>
      <p:sp>
        <p:nvSpPr>
          <p:cNvPr id="5" name="Rettangolo 4"/>
          <p:cNvSpPr/>
          <p:nvPr/>
        </p:nvSpPr>
        <p:spPr>
          <a:xfrm>
            <a:off x="683568" y="1157843"/>
            <a:ext cx="8280920" cy="830997"/>
          </a:xfrm>
          <a:prstGeom prst="rect">
            <a:avLst/>
          </a:prstGeom>
        </p:spPr>
        <p:txBody>
          <a:bodyPr wrap="square">
            <a:spAutoFit/>
          </a:bodyPr>
          <a:lstStyle/>
          <a:p>
            <a:r>
              <a:rPr lang="en-GB" sz="2400" b="1" dirty="0" smtClean="0">
                <a:latin typeface="Times New Roman" panose="02020603050405020304" pitchFamily="18" charset="0"/>
                <a:ea typeface="Times New Roman" panose="02020603050405020304" pitchFamily="18" charset="0"/>
              </a:rPr>
              <a:t>a </a:t>
            </a:r>
            <a:r>
              <a:rPr lang="en-GB" sz="2400" b="1" dirty="0">
                <a:latin typeface="Times New Roman" panose="02020603050405020304" pitchFamily="18" charset="0"/>
                <a:ea typeface="Times New Roman" panose="02020603050405020304" pitchFamily="18" charset="0"/>
              </a:rPr>
              <a:t>wide variety sampling schemes is </a:t>
            </a:r>
            <a:r>
              <a:rPr lang="en-GB" sz="2400" b="1" dirty="0" smtClean="0">
                <a:latin typeface="Times New Roman" panose="02020603050405020304" pitchFamily="18" charset="0"/>
                <a:ea typeface="Times New Roman" panose="02020603050405020304" pitchFamily="18" charset="0"/>
              </a:rPr>
              <a:t>available for sampling spatial units</a:t>
            </a:r>
          </a:p>
        </p:txBody>
      </p:sp>
      <p:sp>
        <p:nvSpPr>
          <p:cNvPr id="6" name="Rettangolo 5"/>
          <p:cNvSpPr/>
          <p:nvPr/>
        </p:nvSpPr>
        <p:spPr>
          <a:xfrm>
            <a:off x="683568" y="1949931"/>
            <a:ext cx="7776864" cy="830997"/>
          </a:xfrm>
          <a:prstGeom prst="rect">
            <a:avLst/>
          </a:prstGeom>
        </p:spPr>
        <p:txBody>
          <a:bodyPr wrap="square">
            <a:spAutoFit/>
          </a:bodyPr>
          <a:lstStyle/>
          <a:p>
            <a:r>
              <a:rPr lang="en-GB" sz="2400" b="1" dirty="0" smtClean="0">
                <a:latin typeface="Times New Roman" panose="02020603050405020304" pitchFamily="18" charset="0"/>
                <a:ea typeface="Times New Roman" panose="02020603050405020304" pitchFamily="18" charset="0"/>
              </a:rPr>
              <a:t>the </a:t>
            </a:r>
            <a:r>
              <a:rPr lang="en-GB" sz="2400" b="1" dirty="0">
                <a:latin typeface="Times New Roman" panose="02020603050405020304" pitchFamily="18" charset="0"/>
                <a:ea typeface="Times New Roman" panose="02020603050405020304" pitchFamily="18" charset="0"/>
              </a:rPr>
              <a:t>achievement of </a:t>
            </a:r>
            <a:r>
              <a:rPr lang="en-GB" sz="2400" b="1" dirty="0" smtClean="0">
                <a:latin typeface="Times New Roman" panose="02020603050405020304" pitchFamily="18" charset="0"/>
                <a:ea typeface="Times New Roman" panose="02020603050405020304" pitchFamily="18" charset="0"/>
              </a:rPr>
              <a:t>samples </a:t>
            </a:r>
            <a:r>
              <a:rPr lang="en-GB" sz="2400" b="1" dirty="0">
                <a:latin typeface="Times New Roman" panose="02020603050405020304" pitchFamily="18" charset="0"/>
                <a:ea typeface="Times New Roman" panose="02020603050405020304" pitchFamily="18" charset="0"/>
              </a:rPr>
              <a:t>in which units are well spread throughout the survey </a:t>
            </a:r>
            <a:r>
              <a:rPr lang="en-GB" sz="2400" b="1" dirty="0" smtClean="0">
                <a:latin typeface="Times New Roman" panose="02020603050405020304" pitchFamily="18" charset="0"/>
                <a:ea typeface="Times New Roman" panose="02020603050405020304" pitchFamily="18" charset="0"/>
              </a:rPr>
              <a:t>area is the main target </a:t>
            </a:r>
            <a:endParaRPr lang="it-IT" sz="2400" b="1" dirty="0"/>
          </a:p>
        </p:txBody>
      </p:sp>
    </p:spTree>
    <p:extLst>
      <p:ext uri="{BB962C8B-B14F-4D97-AF65-F5344CB8AC3E}">
        <p14:creationId xmlns:p14="http://schemas.microsoft.com/office/powerpoint/2010/main" val="34470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63888" y="260648"/>
            <a:ext cx="1467068"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OPSS</a:t>
            </a:r>
            <a:endParaRPr lang="it-IT" sz="4000" b="1"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1403648" y="3068960"/>
            <a:ext cx="2534782" cy="2520000"/>
          </a:xfrm>
          <a:prstGeom prst="rect">
            <a:avLst/>
          </a:prstGeom>
        </p:spPr>
      </p:pic>
      <p:pic>
        <p:nvPicPr>
          <p:cNvPr id="7" name="Immagine 6"/>
          <p:cNvPicPr>
            <a:picLocks noChangeAspect="1"/>
          </p:cNvPicPr>
          <p:nvPr/>
        </p:nvPicPr>
        <p:blipFill>
          <a:blip r:embed="rId3"/>
          <a:stretch>
            <a:fillRect/>
          </a:stretch>
        </p:blipFill>
        <p:spPr>
          <a:xfrm>
            <a:off x="5023647" y="3068960"/>
            <a:ext cx="2542984" cy="2520000"/>
          </a:xfrm>
          <a:prstGeom prst="rect">
            <a:avLst/>
          </a:prstGeom>
        </p:spPr>
      </p:pic>
      <p:sp>
        <p:nvSpPr>
          <p:cNvPr id="18" name="CasellaDiTesto 17"/>
          <p:cNvSpPr txBox="1"/>
          <p:nvPr/>
        </p:nvSpPr>
        <p:spPr>
          <a:xfrm>
            <a:off x="441674" y="945165"/>
            <a:ext cx="7920880" cy="830997"/>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1 </a:t>
            </a:r>
            <a:r>
              <a:rPr lang="it-IT" sz="2400" b="1" dirty="0" err="1" smtClean="0">
                <a:latin typeface="Times New Roman" panose="02020603050405020304" pitchFamily="18" charset="0"/>
                <a:cs typeface="Times New Roman" panose="02020603050405020304" pitchFamily="18" charset="0"/>
              </a:rPr>
              <a:t>partition</a:t>
            </a:r>
            <a:r>
              <a:rPr lang="it-IT" sz="2400" b="1" dirty="0" smtClean="0">
                <a:latin typeface="Times New Roman" panose="02020603050405020304" pitchFamily="18" charset="0"/>
                <a:cs typeface="Times New Roman" panose="02020603050405020304" pitchFamily="18" charset="0"/>
              </a:rPr>
              <a:t> the </a:t>
            </a:r>
            <a:r>
              <a:rPr lang="it-IT" sz="2400" b="1" dirty="0" err="1" smtClean="0">
                <a:latin typeface="Times New Roman" panose="02020603050405020304" pitchFamily="18" charset="0"/>
                <a:cs typeface="Times New Roman" panose="02020603050405020304" pitchFamily="18" charset="0"/>
              </a:rPr>
              <a:t>population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into</a:t>
            </a:r>
            <a:r>
              <a:rPr lang="it-IT" sz="2400" b="1" dirty="0" smtClean="0">
                <a:latin typeface="Times New Roman" panose="02020603050405020304" pitchFamily="18" charset="0"/>
                <a:cs typeface="Times New Roman" panose="02020603050405020304" pitchFamily="18" charset="0"/>
              </a:rPr>
              <a:t> </a:t>
            </a:r>
            <a:r>
              <a:rPr lang="it-IT" sz="2400" b="1" i="1" dirty="0" smtClean="0">
                <a:latin typeface="Times New Roman" panose="02020603050405020304" pitchFamily="18" charset="0"/>
                <a:cs typeface="Times New Roman" panose="02020603050405020304" pitchFamily="18" charset="0"/>
              </a:rPr>
              <a:t>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blocks</a:t>
            </a:r>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strata</a:t>
            </a:r>
            <a:r>
              <a:rPr lang="it-IT" sz="2400" b="1" dirty="0" smtClean="0">
                <a:latin typeface="Times New Roman" panose="02020603050405020304" pitchFamily="18" charset="0"/>
                <a:cs typeface="Times New Roman" panose="02020603050405020304" pitchFamily="18" charset="0"/>
              </a:rPr>
              <a:t> of </a:t>
            </a:r>
            <a:r>
              <a:rPr lang="it-IT" sz="2400" b="1" dirty="0" err="1" smtClean="0">
                <a:latin typeface="Times New Roman" panose="02020603050405020304" pitchFamily="18" charset="0"/>
                <a:cs typeface="Times New Roman" panose="02020603050405020304" pitchFamily="18" charset="0"/>
              </a:rPr>
              <a:t>contiguous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units</a:t>
            </a:r>
            <a:r>
              <a:rPr lang="it-IT" dirty="0" smtClean="0"/>
              <a:t>  </a:t>
            </a:r>
            <a:endParaRPr lang="it-IT" dirty="0"/>
          </a:p>
        </p:txBody>
      </p:sp>
      <p:sp>
        <p:nvSpPr>
          <p:cNvPr id="19" name="Rettangolo 18"/>
          <p:cNvSpPr/>
          <p:nvPr/>
        </p:nvSpPr>
        <p:spPr>
          <a:xfrm>
            <a:off x="441674" y="2132856"/>
            <a:ext cx="5068247" cy="461665"/>
          </a:xfrm>
          <a:prstGeom prst="rect">
            <a:avLst/>
          </a:prstGeom>
        </p:spPr>
        <p:txBody>
          <a:bodyPr wrap="none">
            <a:spAutoFit/>
          </a:bodyPr>
          <a:lstStyle/>
          <a:p>
            <a:r>
              <a:rPr lang="it-IT" sz="2400" b="1" dirty="0" smtClean="0">
                <a:latin typeface="Times New Roman" panose="02020603050405020304" pitchFamily="18" charset="0"/>
                <a:cs typeface="Times New Roman" panose="02020603050405020304" pitchFamily="18" charset="0"/>
              </a:rPr>
              <a:t>2 </a:t>
            </a:r>
            <a:r>
              <a:rPr lang="it-IT" sz="2400" b="1" dirty="0" err="1">
                <a:latin typeface="Times New Roman" panose="02020603050405020304" pitchFamily="18" charset="0"/>
                <a:cs typeface="Times New Roman" panose="02020603050405020304" pitchFamily="18" charset="0"/>
              </a:rPr>
              <a:t>r</a:t>
            </a:r>
            <a:r>
              <a:rPr lang="it-IT" sz="2400" b="1" dirty="0" err="1" smtClean="0">
                <a:latin typeface="Times New Roman" panose="02020603050405020304" pitchFamily="18" charset="0"/>
                <a:cs typeface="Times New Roman" panose="02020603050405020304" pitchFamily="18" charset="0"/>
              </a:rPr>
              <a:t>andomly</a:t>
            </a:r>
            <a:r>
              <a:rPr lang="it-IT" sz="2400" b="1" dirty="0" smtClean="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select</a:t>
            </a:r>
            <a:r>
              <a:rPr lang="it-IT" sz="2400" b="1"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one</a:t>
            </a:r>
            <a:r>
              <a:rPr lang="it-IT" sz="2400" b="1" dirty="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unit</a:t>
            </a:r>
            <a:r>
              <a:rPr lang="it-IT" sz="2400" b="1" dirty="0" smtClean="0">
                <a:latin typeface="Times New Roman" panose="02020603050405020304" pitchFamily="18" charset="0"/>
                <a:cs typeface="Times New Roman" panose="02020603050405020304" pitchFamily="18" charset="0"/>
              </a:rPr>
              <a:t> </a:t>
            </a:r>
            <a:r>
              <a:rPr lang="it-IT" sz="2400" b="1" dirty="0">
                <a:latin typeface="Times New Roman" panose="02020603050405020304" pitchFamily="18" charset="0"/>
                <a:cs typeface="Times New Roman" panose="02020603050405020304" pitchFamily="18" charset="0"/>
              </a:rPr>
              <a:t>per </a:t>
            </a:r>
            <a:r>
              <a:rPr lang="it-IT" sz="2400" b="1" dirty="0" err="1">
                <a:latin typeface="Times New Roman" panose="02020603050405020304" pitchFamily="18" charset="0"/>
                <a:cs typeface="Times New Roman" panose="02020603050405020304" pitchFamily="18" charset="0"/>
              </a:rPr>
              <a:t>block</a:t>
            </a:r>
            <a:endParaRPr lang="it-IT" sz="2400" b="1" dirty="0">
              <a:latin typeface="Times New Roman" panose="02020603050405020304" pitchFamily="18" charset="0"/>
              <a:cs typeface="Times New Roman" panose="02020603050405020304" pitchFamily="18" charset="0"/>
            </a:endParaRPr>
          </a:p>
        </p:txBody>
      </p:sp>
      <p:sp>
        <p:nvSpPr>
          <p:cNvPr id="20" name="CasellaDiTesto 19"/>
          <p:cNvSpPr txBox="1"/>
          <p:nvPr/>
        </p:nvSpPr>
        <p:spPr>
          <a:xfrm>
            <a:off x="2771800" y="5991670"/>
            <a:ext cx="338554"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1</a:t>
            </a:r>
            <a:endParaRPr lang="it-IT" sz="2400" b="1" dirty="0">
              <a:latin typeface="Times New Roman" panose="02020603050405020304" pitchFamily="18" charset="0"/>
              <a:cs typeface="Times New Roman" panose="02020603050405020304" pitchFamily="18" charset="0"/>
            </a:endParaRPr>
          </a:p>
        </p:txBody>
      </p:sp>
      <p:sp>
        <p:nvSpPr>
          <p:cNvPr id="21" name="CasellaDiTesto 20"/>
          <p:cNvSpPr txBox="1"/>
          <p:nvPr/>
        </p:nvSpPr>
        <p:spPr>
          <a:xfrm>
            <a:off x="6295139" y="5991671"/>
            <a:ext cx="338554"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2</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07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022435" y="260648"/>
            <a:ext cx="1125629"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SYS</a:t>
            </a:r>
            <a:endParaRPr lang="it-IT" sz="4000" b="1"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827584" y="3429280"/>
            <a:ext cx="2100250" cy="2088000"/>
          </a:xfrm>
          <a:prstGeom prst="rect">
            <a:avLst/>
          </a:prstGeom>
        </p:spPr>
      </p:pic>
      <p:sp>
        <p:nvSpPr>
          <p:cNvPr id="18" name="CasellaDiTesto 17"/>
          <p:cNvSpPr txBox="1"/>
          <p:nvPr/>
        </p:nvSpPr>
        <p:spPr>
          <a:xfrm>
            <a:off x="395536" y="980728"/>
            <a:ext cx="7920880" cy="830997"/>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1 </a:t>
            </a:r>
            <a:r>
              <a:rPr lang="it-IT" sz="2400" b="1" dirty="0" err="1" smtClean="0">
                <a:latin typeface="Times New Roman" panose="02020603050405020304" pitchFamily="18" charset="0"/>
                <a:cs typeface="Times New Roman" panose="02020603050405020304" pitchFamily="18" charset="0"/>
              </a:rPr>
              <a:t>partition</a:t>
            </a:r>
            <a:r>
              <a:rPr lang="it-IT" sz="2400" b="1" dirty="0" smtClean="0">
                <a:latin typeface="Times New Roman" panose="02020603050405020304" pitchFamily="18" charset="0"/>
                <a:cs typeface="Times New Roman" panose="02020603050405020304" pitchFamily="18" charset="0"/>
              </a:rPr>
              <a:t> the </a:t>
            </a:r>
            <a:r>
              <a:rPr lang="it-IT" sz="2400" b="1" dirty="0" err="1" smtClean="0">
                <a:latin typeface="Times New Roman" panose="02020603050405020304" pitchFamily="18" charset="0"/>
                <a:cs typeface="Times New Roman" panose="02020603050405020304" pitchFamily="18" charset="0"/>
              </a:rPr>
              <a:t>population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into</a:t>
            </a:r>
            <a:r>
              <a:rPr lang="it-IT" sz="2400" b="1" dirty="0" smtClean="0">
                <a:latin typeface="Times New Roman" panose="02020603050405020304" pitchFamily="18" charset="0"/>
                <a:cs typeface="Times New Roman" panose="02020603050405020304" pitchFamily="18" charset="0"/>
              </a:rPr>
              <a:t> </a:t>
            </a:r>
            <a:r>
              <a:rPr lang="it-IT" sz="2400" b="1" i="1" dirty="0" smtClean="0">
                <a:latin typeface="Times New Roman" panose="02020603050405020304" pitchFamily="18" charset="0"/>
                <a:cs typeface="Times New Roman" panose="02020603050405020304" pitchFamily="18" charset="0"/>
              </a:rPr>
              <a:t>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blocks</a:t>
            </a:r>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strata</a:t>
            </a:r>
            <a:r>
              <a:rPr lang="it-IT" sz="2400" b="1" dirty="0" smtClean="0">
                <a:latin typeface="Times New Roman" panose="02020603050405020304" pitchFamily="18" charset="0"/>
                <a:cs typeface="Times New Roman" panose="02020603050405020304" pitchFamily="18" charset="0"/>
              </a:rPr>
              <a:t> of </a:t>
            </a:r>
            <a:r>
              <a:rPr lang="it-IT" sz="2400" b="1" dirty="0" err="1" smtClean="0">
                <a:latin typeface="Times New Roman" panose="02020603050405020304" pitchFamily="18" charset="0"/>
                <a:cs typeface="Times New Roman" panose="02020603050405020304" pitchFamily="18" charset="0"/>
              </a:rPr>
              <a:t>contiguous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units</a:t>
            </a:r>
            <a:r>
              <a:rPr lang="it-IT" dirty="0" smtClean="0"/>
              <a:t>  </a:t>
            </a:r>
            <a:endParaRPr lang="it-IT" dirty="0"/>
          </a:p>
        </p:txBody>
      </p:sp>
      <p:sp>
        <p:nvSpPr>
          <p:cNvPr id="19" name="Rettangolo 18"/>
          <p:cNvSpPr/>
          <p:nvPr/>
        </p:nvSpPr>
        <p:spPr>
          <a:xfrm>
            <a:off x="395536" y="1844824"/>
            <a:ext cx="5117106" cy="461665"/>
          </a:xfrm>
          <a:prstGeom prst="rect">
            <a:avLst/>
          </a:prstGeom>
        </p:spPr>
        <p:txBody>
          <a:bodyPr wrap="none">
            <a:spAutoFit/>
          </a:bodyPr>
          <a:lstStyle/>
          <a:p>
            <a:r>
              <a:rPr lang="it-IT" sz="2400" b="1" dirty="0" smtClean="0">
                <a:latin typeface="Times New Roman" panose="02020603050405020304" pitchFamily="18" charset="0"/>
                <a:cs typeface="Times New Roman" panose="02020603050405020304" pitchFamily="18" charset="0"/>
              </a:rPr>
              <a:t>2 </a:t>
            </a:r>
            <a:r>
              <a:rPr lang="it-IT" sz="2400" b="1" dirty="0" err="1">
                <a:latin typeface="Times New Roman" panose="02020603050405020304" pitchFamily="18" charset="0"/>
                <a:cs typeface="Times New Roman" panose="02020603050405020304" pitchFamily="18" charset="0"/>
              </a:rPr>
              <a:t>r</a:t>
            </a:r>
            <a:r>
              <a:rPr lang="it-IT" sz="2400" b="1" dirty="0" err="1" smtClean="0">
                <a:latin typeface="Times New Roman" panose="02020603050405020304" pitchFamily="18" charset="0"/>
                <a:cs typeface="Times New Roman" panose="02020603050405020304" pitchFamily="18" charset="0"/>
              </a:rPr>
              <a:t>andomly</a:t>
            </a:r>
            <a:r>
              <a:rPr lang="it-IT" sz="2400" b="1" dirty="0" smtClean="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select</a:t>
            </a:r>
            <a:r>
              <a:rPr lang="it-IT" sz="2400" b="1"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one</a:t>
            </a:r>
            <a:r>
              <a:rPr lang="it-IT" sz="2400" b="1" dirty="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unit</a:t>
            </a:r>
            <a:r>
              <a:rPr lang="it-IT" sz="2400" b="1" dirty="0" smtClean="0">
                <a:latin typeface="Times New Roman" panose="02020603050405020304" pitchFamily="18" charset="0"/>
                <a:cs typeface="Times New Roman" panose="02020603050405020304" pitchFamily="18" charset="0"/>
              </a:rPr>
              <a:t> in a </a:t>
            </a:r>
            <a:r>
              <a:rPr lang="it-IT" sz="2400" b="1" dirty="0" err="1" smtClean="0">
                <a:latin typeface="Times New Roman" panose="02020603050405020304" pitchFamily="18" charset="0"/>
                <a:cs typeface="Times New Roman" panose="02020603050405020304" pitchFamily="18" charset="0"/>
              </a:rPr>
              <a:t>block</a:t>
            </a:r>
            <a:endParaRPr lang="it-IT" sz="2400" b="1" dirty="0">
              <a:latin typeface="Times New Roman" panose="02020603050405020304" pitchFamily="18" charset="0"/>
              <a:cs typeface="Times New Roman" panose="02020603050405020304" pitchFamily="18" charset="0"/>
            </a:endParaRPr>
          </a:p>
        </p:txBody>
      </p:sp>
      <p:sp>
        <p:nvSpPr>
          <p:cNvPr id="20" name="CasellaDiTesto 19"/>
          <p:cNvSpPr txBox="1"/>
          <p:nvPr/>
        </p:nvSpPr>
        <p:spPr>
          <a:xfrm>
            <a:off x="1763688" y="5775647"/>
            <a:ext cx="338554"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1</a:t>
            </a:r>
            <a:endParaRPr lang="it-IT" sz="2400" b="1" dirty="0">
              <a:latin typeface="Times New Roman" panose="02020603050405020304" pitchFamily="18" charset="0"/>
              <a:cs typeface="Times New Roman" panose="02020603050405020304" pitchFamily="18" charset="0"/>
            </a:endParaRPr>
          </a:p>
        </p:txBody>
      </p:sp>
      <p:sp>
        <p:nvSpPr>
          <p:cNvPr id="21" name="CasellaDiTesto 20"/>
          <p:cNvSpPr txBox="1"/>
          <p:nvPr/>
        </p:nvSpPr>
        <p:spPr>
          <a:xfrm>
            <a:off x="4211960" y="5775647"/>
            <a:ext cx="338554"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2</a:t>
            </a:r>
            <a:endParaRPr lang="it-IT" sz="2400" b="1" dirty="0">
              <a:latin typeface="Times New Roman" panose="02020603050405020304" pitchFamily="18" charset="0"/>
              <a:cs typeface="Times New Roman" panose="02020603050405020304" pitchFamily="18" charset="0"/>
            </a:endParaRPr>
          </a:p>
        </p:txBody>
      </p:sp>
      <p:sp>
        <p:nvSpPr>
          <p:cNvPr id="9" name="Rettangolo 8"/>
          <p:cNvSpPr/>
          <p:nvPr/>
        </p:nvSpPr>
        <p:spPr>
          <a:xfrm>
            <a:off x="395536" y="2463279"/>
            <a:ext cx="4019114" cy="461665"/>
          </a:xfrm>
          <a:prstGeom prst="rect">
            <a:avLst/>
          </a:prstGeom>
        </p:spPr>
        <p:txBody>
          <a:bodyPr wrap="none">
            <a:spAutoFit/>
          </a:bodyPr>
          <a:lstStyle/>
          <a:p>
            <a:r>
              <a:rPr lang="it-IT" sz="2400" b="1" dirty="0" smtClean="0">
                <a:latin typeface="Times New Roman" panose="02020603050405020304" pitchFamily="18" charset="0"/>
                <a:cs typeface="Times New Roman" panose="02020603050405020304" pitchFamily="18" charset="0"/>
              </a:rPr>
              <a:t>3 </a:t>
            </a:r>
            <a:r>
              <a:rPr lang="it-IT" sz="2400" b="1" dirty="0" err="1" smtClean="0">
                <a:latin typeface="Times New Roman" panose="02020603050405020304" pitchFamily="18" charset="0"/>
                <a:cs typeface="Times New Roman" panose="02020603050405020304" pitchFamily="18" charset="0"/>
              </a:rPr>
              <a:t>repeat</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it</a:t>
            </a:r>
            <a:r>
              <a:rPr lang="it-IT" sz="2400" b="1" dirty="0" smtClean="0">
                <a:latin typeface="Times New Roman" panose="02020603050405020304" pitchFamily="18" charset="0"/>
                <a:cs typeface="Times New Roman" panose="02020603050405020304" pitchFamily="18" charset="0"/>
              </a:rPr>
              <a:t> in the </a:t>
            </a:r>
            <a:r>
              <a:rPr lang="it-IT" sz="2400" b="1" dirty="0" err="1" smtClean="0">
                <a:latin typeface="Times New Roman" panose="02020603050405020304" pitchFamily="18" charset="0"/>
                <a:cs typeface="Times New Roman" panose="02020603050405020304" pitchFamily="18" charset="0"/>
              </a:rPr>
              <a:t>other</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blocks</a:t>
            </a:r>
            <a:endParaRPr lang="it-IT" sz="2400" b="1"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3"/>
          <a:stretch>
            <a:fillRect/>
          </a:stretch>
        </p:blipFill>
        <p:spPr>
          <a:xfrm>
            <a:off x="3454652" y="3439581"/>
            <a:ext cx="2100249" cy="2088000"/>
          </a:xfrm>
          <a:prstGeom prst="rect">
            <a:avLst/>
          </a:prstGeom>
        </p:spPr>
      </p:pic>
      <p:pic>
        <p:nvPicPr>
          <p:cNvPr id="5" name="Immagine 4"/>
          <p:cNvPicPr>
            <a:picLocks noChangeAspect="1"/>
          </p:cNvPicPr>
          <p:nvPr/>
        </p:nvPicPr>
        <p:blipFill>
          <a:blip r:embed="rId4"/>
          <a:stretch>
            <a:fillRect/>
          </a:stretch>
        </p:blipFill>
        <p:spPr>
          <a:xfrm>
            <a:off x="6444208" y="3429000"/>
            <a:ext cx="2100249" cy="2088000"/>
          </a:xfrm>
          <a:prstGeom prst="rect">
            <a:avLst/>
          </a:prstGeom>
        </p:spPr>
      </p:pic>
      <p:sp>
        <p:nvSpPr>
          <p:cNvPr id="12" name="CasellaDiTesto 11"/>
          <p:cNvSpPr txBox="1"/>
          <p:nvPr/>
        </p:nvSpPr>
        <p:spPr>
          <a:xfrm>
            <a:off x="7380312" y="5733256"/>
            <a:ext cx="338554"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3</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9"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1619672" y="836712"/>
            <a:ext cx="6246440" cy="830997"/>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suppose a constant fraction of units </a:t>
            </a:r>
            <a:r>
              <a:rPr lang="en-GB" sz="2400" i="1" dirty="0" smtClean="0">
                <a:latin typeface="Times New Roman" panose="02020603050405020304" pitchFamily="18" charset="0"/>
                <a:ea typeface="Times New Roman" panose="02020603050405020304" pitchFamily="18" charset="0"/>
              </a:rPr>
              <a:t>p&gt;0</a:t>
            </a:r>
            <a:r>
              <a:rPr lang="en-GB" sz="2400" b="1" dirty="0" smtClean="0">
                <a:latin typeface="Times New Roman" panose="02020603050405020304" pitchFamily="18" charset="0"/>
                <a:ea typeface="Times New Roman" panose="02020603050405020304" pitchFamily="18" charset="0"/>
              </a:rPr>
              <a:t> is selected from each population of the sequence</a:t>
            </a:r>
            <a:endParaRPr lang="it-IT" sz="2400" dirty="0">
              <a:effectLst/>
              <a:latin typeface="Times New Roman" panose="02020603050405020304" pitchFamily="18" charset="0"/>
              <a:ea typeface="Times New Roman" panose="02020603050405020304" pitchFamily="18" charset="0"/>
            </a:endParaRPr>
          </a:p>
        </p:txBody>
      </p:sp>
      <p:sp>
        <p:nvSpPr>
          <p:cNvPr id="14" name="Rettangolo 13"/>
          <p:cNvSpPr/>
          <p:nvPr/>
        </p:nvSpPr>
        <p:spPr>
          <a:xfrm>
            <a:off x="1691680" y="2060848"/>
            <a:ext cx="4572000" cy="461665"/>
          </a:xfrm>
          <a:prstGeom prst="rect">
            <a:avLst/>
          </a:prstGeom>
        </p:spPr>
        <p:txBody>
          <a:bodyPr>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OPSS and SYS </a:t>
            </a:r>
            <a:r>
              <a:rPr lang="en-GB" sz="2400" b="1" dirty="0" smtClean="0">
                <a:latin typeface="Times New Roman" panose="02020603050405020304" pitchFamily="18" charset="0"/>
                <a:ea typeface="Times New Roman" panose="02020603050405020304" pitchFamily="18" charset="0"/>
              </a:rPr>
              <a:t>meet Condition 3</a:t>
            </a:r>
            <a:endParaRPr lang="it-IT" sz="2400" dirty="0">
              <a:latin typeface="Times New Roman" panose="02020603050405020304" pitchFamily="18" charset="0"/>
              <a:ea typeface="Times New Roman" panose="02020603050405020304" pitchFamily="18" charset="0"/>
            </a:endParaRPr>
          </a:p>
        </p:txBody>
      </p:sp>
      <p:sp>
        <p:nvSpPr>
          <p:cNvPr id="15" name="Rettangolo 14"/>
          <p:cNvSpPr/>
          <p:nvPr/>
        </p:nvSpPr>
        <p:spPr>
          <a:xfrm>
            <a:off x="1619672" y="2876743"/>
            <a:ext cx="6120680" cy="1200329"/>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if </a:t>
            </a:r>
            <a:r>
              <a:rPr lang="en-GB" sz="2400" b="1" i="1" dirty="0" smtClean="0">
                <a:latin typeface="Times New Roman" panose="02020603050405020304" pitchFamily="18" charset="0"/>
                <a:ea typeface="Times New Roman" panose="02020603050405020304" pitchFamily="18" charset="0"/>
              </a:rPr>
              <a:t>f</a:t>
            </a:r>
            <a:r>
              <a:rPr lang="en-GB" sz="2400" b="1" dirty="0" smtClean="0">
                <a:latin typeface="Times New Roman" panose="02020603050405020304" pitchFamily="18" charset="0"/>
                <a:ea typeface="Times New Roman" panose="02020603050405020304" pitchFamily="18" charset="0"/>
              </a:rPr>
              <a:t> is pointwise continuous and condition 2 and 4 hold, OPSS and SYS ensure pointwise design-consistency</a:t>
            </a:r>
          </a:p>
        </p:txBody>
      </p:sp>
      <p:sp>
        <p:nvSpPr>
          <p:cNvPr id="17" name="Rettangolo 16"/>
          <p:cNvSpPr/>
          <p:nvPr/>
        </p:nvSpPr>
        <p:spPr>
          <a:xfrm>
            <a:off x="1619672" y="4509120"/>
            <a:ext cx="6390456" cy="1200329"/>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if </a:t>
            </a:r>
            <a:r>
              <a:rPr lang="en-GB" sz="2400" b="1" i="1" dirty="0" smtClean="0">
                <a:latin typeface="Times New Roman" panose="02020603050405020304" pitchFamily="18" charset="0"/>
                <a:ea typeface="Times New Roman" panose="02020603050405020304" pitchFamily="18" charset="0"/>
              </a:rPr>
              <a:t>f</a:t>
            </a:r>
            <a:r>
              <a:rPr lang="en-GB" sz="2400" b="1" dirty="0" smtClean="0">
                <a:latin typeface="Times New Roman" panose="02020603050405020304" pitchFamily="18" charset="0"/>
                <a:ea typeface="Times New Roman" panose="02020603050405020304" pitchFamily="18" charset="0"/>
              </a:rPr>
              <a:t> is uniformly continuous and condition 2 and 4 hold, OPSS and SYS ensure uniform design-consistency</a:t>
            </a:r>
          </a:p>
        </p:txBody>
      </p:sp>
    </p:spTree>
    <p:extLst>
      <p:ext uri="{BB962C8B-B14F-4D97-AF65-F5344CB8AC3E}">
        <p14:creationId xmlns:p14="http://schemas.microsoft.com/office/powerpoint/2010/main" val="33844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96483" y="3645024"/>
            <a:ext cx="1808275" cy="1800000"/>
          </a:xfrm>
          <a:prstGeom prst="rect">
            <a:avLst/>
          </a:prstGeom>
        </p:spPr>
      </p:pic>
      <p:pic>
        <p:nvPicPr>
          <p:cNvPr id="3" name="Immagine 2"/>
          <p:cNvPicPr>
            <a:picLocks noChangeAspect="1"/>
          </p:cNvPicPr>
          <p:nvPr/>
        </p:nvPicPr>
        <p:blipFill>
          <a:blip r:embed="rId3"/>
          <a:stretch>
            <a:fillRect/>
          </a:stretch>
        </p:blipFill>
        <p:spPr>
          <a:xfrm>
            <a:off x="2915816" y="3645024"/>
            <a:ext cx="1808275" cy="1800000"/>
          </a:xfrm>
          <a:prstGeom prst="rect">
            <a:avLst/>
          </a:prstGeom>
        </p:spPr>
      </p:pic>
      <p:sp>
        <p:nvSpPr>
          <p:cNvPr id="5" name="Rettangolo 4"/>
          <p:cNvSpPr/>
          <p:nvPr/>
        </p:nvSpPr>
        <p:spPr>
          <a:xfrm>
            <a:off x="577859" y="572487"/>
            <a:ext cx="4138157" cy="1200329"/>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for some spatial schemes it is difficult to prove Condition 3 directly</a:t>
            </a:r>
            <a:endParaRPr lang="it-IT" sz="2400" dirty="0"/>
          </a:p>
        </p:txBody>
      </p:sp>
      <p:sp>
        <p:nvSpPr>
          <p:cNvPr id="6" name="Rettangolo 5"/>
          <p:cNvSpPr/>
          <p:nvPr/>
        </p:nvSpPr>
        <p:spPr>
          <a:xfrm>
            <a:off x="539552" y="1988840"/>
            <a:ext cx="8046640" cy="1200329"/>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sufficient conditions for condition 3 are given in terms of first- and </a:t>
            </a:r>
            <a:r>
              <a:rPr lang="en-GB" sz="2400" b="1" dirty="0" smtClean="0">
                <a:latin typeface="Times New Roman" panose="02020603050405020304" pitchFamily="18" charset="0"/>
                <a:ea typeface="Times New Roman" panose="02020603050405020304" pitchFamily="18" charset="0"/>
              </a:rPr>
              <a:t>second-order inclusion </a:t>
            </a:r>
            <a:r>
              <a:rPr lang="en-GB" sz="2400" b="1" dirty="0">
                <a:latin typeface="Times New Roman" panose="02020603050405020304" pitchFamily="18" charset="0"/>
                <a:ea typeface="Times New Roman" panose="02020603050405020304" pitchFamily="18" charset="0"/>
              </a:rPr>
              <a:t>probabilities (as customary in some consistency theorems of finite population sampling</a:t>
            </a:r>
            <a:r>
              <a:rPr lang="en-GB" sz="2400" b="1" dirty="0" smtClean="0">
                <a:latin typeface="Times New Roman" panose="02020603050405020304" pitchFamily="18" charset="0"/>
                <a:ea typeface="Times New Roman" panose="02020603050405020304" pitchFamily="18" charset="0"/>
              </a:rPr>
              <a:t>)</a:t>
            </a:r>
            <a:endParaRPr lang="it-IT" sz="1200" dirty="0">
              <a:effectLst/>
              <a:latin typeface="Times New Roman" panose="02020603050405020304" pitchFamily="18" charset="0"/>
              <a:ea typeface="Times New Roman" panose="02020603050405020304" pitchFamily="18" charset="0"/>
            </a:endParaRPr>
          </a:p>
        </p:txBody>
      </p:sp>
      <p:sp>
        <p:nvSpPr>
          <p:cNvPr id="7" name="Rettangolo 6"/>
          <p:cNvSpPr/>
          <p:nvPr/>
        </p:nvSpPr>
        <p:spPr>
          <a:xfrm>
            <a:off x="5156139" y="3730982"/>
            <a:ext cx="2728229" cy="1200329"/>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SRSWOR</a:t>
            </a:r>
          </a:p>
          <a:p>
            <a:pPr algn="just">
              <a:spcAft>
                <a:spcPts val="0"/>
              </a:spcAft>
            </a:pPr>
            <a:r>
              <a:rPr lang="en-GB" sz="2400" b="1" dirty="0" smtClean="0">
                <a:latin typeface="Times New Roman" panose="02020603050405020304" pitchFamily="18" charset="0"/>
                <a:ea typeface="Times New Roman" panose="02020603050405020304" pitchFamily="18" charset="0"/>
              </a:rPr>
              <a:t>ensures </a:t>
            </a:r>
            <a:r>
              <a:rPr lang="en-GB" sz="2400" b="1" dirty="0">
                <a:latin typeface="Times New Roman" panose="02020603050405020304" pitchFamily="18" charset="0"/>
                <a:ea typeface="Times New Roman" panose="02020603050405020304" pitchFamily="18" charset="0"/>
              </a:rPr>
              <a:t>pointwise </a:t>
            </a:r>
            <a:endParaRPr lang="en-GB" sz="2400" b="1" dirty="0" smtClean="0">
              <a:latin typeface="Times New Roman" panose="02020603050405020304" pitchFamily="18" charset="0"/>
              <a:ea typeface="Times New Roman" panose="02020603050405020304" pitchFamily="18" charset="0"/>
            </a:endParaRPr>
          </a:p>
          <a:p>
            <a:pPr algn="just">
              <a:spcAft>
                <a:spcPts val="0"/>
              </a:spcAft>
            </a:pPr>
            <a:r>
              <a:rPr lang="en-GB" sz="2400" b="1" dirty="0" smtClean="0">
                <a:latin typeface="Times New Roman" panose="02020603050405020304" pitchFamily="18" charset="0"/>
                <a:ea typeface="Times New Roman" panose="02020603050405020304" pitchFamily="18" charset="0"/>
              </a:rPr>
              <a:t>design-consistency</a:t>
            </a:r>
            <a:endParaRPr lang="en-GB" sz="2400" b="1" dirty="0">
              <a:latin typeface="Times New Roman" panose="02020603050405020304" pitchFamily="18" charset="0"/>
              <a:ea typeface="Times New Roman" panose="02020603050405020304" pitchFamily="18" charset="0"/>
            </a:endParaRPr>
          </a:p>
        </p:txBody>
      </p:sp>
      <p:sp>
        <p:nvSpPr>
          <p:cNvPr id="8" name="Rettangolo 7"/>
          <p:cNvSpPr/>
          <p:nvPr/>
        </p:nvSpPr>
        <p:spPr>
          <a:xfrm>
            <a:off x="899592" y="5694347"/>
            <a:ext cx="6984776" cy="830997"/>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t</a:t>
            </a:r>
            <a:r>
              <a:rPr lang="en-GB" sz="2400" b="1" dirty="0" smtClean="0">
                <a:latin typeface="Times New Roman" panose="02020603050405020304" pitchFamily="18" charset="0"/>
                <a:ea typeface="Times New Roman" panose="02020603050405020304" pitchFamily="18" charset="0"/>
              </a:rPr>
              <a:t>he same for stratified sampling with proportional allocation within spatial strata</a:t>
            </a:r>
            <a:endParaRPr lang="en-GB" sz="2400" b="1" dirty="0">
              <a:latin typeface="Times New Roman" panose="02020603050405020304" pitchFamily="18" charset="0"/>
              <a:ea typeface="Times New Roman" panose="02020603050405020304" pitchFamily="18" charset="0"/>
            </a:endParaRPr>
          </a:p>
        </p:txBody>
      </p:sp>
      <p:sp>
        <p:nvSpPr>
          <p:cNvPr id="9" name="CasellaDiTesto 8"/>
          <p:cNvSpPr txBox="1"/>
          <p:nvPr/>
        </p:nvSpPr>
        <p:spPr>
          <a:xfrm>
            <a:off x="4970246" y="476672"/>
            <a:ext cx="3562194" cy="707886"/>
          </a:xfrm>
          <a:prstGeom prst="rect">
            <a:avLst/>
          </a:prstGeom>
          <a:noFill/>
        </p:spPr>
        <p:txBody>
          <a:bodyPr wrap="none" rtlCol="0">
            <a:spAutoFit/>
          </a:bodyPr>
          <a:lstStyle/>
          <a:p>
            <a:r>
              <a:rPr lang="it-IT" sz="4000" b="1" dirty="0" smtClean="0">
                <a:latin typeface="Times New Roman" panose="02020603050405020304" pitchFamily="18" charset="0"/>
                <a:cs typeface="Times New Roman" panose="02020603050405020304" pitchFamily="18" charset="0"/>
              </a:rPr>
              <a:t>SRSWOR ????</a:t>
            </a:r>
            <a:endParaRPr lang="it-IT"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64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971550" y="2209155"/>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err="1" smtClean="0">
                <a:latin typeface="Times New Roman" panose="02020603050405020304" pitchFamily="18" charset="0"/>
                <a:cs typeface="Times New Roman" panose="02020603050405020304" pitchFamily="18" charset="0"/>
              </a:rPr>
              <a:t>precision</a:t>
            </a:r>
            <a:r>
              <a:rPr lang="it-IT" altLang="it-IT" sz="6000" b="1" dirty="0" smtClean="0">
                <a:latin typeface="Times New Roman" panose="02020603050405020304" pitchFamily="18" charset="0"/>
                <a:cs typeface="Times New Roman" panose="02020603050405020304" pitchFamily="18" charset="0"/>
              </a:rPr>
              <a:t> </a:t>
            </a:r>
            <a:r>
              <a:rPr lang="it-IT" altLang="it-IT" sz="6000" b="1" dirty="0" err="1" smtClean="0">
                <a:latin typeface="Times New Roman" panose="02020603050405020304" pitchFamily="18" charset="0"/>
                <a:cs typeface="Times New Roman" panose="02020603050405020304" pitchFamily="18" charset="0"/>
              </a:rPr>
              <a:t>estimation</a:t>
            </a:r>
            <a:endParaRPr lang="it-IT" altLang="it-IT" sz="6000" dirty="0"/>
          </a:p>
        </p:txBody>
      </p:sp>
    </p:spTree>
    <p:extLst>
      <p:ext uri="{BB962C8B-B14F-4D97-AF65-F5344CB8AC3E}">
        <p14:creationId xmlns:p14="http://schemas.microsoft.com/office/powerpoint/2010/main" val="1785183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404664"/>
            <a:ext cx="7560840" cy="1200329"/>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 in </a:t>
            </a:r>
            <a:r>
              <a:rPr lang="en-GB" sz="2400" b="1" dirty="0">
                <a:latin typeface="Times New Roman" panose="02020603050405020304" pitchFamily="18" charset="0"/>
                <a:ea typeface="Times New Roman" panose="02020603050405020304" pitchFamily="18" charset="0"/>
              </a:rPr>
              <a:t>practical situations, especially when making maps over large areas, the </a:t>
            </a:r>
            <a:r>
              <a:rPr lang="en-GB" sz="2400" b="1" dirty="0" smtClean="0">
                <a:latin typeface="Times New Roman" panose="02020603050405020304" pitchFamily="18" charset="0"/>
                <a:ea typeface="Times New Roman" panose="02020603050405020304" pitchFamily="18" charset="0"/>
              </a:rPr>
              <a:t>estimation </a:t>
            </a:r>
            <a:r>
              <a:rPr lang="en-GB" sz="2400" b="1" dirty="0">
                <a:latin typeface="Times New Roman" panose="02020603050405020304" pitchFamily="18" charset="0"/>
                <a:ea typeface="Times New Roman" panose="02020603050405020304" pitchFamily="18" charset="0"/>
              </a:rPr>
              <a:t>has to be performed for thousands, even millions, of spatial </a:t>
            </a:r>
            <a:r>
              <a:rPr lang="en-GB" sz="2400" b="1" dirty="0" smtClean="0">
                <a:latin typeface="Times New Roman" panose="02020603050405020304" pitchFamily="18" charset="0"/>
                <a:ea typeface="Times New Roman" panose="02020603050405020304" pitchFamily="18" charset="0"/>
              </a:rPr>
              <a:t>units</a:t>
            </a:r>
            <a:endParaRPr lang="it-IT" sz="1200" dirty="0">
              <a:effectLst/>
              <a:latin typeface="Times New Roman" panose="02020603050405020304" pitchFamily="18" charset="0"/>
              <a:ea typeface="Times New Roman" panose="02020603050405020304" pitchFamily="18" charset="0"/>
            </a:endParaRP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9" y="1588485"/>
            <a:ext cx="3634242" cy="3568707"/>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395536" y="1846565"/>
            <a:ext cx="4572000" cy="830997"/>
          </a:xfrm>
          <a:prstGeom prst="rect">
            <a:avLst/>
          </a:prstGeom>
        </p:spPr>
        <p:txBody>
          <a:bodyPr>
            <a:spAutoFit/>
          </a:bodyPr>
          <a:lstStyle/>
          <a:p>
            <a:r>
              <a:rPr lang="en-GB" sz="2400" b="1" dirty="0" smtClean="0">
                <a:latin typeface="Times New Roman" panose="02020603050405020304" pitchFamily="18" charset="0"/>
                <a:ea typeface="Times New Roman" panose="02020603050405020304" pitchFamily="18" charset="0"/>
              </a:rPr>
              <a:t>● the </a:t>
            </a:r>
            <a:r>
              <a:rPr lang="en-GB" sz="2400" b="1" dirty="0">
                <a:latin typeface="Times New Roman" panose="02020603050405020304" pitchFamily="18" charset="0"/>
                <a:ea typeface="Times New Roman" panose="02020603050405020304" pitchFamily="18" charset="0"/>
              </a:rPr>
              <a:t>MSE estimator should not be computationally demanding</a:t>
            </a:r>
            <a:endParaRPr lang="it-IT" sz="2400" dirty="0"/>
          </a:p>
        </p:txBody>
      </p:sp>
      <p:sp>
        <p:nvSpPr>
          <p:cNvPr id="4" name="Rettangolo 3"/>
          <p:cNvSpPr/>
          <p:nvPr/>
        </p:nvSpPr>
        <p:spPr>
          <a:xfrm>
            <a:off x="395536" y="2919134"/>
            <a:ext cx="4320480" cy="1200329"/>
          </a:xfrm>
          <a:prstGeom prst="rect">
            <a:avLst/>
          </a:prstGeom>
        </p:spPr>
        <p:txBody>
          <a:bodyPr wrap="square">
            <a:spAutoFit/>
          </a:bodyPr>
          <a:lstStyle/>
          <a:p>
            <a:r>
              <a:rPr lang="en-GB" sz="2400" b="1" dirty="0" smtClean="0">
                <a:latin typeface="Times New Roman" panose="02020603050405020304" pitchFamily="18" charset="0"/>
                <a:ea typeface="Times New Roman" panose="02020603050405020304" pitchFamily="18" charset="0"/>
              </a:rPr>
              <a:t>● time-consuming </a:t>
            </a:r>
            <a:r>
              <a:rPr lang="en-GB" sz="2400" b="1" dirty="0">
                <a:latin typeface="Times New Roman" panose="02020603050405020304" pitchFamily="18" charset="0"/>
                <a:ea typeface="Times New Roman" panose="02020603050405020304" pitchFamily="18" charset="0"/>
              </a:rPr>
              <a:t>resampling procedures such as bootstrap or </a:t>
            </a:r>
            <a:r>
              <a:rPr lang="en-GB" sz="2400" b="1" dirty="0" err="1">
                <a:latin typeface="Times New Roman" panose="02020603050405020304" pitchFamily="18" charset="0"/>
                <a:ea typeface="Times New Roman" panose="02020603050405020304" pitchFamily="18" charset="0"/>
              </a:rPr>
              <a:t>jackknife</a:t>
            </a:r>
            <a:r>
              <a:rPr lang="en-GB" sz="2400" b="1" dirty="0">
                <a:latin typeface="Times New Roman" panose="02020603050405020304" pitchFamily="18" charset="0"/>
                <a:ea typeface="Times New Roman" panose="02020603050405020304" pitchFamily="18" charset="0"/>
              </a:rPr>
              <a:t> should be avoided</a:t>
            </a:r>
            <a:endParaRPr lang="it-IT" sz="2400" dirty="0"/>
          </a:p>
        </p:txBody>
      </p:sp>
      <p:sp>
        <p:nvSpPr>
          <p:cNvPr id="7" name="Rettangolo 6"/>
          <p:cNvSpPr/>
          <p:nvPr/>
        </p:nvSpPr>
        <p:spPr>
          <a:xfrm>
            <a:off x="395536" y="5180999"/>
            <a:ext cx="7920880" cy="830997"/>
          </a:xfrm>
          <a:prstGeom prst="rect">
            <a:avLst/>
          </a:prstGeom>
        </p:spPr>
        <p:txBody>
          <a:bodyPr wrap="square">
            <a:spAutoFit/>
          </a:bodyPr>
          <a:lstStyle/>
          <a:p>
            <a:r>
              <a:rPr lang="en-GB" sz="2400" b="1" dirty="0" smtClean="0">
                <a:latin typeface="Times New Roman" panose="02020603050405020304" pitchFamily="18" charset="0"/>
                <a:ea typeface="Times New Roman" panose="02020603050405020304" pitchFamily="18" charset="0"/>
              </a:rPr>
              <a:t>● owing </a:t>
            </a:r>
            <a:r>
              <a:rPr lang="en-GB" sz="2400" b="1" dirty="0">
                <a:latin typeface="Times New Roman" panose="02020603050405020304" pitchFamily="18" charset="0"/>
                <a:ea typeface="Times New Roman" panose="02020603050405020304" pitchFamily="18" charset="0"/>
              </a:rPr>
              <a:t>to Tobler’s law </a:t>
            </a:r>
            <a:r>
              <a:rPr lang="en-GB" sz="2400" b="1" dirty="0" smtClean="0">
                <a:latin typeface="Times New Roman" panose="02020603050405020304" pitchFamily="18" charset="0"/>
                <a:ea typeface="Times New Roman" panose="02020603050405020304" pitchFamily="18" charset="0"/>
              </a:rPr>
              <a:t>the </a:t>
            </a:r>
            <a:r>
              <a:rPr lang="en-GB" sz="2400" b="1" dirty="0">
                <a:latin typeface="Times New Roman" panose="02020603050405020304" pitchFamily="18" charset="0"/>
                <a:ea typeface="Times New Roman" panose="02020603050405020304" pitchFamily="18" charset="0"/>
              </a:rPr>
              <a:t>density of the sampled unit nearest to unit </a:t>
            </a:r>
            <a:r>
              <a:rPr lang="en-GB" sz="2400" b="1" i="1" dirty="0">
                <a:latin typeface="Times New Roman" panose="02020603050405020304" pitchFamily="18" charset="0"/>
                <a:ea typeface="Times New Roman" panose="02020603050405020304" pitchFamily="18" charset="0"/>
              </a:rPr>
              <a:t>j</a:t>
            </a:r>
            <a:r>
              <a:rPr lang="en-GB" sz="2400" b="1" dirty="0">
                <a:latin typeface="Times New Roman" panose="02020603050405020304" pitchFamily="18" charset="0"/>
                <a:ea typeface="Times New Roman" panose="02020603050405020304" pitchFamily="18" charset="0"/>
              </a:rPr>
              <a:t> is likely to be a good proxy </a:t>
            </a:r>
            <a:r>
              <a:rPr lang="en-GB" sz="2400" b="1" dirty="0" smtClean="0">
                <a:latin typeface="Times New Roman" panose="02020603050405020304" pitchFamily="18" charset="0"/>
                <a:ea typeface="Times New Roman" panose="02020603050405020304" pitchFamily="18" charset="0"/>
              </a:rPr>
              <a:t>for </a:t>
            </a:r>
            <a:r>
              <a:rPr lang="en-GB" sz="2400" b="1" i="1" dirty="0" smtClean="0">
                <a:latin typeface="Times New Roman" panose="02020603050405020304" pitchFamily="18" charset="0"/>
                <a:ea typeface="Times New Roman" panose="02020603050405020304" pitchFamily="18" charset="0"/>
              </a:rPr>
              <a:t>f</a:t>
            </a:r>
            <a:r>
              <a:rPr lang="en-GB" sz="2400" b="1" i="1" baseline="-25000" dirty="0" smtClean="0">
                <a:latin typeface="Times New Roman" panose="02020603050405020304" pitchFamily="18" charset="0"/>
                <a:ea typeface="Times New Roman" panose="02020603050405020304" pitchFamily="18" charset="0"/>
              </a:rPr>
              <a:t>j</a:t>
            </a:r>
            <a:endParaRPr lang="it-IT" sz="2400" i="1" baseline="-25000" dirty="0"/>
          </a:p>
        </p:txBody>
      </p:sp>
    </p:spTree>
    <p:extLst>
      <p:ext uri="{BB962C8B-B14F-4D97-AF65-F5344CB8AC3E}">
        <p14:creationId xmlns:p14="http://schemas.microsoft.com/office/powerpoint/2010/main" val="23819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43608" y="713270"/>
            <a:ext cx="6984776" cy="1563602"/>
          </a:xfrm>
          <a:prstGeom prst="rect">
            <a:avLst/>
          </a:prstGeom>
        </p:spPr>
      </p:pic>
      <p:pic>
        <p:nvPicPr>
          <p:cNvPr id="3" name="Immagine 2"/>
          <p:cNvPicPr>
            <a:picLocks noChangeAspect="1"/>
          </p:cNvPicPr>
          <p:nvPr/>
        </p:nvPicPr>
        <p:blipFill>
          <a:blip r:embed="rId3"/>
          <a:stretch>
            <a:fillRect/>
          </a:stretch>
        </p:blipFill>
        <p:spPr>
          <a:xfrm>
            <a:off x="1115616" y="2539652"/>
            <a:ext cx="5844601" cy="2257500"/>
          </a:xfrm>
          <a:prstGeom prst="rect">
            <a:avLst/>
          </a:prstGeom>
        </p:spPr>
      </p:pic>
      <p:pic>
        <p:nvPicPr>
          <p:cNvPr id="4" name="Immagine 3"/>
          <p:cNvPicPr>
            <a:picLocks noChangeAspect="1"/>
          </p:cNvPicPr>
          <p:nvPr/>
        </p:nvPicPr>
        <p:blipFill>
          <a:blip r:embed="rId4"/>
          <a:stretch>
            <a:fillRect/>
          </a:stretch>
        </p:blipFill>
        <p:spPr>
          <a:xfrm>
            <a:off x="958155" y="4941168"/>
            <a:ext cx="7934325" cy="1333500"/>
          </a:xfrm>
          <a:prstGeom prst="rect">
            <a:avLst/>
          </a:prstGeom>
        </p:spPr>
      </p:pic>
    </p:spTree>
    <p:extLst>
      <p:ext uri="{BB962C8B-B14F-4D97-AF65-F5344CB8AC3E}">
        <p14:creationId xmlns:p14="http://schemas.microsoft.com/office/powerpoint/2010/main" val="175035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err="1">
                <a:latin typeface="Times New Roman" panose="02020603050405020304" pitchFamily="18" charset="0"/>
                <a:cs typeface="Times New Roman" panose="02020603050405020304" pitchFamily="18" charset="0"/>
              </a:rPr>
              <a:t>s</a:t>
            </a:r>
            <a:r>
              <a:rPr lang="it-IT" altLang="it-IT" sz="6000" b="1" dirty="0" err="1" smtClean="0">
                <a:latin typeface="Times New Roman" panose="02020603050405020304" pitchFamily="18" charset="0"/>
                <a:cs typeface="Times New Roman" panose="02020603050405020304" pitchFamily="18" charset="0"/>
              </a:rPr>
              <a:t>imulation</a:t>
            </a:r>
            <a:r>
              <a:rPr lang="it-IT" altLang="it-IT" sz="6000" b="1" dirty="0" smtClean="0">
                <a:latin typeface="Times New Roman" panose="02020603050405020304" pitchFamily="18" charset="0"/>
                <a:cs typeface="Times New Roman" panose="02020603050405020304" pitchFamily="18" charset="0"/>
              </a:rPr>
              <a:t> </a:t>
            </a:r>
            <a:r>
              <a:rPr lang="it-IT" altLang="it-IT" sz="6000" b="1" dirty="0" err="1" smtClean="0">
                <a:latin typeface="Times New Roman" panose="02020603050405020304" pitchFamily="18" charset="0"/>
                <a:cs typeface="Times New Roman" panose="02020603050405020304" pitchFamily="18" charset="0"/>
              </a:rPr>
              <a:t>study</a:t>
            </a:r>
            <a:endParaRPr lang="it-IT" altLang="it-IT" sz="6000" dirty="0"/>
          </a:p>
        </p:txBody>
      </p:sp>
    </p:spTree>
    <p:extLst>
      <p:ext uri="{BB962C8B-B14F-4D97-AF65-F5344CB8AC3E}">
        <p14:creationId xmlns:p14="http://schemas.microsoft.com/office/powerpoint/2010/main" val="620962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755576" y="260648"/>
            <a:ext cx="4327660" cy="461665"/>
          </a:xfrm>
          <a:prstGeom prst="rect">
            <a:avLst/>
          </a:prstGeom>
        </p:spPr>
        <p:txBody>
          <a:bodyPr wrap="none">
            <a:spAutoFit/>
          </a:bodyPr>
          <a:lstStyle/>
          <a:p>
            <a:r>
              <a:rPr lang="en-GB" sz="2400" b="1" dirty="0">
                <a:latin typeface="Times New Roman" panose="02020603050405020304" pitchFamily="18" charset="0"/>
                <a:ea typeface="Times New Roman" panose="02020603050405020304" pitchFamily="18" charset="0"/>
              </a:rPr>
              <a:t>two densities on the unit square</a:t>
            </a:r>
            <a:endParaRPr lang="it-IT" sz="2400" dirty="0"/>
          </a:p>
        </p:txBody>
      </p:sp>
      <p:pic>
        <p:nvPicPr>
          <p:cNvPr id="14" name="Immagine 13"/>
          <p:cNvPicPr>
            <a:picLocks noChangeAspect="1"/>
          </p:cNvPicPr>
          <p:nvPr/>
        </p:nvPicPr>
        <p:blipFill>
          <a:blip r:embed="rId2"/>
          <a:stretch>
            <a:fillRect/>
          </a:stretch>
        </p:blipFill>
        <p:spPr>
          <a:xfrm>
            <a:off x="899592" y="908720"/>
            <a:ext cx="4419600" cy="781050"/>
          </a:xfrm>
          <a:prstGeom prst="rect">
            <a:avLst/>
          </a:prstGeom>
        </p:spPr>
      </p:pic>
      <p:pic>
        <p:nvPicPr>
          <p:cNvPr id="15" name="Immagine 14"/>
          <p:cNvPicPr>
            <a:picLocks noChangeAspect="1"/>
          </p:cNvPicPr>
          <p:nvPr/>
        </p:nvPicPr>
        <p:blipFill>
          <a:blip r:embed="rId3"/>
          <a:stretch>
            <a:fillRect/>
          </a:stretch>
        </p:blipFill>
        <p:spPr>
          <a:xfrm>
            <a:off x="611560" y="1700808"/>
            <a:ext cx="5667375" cy="1104900"/>
          </a:xfrm>
          <a:prstGeom prst="rect">
            <a:avLst/>
          </a:prstGeom>
        </p:spPr>
      </p:pic>
      <p:sp>
        <p:nvSpPr>
          <p:cNvPr id="17" name="Rettangolo 16"/>
          <p:cNvSpPr/>
          <p:nvPr/>
        </p:nvSpPr>
        <p:spPr>
          <a:xfrm>
            <a:off x="395536" y="3429000"/>
            <a:ext cx="7992888"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five populations of sizes 100, 400, 1,600, 6,400 and 25,600</a:t>
            </a:r>
            <a:endParaRPr lang="it-IT" sz="2400" dirty="0"/>
          </a:p>
        </p:txBody>
      </p:sp>
      <p:sp>
        <p:nvSpPr>
          <p:cNvPr id="18" name="Rettangolo 17"/>
          <p:cNvSpPr/>
          <p:nvPr/>
        </p:nvSpPr>
        <p:spPr>
          <a:xfrm>
            <a:off x="395536" y="4005064"/>
            <a:ext cx="8352928" cy="461665"/>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grids of 10x10, 20x20, 40x40, 80x80 and 160x160 quadrats</a:t>
            </a:r>
            <a:endParaRPr lang="it-IT" sz="2400" dirty="0"/>
          </a:p>
        </p:txBody>
      </p:sp>
      <p:sp>
        <p:nvSpPr>
          <p:cNvPr id="19" name="Rettangolo 18"/>
          <p:cNvSpPr/>
          <p:nvPr/>
        </p:nvSpPr>
        <p:spPr>
          <a:xfrm>
            <a:off x="395536" y="4509120"/>
            <a:ext cx="8568952" cy="830997"/>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10,000 samples independently selected by SRSWOR, OPSS and SYS</a:t>
            </a:r>
            <a:endParaRPr lang="it-IT" sz="2400" dirty="0"/>
          </a:p>
        </p:txBody>
      </p:sp>
      <p:sp>
        <p:nvSpPr>
          <p:cNvPr id="20" name="Rettangolo 19"/>
          <p:cNvSpPr/>
          <p:nvPr/>
        </p:nvSpPr>
        <p:spPr>
          <a:xfrm>
            <a:off x="395536" y="5373216"/>
            <a:ext cx="3296095" cy="461665"/>
          </a:xfrm>
          <a:prstGeom prst="rect">
            <a:avLst/>
          </a:prstGeom>
        </p:spPr>
        <p:txBody>
          <a:bodyPr wrap="none">
            <a:spAutoFit/>
          </a:bodyPr>
          <a:lstStyle/>
          <a:p>
            <a:r>
              <a:rPr lang="en-GB" sz="2400" b="1" dirty="0">
                <a:latin typeface="Times New Roman" panose="02020603050405020304" pitchFamily="18" charset="0"/>
                <a:ea typeface="Times New Roman" panose="02020603050405020304" pitchFamily="18" charset="0"/>
              </a:rPr>
              <a:t>sampling fraction of 0.1</a:t>
            </a:r>
            <a:endParaRPr lang="it-IT" sz="2400" dirty="0"/>
          </a:p>
        </p:txBody>
      </p:sp>
      <p:pic>
        <p:nvPicPr>
          <p:cNvPr id="21" name="Immagine 20"/>
          <p:cNvPicPr>
            <a:picLocks noChangeAspect="1"/>
          </p:cNvPicPr>
          <p:nvPr/>
        </p:nvPicPr>
        <p:blipFill>
          <a:blip r:embed="rId4"/>
          <a:stretch>
            <a:fillRect/>
          </a:stretch>
        </p:blipFill>
        <p:spPr>
          <a:xfrm>
            <a:off x="5220072" y="620688"/>
            <a:ext cx="1080120" cy="1043944"/>
          </a:xfrm>
          <a:prstGeom prst="rect">
            <a:avLst/>
          </a:prstGeom>
        </p:spPr>
      </p:pic>
      <p:pic>
        <p:nvPicPr>
          <p:cNvPr id="22" name="Immagine 21"/>
          <p:cNvPicPr>
            <a:picLocks noChangeAspect="1"/>
          </p:cNvPicPr>
          <p:nvPr/>
        </p:nvPicPr>
        <p:blipFill>
          <a:blip r:embed="rId5"/>
          <a:stretch>
            <a:fillRect/>
          </a:stretch>
        </p:blipFill>
        <p:spPr>
          <a:xfrm>
            <a:off x="5580112" y="1927883"/>
            <a:ext cx="1032112" cy="992223"/>
          </a:xfrm>
          <a:prstGeom prst="rect">
            <a:avLst/>
          </a:prstGeom>
        </p:spPr>
      </p:pic>
      <p:sp>
        <p:nvSpPr>
          <p:cNvPr id="23" name="Rettangolo 22"/>
          <p:cNvSpPr/>
          <p:nvPr/>
        </p:nvSpPr>
        <p:spPr>
          <a:xfrm>
            <a:off x="6585438" y="836712"/>
            <a:ext cx="2307042"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uniformly continuous</a:t>
            </a:r>
            <a:endParaRPr lang="it-IT" dirty="0"/>
          </a:p>
        </p:txBody>
      </p:sp>
      <p:sp>
        <p:nvSpPr>
          <p:cNvPr id="24" name="Rettangolo 23"/>
          <p:cNvSpPr/>
          <p:nvPr/>
        </p:nvSpPr>
        <p:spPr>
          <a:xfrm>
            <a:off x="6737838" y="2123564"/>
            <a:ext cx="2037737" cy="646331"/>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d</a:t>
            </a:r>
            <a:r>
              <a:rPr lang="en-US" b="1" dirty="0" smtClean="0">
                <a:latin typeface="Times New Roman" panose="02020603050405020304" pitchFamily="18" charset="0"/>
                <a:ea typeface="Times New Roman" panose="02020603050405020304" pitchFamily="18" charset="0"/>
              </a:rPr>
              <a:t>iscontinuous over</a:t>
            </a:r>
          </a:p>
          <a:p>
            <a:r>
              <a:rPr lang="en-US" b="1" dirty="0">
                <a:latin typeface="Times New Roman" panose="02020603050405020304" pitchFamily="18" charset="0"/>
              </a:rPr>
              <a:t>a</a:t>
            </a:r>
            <a:r>
              <a:rPr lang="en-US" b="1" dirty="0" smtClean="0">
                <a:latin typeface="Times New Roman" panose="02020603050405020304" pitchFamily="18" charset="0"/>
              </a:rPr>
              <a:t> set of measure 0</a:t>
            </a:r>
            <a:endParaRPr lang="it-IT" dirty="0"/>
          </a:p>
        </p:txBody>
      </p:sp>
      <p:pic>
        <p:nvPicPr>
          <p:cNvPr id="26" name="Immagine 25"/>
          <p:cNvPicPr>
            <a:picLocks noChangeAspect="1"/>
          </p:cNvPicPr>
          <p:nvPr/>
        </p:nvPicPr>
        <p:blipFill>
          <a:blip r:embed="rId6"/>
          <a:stretch>
            <a:fillRect/>
          </a:stretch>
        </p:blipFill>
        <p:spPr>
          <a:xfrm>
            <a:off x="395536" y="5996136"/>
            <a:ext cx="5486400" cy="457200"/>
          </a:xfrm>
          <a:prstGeom prst="rect">
            <a:avLst/>
          </a:prstGeom>
        </p:spPr>
      </p:pic>
    </p:spTree>
    <p:extLst>
      <p:ext uri="{BB962C8B-B14F-4D97-AF65-F5344CB8AC3E}">
        <p14:creationId xmlns:p14="http://schemas.microsoft.com/office/powerpoint/2010/main" val="398213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83768" y="2276872"/>
            <a:ext cx="3793283" cy="1446550"/>
          </a:xfrm>
          <a:prstGeom prst="rect">
            <a:avLst/>
          </a:prstGeom>
          <a:noFill/>
        </p:spPr>
        <p:txBody>
          <a:bodyPr wrap="none" rtlCol="0">
            <a:spAutoFit/>
          </a:bodyPr>
          <a:lstStyle/>
          <a:p>
            <a:pPr algn="ctr"/>
            <a:r>
              <a:rPr lang="it-IT" sz="8800" b="1" dirty="0" smtClean="0">
                <a:latin typeface="Times New Roman" panose="02020603050405020304" pitchFamily="18" charset="0"/>
                <a:cs typeface="Times New Roman" panose="02020603050405020304" pitchFamily="18" charset="0"/>
              </a:rPr>
              <a:t>STEP 1</a:t>
            </a:r>
            <a:endParaRPr lang="it-IT"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9082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31640" y="620688"/>
            <a:ext cx="2872838" cy="523220"/>
          </a:xfrm>
          <a:prstGeom prst="rect">
            <a:avLst/>
          </a:prstGeom>
        </p:spPr>
        <p:txBody>
          <a:bodyPr wrap="none">
            <a:spAutoFit/>
          </a:bodyPr>
          <a:lstStyle/>
          <a:p>
            <a:r>
              <a:rPr lang="en-GB" sz="2800" b="1" dirty="0">
                <a:latin typeface="Times New Roman" panose="02020603050405020304" pitchFamily="18" charset="0"/>
                <a:ea typeface="Times New Roman" panose="02020603050405020304" pitchFamily="18" charset="0"/>
              </a:rPr>
              <a:t>for each </a:t>
            </a:r>
            <a:r>
              <a:rPr lang="en-GB" sz="2800" b="1" dirty="0" smtClean="0">
                <a:latin typeface="Times New Roman" panose="02020603050405020304" pitchFamily="18" charset="0"/>
                <a:ea typeface="Times New Roman" panose="02020603050405020304" pitchFamily="18" charset="0"/>
              </a:rPr>
              <a:t>quadrat:</a:t>
            </a:r>
            <a:endParaRPr lang="it-IT" sz="2800" dirty="0"/>
          </a:p>
        </p:txBody>
      </p:sp>
      <p:sp>
        <p:nvSpPr>
          <p:cNvPr id="3" name="Rettangolo 2"/>
          <p:cNvSpPr/>
          <p:nvPr/>
        </p:nvSpPr>
        <p:spPr>
          <a:xfrm>
            <a:off x="1427019" y="1412776"/>
            <a:ext cx="3209533" cy="523220"/>
          </a:xfrm>
          <a:prstGeom prst="rect">
            <a:avLst/>
          </a:prstGeom>
        </p:spPr>
        <p:txBody>
          <a:bodyPr wrap="none">
            <a:spAutoFit/>
          </a:bodyPr>
          <a:lstStyle/>
          <a:p>
            <a:r>
              <a:rPr lang="en-GB" sz="2800" b="1" dirty="0" smtClean="0">
                <a:latin typeface="Times New Roman" panose="02020603050405020304" pitchFamily="18" charset="0"/>
                <a:ea typeface="Times New Roman" panose="02020603050405020304" pitchFamily="18" charset="0"/>
              </a:rPr>
              <a:t>- absolute </a:t>
            </a:r>
            <a:r>
              <a:rPr lang="en-GB" sz="2800" b="1" dirty="0">
                <a:latin typeface="Times New Roman" panose="02020603050405020304" pitchFamily="18" charset="0"/>
                <a:ea typeface="Times New Roman" panose="02020603050405020304" pitchFamily="18" charset="0"/>
              </a:rPr>
              <a:t>bias (AB)</a:t>
            </a:r>
            <a:endParaRPr lang="it-IT" sz="2800" dirty="0"/>
          </a:p>
        </p:txBody>
      </p:sp>
      <p:sp>
        <p:nvSpPr>
          <p:cNvPr id="4" name="Rettangolo 3"/>
          <p:cNvSpPr/>
          <p:nvPr/>
        </p:nvSpPr>
        <p:spPr>
          <a:xfrm>
            <a:off x="1403648" y="1988840"/>
            <a:ext cx="5533631" cy="523220"/>
          </a:xfrm>
          <a:prstGeom prst="rect">
            <a:avLst/>
          </a:prstGeom>
        </p:spPr>
        <p:txBody>
          <a:bodyPr wrap="none">
            <a:spAutoFit/>
          </a:bodyPr>
          <a:lstStyle/>
          <a:p>
            <a:r>
              <a:rPr lang="en-GB" sz="2800" b="1" dirty="0" smtClean="0">
                <a:latin typeface="Times New Roman" panose="02020603050405020304" pitchFamily="18" charset="0"/>
                <a:ea typeface="Times New Roman" panose="02020603050405020304" pitchFamily="18" charset="0"/>
              </a:rPr>
              <a:t>- root </a:t>
            </a:r>
            <a:r>
              <a:rPr lang="en-GB" sz="2800" b="1" dirty="0">
                <a:latin typeface="Times New Roman" panose="02020603050405020304" pitchFamily="18" charset="0"/>
                <a:ea typeface="Times New Roman" panose="02020603050405020304" pitchFamily="18" charset="0"/>
              </a:rPr>
              <a:t>mean squared error (RMSE)</a:t>
            </a:r>
            <a:endParaRPr lang="it-IT" sz="2800" dirty="0"/>
          </a:p>
        </p:txBody>
      </p:sp>
      <p:sp>
        <p:nvSpPr>
          <p:cNvPr id="6" name="Rettangolo 5"/>
          <p:cNvSpPr/>
          <p:nvPr/>
        </p:nvSpPr>
        <p:spPr>
          <a:xfrm>
            <a:off x="1331640" y="2690917"/>
            <a:ext cx="6984776" cy="954107"/>
          </a:xfrm>
          <a:prstGeom prst="rect">
            <a:avLst/>
          </a:prstGeom>
        </p:spPr>
        <p:txBody>
          <a:bodyPr wrap="square">
            <a:spAutoFit/>
          </a:bodyPr>
          <a:lstStyle/>
          <a:p>
            <a:pPr algn="just">
              <a:spcAft>
                <a:spcPts val="0"/>
              </a:spcAft>
            </a:pPr>
            <a:r>
              <a:rPr lang="en-GB" sz="2800" b="1" dirty="0" smtClean="0">
                <a:latin typeface="Times New Roman" panose="02020603050405020304" pitchFamily="18" charset="0"/>
                <a:ea typeface="Times New Roman" panose="02020603050405020304" pitchFamily="18" charset="0"/>
              </a:rPr>
              <a:t>- absolute </a:t>
            </a:r>
            <a:r>
              <a:rPr lang="en-GB" sz="2800" b="1" dirty="0">
                <a:latin typeface="Times New Roman" panose="02020603050405020304" pitchFamily="18" charset="0"/>
                <a:ea typeface="Times New Roman" panose="02020603050405020304" pitchFamily="18" charset="0"/>
              </a:rPr>
              <a:t>bias of the root MSE </a:t>
            </a:r>
            <a:r>
              <a:rPr lang="en-GB" sz="2800" b="1" dirty="0" smtClean="0">
                <a:latin typeface="Times New Roman" panose="02020603050405020304" pitchFamily="18" charset="0"/>
                <a:ea typeface="Times New Roman" panose="02020603050405020304" pitchFamily="18" charset="0"/>
              </a:rPr>
              <a:t>estimator </a:t>
            </a:r>
            <a:r>
              <a:rPr lang="en-GB" sz="2800" b="1" dirty="0">
                <a:latin typeface="Times New Roman" panose="02020603050405020304" pitchFamily="18" charset="0"/>
                <a:ea typeface="Times New Roman" panose="02020603050405020304" pitchFamily="18" charset="0"/>
              </a:rPr>
              <a:t>(ABRMSEE</a:t>
            </a:r>
            <a:r>
              <a:rPr lang="en-GB" sz="2800" b="1" dirty="0" smtClean="0">
                <a:latin typeface="Times New Roman" panose="02020603050405020304" pitchFamily="18" charset="0"/>
                <a:ea typeface="Times New Roman" panose="02020603050405020304" pitchFamily="18" charset="0"/>
              </a:rPr>
              <a:t>)</a:t>
            </a:r>
            <a:endParaRPr lang="it-IT" sz="2800" dirty="0">
              <a:effectLst/>
              <a:latin typeface="Times New Roman" panose="02020603050405020304" pitchFamily="18" charset="0"/>
              <a:ea typeface="Times New Roman" panose="02020603050405020304" pitchFamily="18" charset="0"/>
            </a:endParaRPr>
          </a:p>
        </p:txBody>
      </p:sp>
      <p:sp>
        <p:nvSpPr>
          <p:cNvPr id="7" name="Rettangolo 6"/>
          <p:cNvSpPr/>
          <p:nvPr/>
        </p:nvSpPr>
        <p:spPr>
          <a:xfrm>
            <a:off x="1979712" y="4293096"/>
            <a:ext cx="6246440" cy="954107"/>
          </a:xfrm>
          <a:prstGeom prst="rect">
            <a:avLst/>
          </a:prstGeom>
        </p:spPr>
        <p:txBody>
          <a:bodyPr wrap="square">
            <a:spAutoFit/>
          </a:bodyPr>
          <a:lstStyle/>
          <a:p>
            <a:r>
              <a:rPr lang="en-GB" sz="2800" b="1" dirty="0">
                <a:latin typeface="Times New Roman" panose="02020603050405020304" pitchFamily="18" charset="0"/>
                <a:ea typeface="Times New Roman" panose="02020603050405020304" pitchFamily="18" charset="0"/>
              </a:rPr>
              <a:t>the simulation results confirmed the theoretical findings</a:t>
            </a:r>
            <a:endParaRPr lang="it-IT" sz="2800" dirty="0"/>
          </a:p>
        </p:txBody>
      </p:sp>
    </p:spTree>
    <p:extLst>
      <p:ext uri="{BB962C8B-B14F-4D97-AF65-F5344CB8AC3E}">
        <p14:creationId xmlns:p14="http://schemas.microsoft.com/office/powerpoint/2010/main" val="36164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411760" y="836712"/>
            <a:ext cx="4500480" cy="5760000"/>
          </a:xfrm>
          <a:prstGeom prst="rect">
            <a:avLst/>
          </a:prstGeom>
        </p:spPr>
      </p:pic>
      <p:sp>
        <p:nvSpPr>
          <p:cNvPr id="4" name="Rettangolo 3"/>
          <p:cNvSpPr/>
          <p:nvPr/>
        </p:nvSpPr>
        <p:spPr>
          <a:xfrm>
            <a:off x="3069024" y="332656"/>
            <a:ext cx="3121367" cy="369332"/>
          </a:xfrm>
          <a:prstGeom prst="rect">
            <a:avLst/>
          </a:prstGeom>
        </p:spPr>
        <p:txBody>
          <a:bodyPr wrap="none">
            <a:spAutoFit/>
          </a:bodyPr>
          <a:lstStyle/>
          <a:p>
            <a:r>
              <a:rPr lang="en-GB" b="1" dirty="0">
                <a:latin typeface="Times New Roman" panose="02020603050405020304" pitchFamily="18" charset="0"/>
                <a:ea typeface="Times New Roman" panose="02020603050405020304" pitchFamily="18" charset="0"/>
              </a:rPr>
              <a:t>D1, SYS, distance function d</a:t>
            </a:r>
            <a:r>
              <a:rPr lang="en-GB" b="1" baseline="30000" dirty="0">
                <a:latin typeface="Times New Roman" panose="02020603050405020304" pitchFamily="18" charset="0"/>
                <a:ea typeface="Times New Roman" panose="02020603050405020304" pitchFamily="18" charset="0"/>
              </a:rPr>
              <a:t>-3</a:t>
            </a:r>
            <a:endParaRPr lang="it-IT" b="1" dirty="0"/>
          </a:p>
        </p:txBody>
      </p:sp>
    </p:spTree>
    <p:extLst>
      <p:ext uri="{BB962C8B-B14F-4D97-AF65-F5344CB8AC3E}">
        <p14:creationId xmlns:p14="http://schemas.microsoft.com/office/powerpoint/2010/main" val="11029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83768" y="837352"/>
            <a:ext cx="4388213" cy="5760000"/>
          </a:xfrm>
          <a:prstGeom prst="rect">
            <a:avLst/>
          </a:prstGeom>
        </p:spPr>
      </p:pic>
      <p:sp>
        <p:nvSpPr>
          <p:cNvPr id="3" name="Rettangolo 2"/>
          <p:cNvSpPr/>
          <p:nvPr/>
        </p:nvSpPr>
        <p:spPr>
          <a:xfrm>
            <a:off x="3004904" y="260648"/>
            <a:ext cx="3275256" cy="369332"/>
          </a:xfrm>
          <a:prstGeom prst="rect">
            <a:avLst/>
          </a:prstGeom>
        </p:spPr>
        <p:txBody>
          <a:bodyPr wrap="none">
            <a:spAutoFit/>
          </a:bodyPr>
          <a:lstStyle/>
          <a:p>
            <a:r>
              <a:rPr lang="en-GB" b="1" dirty="0">
                <a:latin typeface="Times New Roman" panose="02020603050405020304" pitchFamily="18" charset="0"/>
                <a:ea typeface="Times New Roman" panose="02020603050405020304" pitchFamily="18" charset="0"/>
              </a:rPr>
              <a:t>D2, OPSS, distance function d</a:t>
            </a:r>
            <a:r>
              <a:rPr lang="en-GB" b="1" baseline="30000" dirty="0">
                <a:latin typeface="Times New Roman" panose="02020603050405020304" pitchFamily="18" charset="0"/>
                <a:ea typeface="Times New Roman" panose="02020603050405020304" pitchFamily="18" charset="0"/>
              </a:rPr>
              <a:t>-3</a:t>
            </a:r>
            <a:endParaRPr lang="it-IT" b="1" dirty="0"/>
          </a:p>
        </p:txBody>
      </p:sp>
    </p:spTree>
    <p:extLst>
      <p:ext uri="{BB962C8B-B14F-4D97-AF65-F5344CB8AC3E}">
        <p14:creationId xmlns:p14="http://schemas.microsoft.com/office/powerpoint/2010/main" val="219591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98445" y="1268760"/>
            <a:ext cx="7952049" cy="830997"/>
          </a:xfrm>
          <a:prstGeom prst="rect">
            <a:avLst/>
          </a:prstGeom>
          <a:noFill/>
        </p:spPr>
        <p:txBody>
          <a:bodyPr wrap="none" rtlCol="0">
            <a:spAutoFit/>
          </a:bodyPr>
          <a:lstStyle/>
          <a:p>
            <a:r>
              <a:rPr lang="en-GB" sz="2400" b="1" dirty="0" smtClean="0">
                <a:latin typeface="Times New Roman" panose="02020603050405020304" pitchFamily="18" charset="0"/>
                <a:cs typeface="Times New Roman" panose="02020603050405020304" pitchFamily="18" charset="0"/>
              </a:rPr>
              <a:t>● there </a:t>
            </a:r>
            <a:r>
              <a:rPr lang="en-GB" sz="2400" b="1" dirty="0">
                <a:latin typeface="Times New Roman" panose="02020603050405020304" pitchFamily="18" charset="0"/>
                <a:cs typeface="Times New Roman" panose="02020603050405020304" pitchFamily="18" charset="0"/>
              </a:rPr>
              <a:t>may be situations in which the density shows many </a:t>
            </a:r>
            <a:endParaRPr lang="en-GB" sz="2400" b="1" dirty="0" smtClean="0">
              <a:latin typeface="Times New Roman" panose="02020603050405020304" pitchFamily="18" charset="0"/>
              <a:cs typeface="Times New Roman" panose="02020603050405020304" pitchFamily="18" charset="0"/>
            </a:endParaRPr>
          </a:p>
          <a:p>
            <a:r>
              <a:rPr lang="en-GB" sz="2400" b="1" dirty="0" smtClean="0">
                <a:latin typeface="Times New Roman" panose="02020603050405020304" pitchFamily="18" charset="0"/>
                <a:cs typeface="Times New Roman" panose="02020603050405020304" pitchFamily="18" charset="0"/>
              </a:rPr>
              <a:t>discontinuities</a:t>
            </a:r>
            <a:endParaRPr lang="it-IT"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018" y="2269614"/>
            <a:ext cx="2709476" cy="273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1572376" y="5445224"/>
            <a:ext cx="5742384" cy="1077218"/>
          </a:xfrm>
          <a:prstGeom prst="rect">
            <a:avLst/>
          </a:prstGeom>
        </p:spPr>
        <p:txBody>
          <a:bodyPr wrap="square">
            <a:spAutoFit/>
          </a:bodyPr>
          <a:lstStyle/>
          <a:p>
            <a:pPr marR="0" algn="ctr"/>
            <a:r>
              <a:rPr lang="it-IT" sz="3200" b="1" dirty="0">
                <a:solidFill>
                  <a:srgbClr val="000000"/>
                </a:solidFill>
                <a:latin typeface="Times New Roman" panose="02020603050405020304" pitchFamily="18" charset="0"/>
              </a:rPr>
              <a:t>How to </a:t>
            </a:r>
            <a:r>
              <a:rPr lang="it-IT" sz="3200" b="1" dirty="0" err="1" smtClean="0">
                <a:solidFill>
                  <a:srgbClr val="000000"/>
                </a:solidFill>
                <a:latin typeface="Times New Roman" panose="02020603050405020304" pitchFamily="18" charset="0"/>
              </a:rPr>
              <a:t>handle</a:t>
            </a:r>
            <a:r>
              <a:rPr lang="it-IT" sz="3200" b="1" dirty="0" smtClean="0">
                <a:solidFill>
                  <a:srgbClr val="000000"/>
                </a:solidFill>
                <a:latin typeface="Times New Roman" panose="02020603050405020304" pitchFamily="18" charset="0"/>
              </a:rPr>
              <a:t> the </a:t>
            </a:r>
            <a:r>
              <a:rPr lang="it-IT" sz="3200" b="1" dirty="0" err="1" smtClean="0">
                <a:solidFill>
                  <a:srgbClr val="000000"/>
                </a:solidFill>
                <a:latin typeface="Times New Roman" panose="02020603050405020304" pitchFamily="18" charset="0"/>
              </a:rPr>
              <a:t>presence</a:t>
            </a:r>
            <a:r>
              <a:rPr lang="it-IT" sz="3200" b="1" dirty="0" smtClean="0">
                <a:solidFill>
                  <a:srgbClr val="000000"/>
                </a:solidFill>
                <a:latin typeface="Times New Roman" panose="02020603050405020304" pitchFamily="18" charset="0"/>
              </a:rPr>
              <a:t> of </a:t>
            </a:r>
            <a:r>
              <a:rPr lang="it-IT" sz="3200" b="1" dirty="0" err="1" smtClean="0">
                <a:solidFill>
                  <a:srgbClr val="000000"/>
                </a:solidFill>
                <a:latin typeface="Times New Roman" panose="02020603050405020304" pitchFamily="18" charset="0"/>
              </a:rPr>
              <a:t>discontinuities</a:t>
            </a:r>
            <a:r>
              <a:rPr lang="it-IT" sz="3200" b="1" dirty="0" smtClean="0">
                <a:solidFill>
                  <a:srgbClr val="000000"/>
                </a:solidFill>
                <a:latin typeface="Times New Roman" panose="02020603050405020304" pitchFamily="18" charset="0"/>
              </a:rPr>
              <a:t> ????</a:t>
            </a:r>
            <a:endParaRPr lang="it-IT" sz="3200" dirty="0">
              <a:solidFill>
                <a:srgbClr val="000000"/>
              </a:solidFill>
              <a:latin typeface="Times New Roman" panose="02020603050405020304" pitchFamily="18" charset="0"/>
            </a:endParaRPr>
          </a:p>
        </p:txBody>
      </p:sp>
      <p:sp>
        <p:nvSpPr>
          <p:cNvPr id="9" name="CasellaDiTesto 8"/>
          <p:cNvSpPr txBox="1"/>
          <p:nvPr/>
        </p:nvSpPr>
        <p:spPr>
          <a:xfrm>
            <a:off x="371277" y="2453987"/>
            <a:ext cx="4726807" cy="830997"/>
          </a:xfrm>
          <a:prstGeom prst="rect">
            <a:avLst/>
          </a:prstGeom>
          <a:noFill/>
        </p:spPr>
        <p:txBody>
          <a:bodyPr wrap="none" rtlCol="0">
            <a:spAutoFit/>
          </a:bodyPr>
          <a:lstStyle/>
          <a:p>
            <a:pPr algn="just"/>
            <a:r>
              <a:rPr lang="en-GB" sz="2400" b="1" dirty="0">
                <a:latin typeface="Times New Roman" panose="02020603050405020304" pitchFamily="18" charset="0"/>
                <a:cs typeface="Times New Roman" panose="02020603050405020304" pitchFamily="18" charset="0"/>
              </a:rPr>
              <a:t>● </a:t>
            </a:r>
            <a:r>
              <a:rPr lang="en-GB" sz="2400" b="1" dirty="0" smtClean="0">
                <a:latin typeface="Times New Roman" panose="02020603050405020304" pitchFamily="18" charset="0"/>
                <a:cs typeface="Times New Roman" panose="02020603050405020304" pitchFamily="18" charset="0"/>
              </a:rPr>
              <a:t>the method does not work where</a:t>
            </a:r>
          </a:p>
          <a:p>
            <a:pPr algn="just"/>
            <a:r>
              <a:rPr lang="en-GB" sz="2400" b="1" dirty="0" smtClean="0">
                <a:latin typeface="Times New Roman" panose="02020603050405020304" pitchFamily="18" charset="0"/>
                <a:cs typeface="Times New Roman" panose="02020603050405020304" pitchFamily="18" charset="0"/>
              </a:rPr>
              <a:t>density jumps</a:t>
            </a:r>
            <a:endParaRPr lang="it-IT" sz="2400" b="1" dirty="0">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203848" y="395953"/>
            <a:ext cx="2260555" cy="584775"/>
          </a:xfrm>
          <a:prstGeom prst="rect">
            <a:avLst/>
          </a:prstGeom>
          <a:noFill/>
        </p:spPr>
        <p:txBody>
          <a:bodyPr wrap="none" rtlCol="0">
            <a:spAutoFit/>
          </a:bodyPr>
          <a:lstStyle/>
          <a:p>
            <a:r>
              <a:rPr lang="it-IT" sz="3200" b="1" dirty="0" smtClean="0">
                <a:latin typeface="Times New Roman" panose="02020603050405020304" pitchFamily="18" charset="0"/>
                <a:cs typeface="Times New Roman" panose="02020603050405020304" pitchFamily="18" charset="0"/>
              </a:rPr>
              <a:t>PROBLEM</a:t>
            </a:r>
            <a:endParaRPr lang="it-IT"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8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43608" y="716503"/>
            <a:ext cx="6624736" cy="1200329"/>
          </a:xfrm>
          <a:prstGeom prst="rect">
            <a:avLst/>
          </a:prstGeom>
        </p:spPr>
        <p:txBody>
          <a:bodyPr wrap="square">
            <a:spAutoFit/>
          </a:bodyPr>
          <a:lstStyle/>
          <a:p>
            <a:pPr algn="just"/>
            <a:r>
              <a:rPr lang="en-GB" sz="3600" b="1" dirty="0" smtClean="0">
                <a:latin typeface="Times New Roman" panose="02020603050405020304" pitchFamily="18" charset="0"/>
                <a:ea typeface="Times New Roman" panose="02020603050405020304" pitchFamily="18" charset="0"/>
              </a:rPr>
              <a:t>a </a:t>
            </a:r>
            <a:r>
              <a:rPr lang="en-GB" sz="3600" b="1" dirty="0">
                <a:latin typeface="Times New Roman" panose="02020603050405020304" pitchFamily="18" charset="0"/>
                <a:ea typeface="Times New Roman" panose="02020603050405020304" pitchFamily="18" charset="0"/>
              </a:rPr>
              <a:t>way to overcome discontinuity </a:t>
            </a:r>
            <a:r>
              <a:rPr lang="en-GB" sz="3600" b="1" dirty="0" smtClean="0">
                <a:latin typeface="Times New Roman" panose="02020603050405020304" pitchFamily="18" charset="0"/>
                <a:ea typeface="Times New Roman" panose="02020603050405020304" pitchFamily="18" charset="0"/>
              </a:rPr>
              <a:t>problems:</a:t>
            </a:r>
          </a:p>
        </p:txBody>
      </p:sp>
      <p:sp>
        <p:nvSpPr>
          <p:cNvPr id="4" name="Rettangolo 3"/>
          <p:cNvSpPr/>
          <p:nvPr/>
        </p:nvSpPr>
        <p:spPr>
          <a:xfrm>
            <a:off x="2051720" y="2550383"/>
            <a:ext cx="4572000" cy="2246769"/>
          </a:xfrm>
          <a:prstGeom prst="rect">
            <a:avLst/>
          </a:prstGeom>
        </p:spPr>
        <p:txBody>
          <a:bodyPr>
            <a:spAutoFit/>
          </a:bodyPr>
          <a:lstStyle/>
          <a:p>
            <a:pPr algn="just"/>
            <a:r>
              <a:rPr lang="en-GB" sz="2800" b="1" dirty="0">
                <a:latin typeface="Times New Roman" panose="02020603050405020304" pitchFamily="18" charset="0"/>
                <a:ea typeface="Times New Roman" panose="02020603050405020304" pitchFamily="18" charset="0"/>
              </a:rPr>
              <a:t>perform the estimation at a sufficiently small spatial grain and then </a:t>
            </a:r>
            <a:r>
              <a:rPr lang="en-GB" sz="2800" b="1" dirty="0" smtClean="0">
                <a:latin typeface="Times New Roman" panose="02020603050405020304" pitchFamily="18" charset="0"/>
                <a:ea typeface="Times New Roman" panose="02020603050405020304" pitchFamily="18" charset="0"/>
              </a:rPr>
              <a:t>aggregate </a:t>
            </a:r>
            <a:r>
              <a:rPr lang="en-GB" sz="2800" b="1" dirty="0">
                <a:latin typeface="Times New Roman" panose="02020603050405020304" pitchFamily="18" charset="0"/>
                <a:ea typeface="Times New Roman" panose="02020603050405020304" pitchFamily="18" charset="0"/>
              </a:rPr>
              <a:t>the resulting estimates at a greater grain</a:t>
            </a:r>
            <a:endParaRPr lang="it-IT" sz="2800" b="1" dirty="0"/>
          </a:p>
        </p:txBody>
      </p:sp>
    </p:spTree>
    <p:extLst>
      <p:ext uri="{BB962C8B-B14F-4D97-AF65-F5344CB8AC3E}">
        <p14:creationId xmlns:p14="http://schemas.microsoft.com/office/powerpoint/2010/main" val="71875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39552" y="332656"/>
            <a:ext cx="4227022" cy="2473812"/>
          </a:xfrm>
          <a:prstGeom prst="rect">
            <a:avLst/>
          </a:prstGeom>
        </p:spPr>
      </p:pic>
      <p:pic>
        <p:nvPicPr>
          <p:cNvPr id="3" name="Immagine 2"/>
          <p:cNvPicPr>
            <a:picLocks noChangeAspect="1"/>
          </p:cNvPicPr>
          <p:nvPr/>
        </p:nvPicPr>
        <p:blipFill>
          <a:blip r:embed="rId3"/>
          <a:stretch>
            <a:fillRect/>
          </a:stretch>
        </p:blipFill>
        <p:spPr>
          <a:xfrm>
            <a:off x="5796136" y="116632"/>
            <a:ext cx="2998983" cy="3003426"/>
          </a:xfrm>
          <a:prstGeom prst="rect">
            <a:avLst/>
          </a:prstGeom>
        </p:spPr>
      </p:pic>
      <p:pic>
        <p:nvPicPr>
          <p:cNvPr id="4" name="Immagine 3"/>
          <p:cNvPicPr>
            <a:picLocks noChangeAspect="1"/>
          </p:cNvPicPr>
          <p:nvPr/>
        </p:nvPicPr>
        <p:blipFill>
          <a:blip r:embed="rId4"/>
          <a:stretch>
            <a:fillRect/>
          </a:stretch>
        </p:blipFill>
        <p:spPr>
          <a:xfrm>
            <a:off x="258303" y="3645024"/>
            <a:ext cx="5393817" cy="3142679"/>
          </a:xfrm>
          <a:prstGeom prst="rect">
            <a:avLst/>
          </a:prstGeom>
        </p:spPr>
      </p:pic>
      <p:pic>
        <p:nvPicPr>
          <p:cNvPr id="5" name="Immagine 4"/>
          <p:cNvPicPr>
            <a:picLocks noChangeAspect="1"/>
          </p:cNvPicPr>
          <p:nvPr/>
        </p:nvPicPr>
        <p:blipFill>
          <a:blip r:embed="rId5"/>
          <a:stretch>
            <a:fillRect/>
          </a:stretch>
        </p:blipFill>
        <p:spPr>
          <a:xfrm>
            <a:off x="5868144" y="3774711"/>
            <a:ext cx="2925223" cy="2966657"/>
          </a:xfrm>
          <a:prstGeom prst="rect">
            <a:avLst/>
          </a:prstGeom>
        </p:spPr>
      </p:pic>
      <p:sp>
        <p:nvSpPr>
          <p:cNvPr id="6" name="Freccia in giù 5"/>
          <p:cNvSpPr/>
          <p:nvPr/>
        </p:nvSpPr>
        <p:spPr>
          <a:xfrm>
            <a:off x="1691680" y="2852936"/>
            <a:ext cx="1152128" cy="7832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giù 6"/>
          <p:cNvSpPr/>
          <p:nvPr/>
        </p:nvSpPr>
        <p:spPr>
          <a:xfrm>
            <a:off x="7164288" y="3212976"/>
            <a:ext cx="360040" cy="478393"/>
          </a:xfrm>
          <a:prstGeom prst="downArrow">
            <a:avLst>
              <a:gd name="adj1" fmla="val 50000"/>
              <a:gd name="adj2" fmla="val 439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98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1560" y="764704"/>
            <a:ext cx="7560840" cy="830997"/>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 the </a:t>
            </a:r>
            <a:r>
              <a:rPr lang="en-GB" sz="2400" b="1" dirty="0">
                <a:latin typeface="Times New Roman" panose="02020603050405020304" pitchFamily="18" charset="0"/>
                <a:ea typeface="Times New Roman" panose="02020603050405020304" pitchFamily="18" charset="0"/>
              </a:rPr>
              <a:t>spatial interpolation is performed from a sufficiently small </a:t>
            </a:r>
            <a:r>
              <a:rPr lang="en-GB" sz="2400" b="1" dirty="0" smtClean="0">
                <a:latin typeface="Times New Roman" panose="02020603050405020304" pitchFamily="18" charset="0"/>
                <a:ea typeface="Times New Roman" panose="02020603050405020304" pitchFamily="18" charset="0"/>
              </a:rPr>
              <a:t>grain</a:t>
            </a:r>
            <a:endParaRPr lang="it-IT" sz="2400" b="1" dirty="0">
              <a:effectLst/>
              <a:latin typeface="Times New Roman" panose="02020603050405020304" pitchFamily="18" charset="0"/>
              <a:ea typeface="Times New Roman" panose="02020603050405020304" pitchFamily="18" charset="0"/>
            </a:endParaRPr>
          </a:p>
        </p:txBody>
      </p:sp>
      <p:sp>
        <p:nvSpPr>
          <p:cNvPr id="3" name="CasellaDiTesto 2"/>
          <p:cNvSpPr txBox="1"/>
          <p:nvPr/>
        </p:nvSpPr>
        <p:spPr>
          <a:xfrm>
            <a:off x="4267949" y="116632"/>
            <a:ext cx="466794" cy="646331"/>
          </a:xfrm>
          <a:prstGeom prst="rect">
            <a:avLst/>
          </a:prstGeom>
          <a:noFill/>
        </p:spPr>
        <p:txBody>
          <a:bodyPr wrap="none" rtlCol="0">
            <a:spAutoFit/>
          </a:bodyPr>
          <a:lstStyle/>
          <a:p>
            <a:r>
              <a:rPr lang="it-IT" sz="3600" b="1" dirty="0" err="1" smtClean="0">
                <a:solidFill>
                  <a:srgbClr val="FF0000"/>
                </a:solidFill>
                <a:latin typeface="Times New Roman" panose="02020603050405020304" pitchFamily="18" charset="0"/>
                <a:cs typeface="Times New Roman" panose="02020603050405020304" pitchFamily="18" charset="0"/>
              </a:rPr>
              <a:t>if</a:t>
            </a:r>
            <a:endParaRPr lang="it-IT" sz="3600" b="1" dirty="0">
              <a:solidFill>
                <a:srgbClr val="FF0000"/>
              </a:solidFill>
              <a:latin typeface="Times New Roman" panose="02020603050405020304" pitchFamily="18" charset="0"/>
              <a:cs typeface="Times New Roman" panose="02020603050405020304" pitchFamily="18" charset="0"/>
            </a:endParaRPr>
          </a:p>
        </p:txBody>
      </p:sp>
      <p:sp>
        <p:nvSpPr>
          <p:cNvPr id="4" name="Rettangolo 3"/>
          <p:cNvSpPr/>
          <p:nvPr/>
        </p:nvSpPr>
        <p:spPr>
          <a:xfrm>
            <a:off x="683568" y="1877923"/>
            <a:ext cx="7920880" cy="830997"/>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 </a:t>
            </a:r>
            <a:r>
              <a:rPr lang="en-GB" sz="2400" b="1" dirty="0" smtClean="0">
                <a:latin typeface="Times New Roman" panose="02020603050405020304" pitchFamily="18" charset="0"/>
                <a:ea typeface="Times New Roman" panose="02020603050405020304" pitchFamily="18" charset="0"/>
              </a:rPr>
              <a:t>if the </a:t>
            </a:r>
            <a:r>
              <a:rPr lang="en-GB" sz="2400" b="1" dirty="0">
                <a:latin typeface="Times New Roman" panose="02020603050405020304" pitchFamily="18" charset="0"/>
                <a:ea typeface="Times New Roman" panose="02020603050405020304" pitchFamily="18" charset="0"/>
              </a:rPr>
              <a:t>discontinuity sets can be assimilated to sets of zero </a:t>
            </a:r>
            <a:r>
              <a:rPr lang="en-GB" sz="2400" b="1" dirty="0" smtClean="0">
                <a:latin typeface="Times New Roman" panose="02020603050405020304" pitchFamily="18" charset="0"/>
                <a:ea typeface="Times New Roman" panose="02020603050405020304" pitchFamily="18" charset="0"/>
              </a:rPr>
              <a:t>measure</a:t>
            </a:r>
            <a:endParaRPr lang="it-IT" sz="2400" b="1" dirty="0"/>
          </a:p>
        </p:txBody>
      </p:sp>
      <p:sp>
        <p:nvSpPr>
          <p:cNvPr id="5" name="Rettangolo 4"/>
          <p:cNvSpPr/>
          <p:nvPr/>
        </p:nvSpPr>
        <p:spPr>
          <a:xfrm>
            <a:off x="827584" y="3645024"/>
            <a:ext cx="7038528" cy="1200329"/>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the </a:t>
            </a:r>
            <a:r>
              <a:rPr lang="en-GB" sz="2400" b="1" dirty="0" smtClean="0">
                <a:latin typeface="Times New Roman" panose="02020603050405020304" pitchFamily="18" charset="0"/>
                <a:ea typeface="Times New Roman" panose="02020603050405020304" pitchFamily="18" charset="0"/>
              </a:rPr>
              <a:t>aggregated map is </a:t>
            </a:r>
            <a:r>
              <a:rPr lang="en-GB" sz="2400" b="1" dirty="0">
                <a:latin typeface="Times New Roman" panose="02020603050405020304" pitchFamily="18" charset="0"/>
                <a:ea typeface="Times New Roman" panose="02020603050405020304" pitchFamily="18" charset="0"/>
              </a:rPr>
              <a:t>uniformly design consistent irrespective of the discontinuities which may occur throughout the study </a:t>
            </a:r>
            <a:r>
              <a:rPr lang="en-GB" sz="2400" b="1" dirty="0" smtClean="0">
                <a:latin typeface="Times New Roman" panose="02020603050405020304" pitchFamily="18" charset="0"/>
                <a:ea typeface="Times New Roman" panose="02020603050405020304" pitchFamily="18" charset="0"/>
              </a:rPr>
              <a:t>region</a:t>
            </a:r>
            <a:endParaRPr lang="it-IT" sz="2400" b="1" dirty="0"/>
          </a:p>
        </p:txBody>
      </p:sp>
      <p:sp>
        <p:nvSpPr>
          <p:cNvPr id="7" name="CasellaDiTesto 6"/>
          <p:cNvSpPr txBox="1"/>
          <p:nvPr/>
        </p:nvSpPr>
        <p:spPr>
          <a:xfrm>
            <a:off x="3923928" y="2852936"/>
            <a:ext cx="1056700" cy="646331"/>
          </a:xfrm>
          <a:prstGeom prst="rect">
            <a:avLst/>
          </a:prstGeom>
          <a:noFill/>
        </p:spPr>
        <p:txBody>
          <a:bodyPr wrap="none" rtlCol="0">
            <a:spAutoFit/>
          </a:bodyPr>
          <a:lstStyle/>
          <a:p>
            <a:r>
              <a:rPr lang="it-IT" sz="3600" b="1" dirty="0" err="1" smtClean="0">
                <a:solidFill>
                  <a:srgbClr val="FF0000"/>
                </a:solidFill>
                <a:latin typeface="Times New Roman" panose="02020603050405020304" pitchFamily="18" charset="0"/>
                <a:cs typeface="Times New Roman" panose="02020603050405020304" pitchFamily="18" charset="0"/>
              </a:rPr>
              <a:t>then</a:t>
            </a:r>
            <a:endParaRPr lang="it-IT" sz="3600" b="1" dirty="0">
              <a:solidFill>
                <a:srgbClr val="FF0000"/>
              </a:solidFill>
              <a:latin typeface="Times New Roman" panose="02020603050405020304" pitchFamily="18" charset="0"/>
              <a:cs typeface="Times New Roman" panose="02020603050405020304" pitchFamily="18" charset="0"/>
            </a:endParaRPr>
          </a:p>
        </p:txBody>
      </p:sp>
      <p:sp>
        <p:nvSpPr>
          <p:cNvPr id="9" name="Rettangolo 8"/>
          <p:cNvSpPr/>
          <p:nvPr/>
        </p:nvSpPr>
        <p:spPr>
          <a:xfrm>
            <a:off x="860983" y="6093296"/>
            <a:ext cx="5865708" cy="369332"/>
          </a:xfrm>
          <a:prstGeom prst="rect">
            <a:avLst/>
          </a:prstGeom>
        </p:spPr>
        <p:txBody>
          <a:bodyPr wrap="none">
            <a:spAutoFit/>
          </a:bodyPr>
          <a:lstStyle/>
          <a:p>
            <a:r>
              <a:rPr lang="it-IT" altLang="it-IT" b="1" dirty="0">
                <a:latin typeface="Times New Roman" panose="02020603050405020304" pitchFamily="18" charset="0"/>
                <a:cs typeface="Times New Roman" panose="02020603050405020304" pitchFamily="18" charset="0"/>
              </a:rPr>
              <a:t>(</a:t>
            </a:r>
            <a:r>
              <a:rPr lang="it-IT" altLang="it-IT" b="1" dirty="0" err="1">
                <a:latin typeface="Times New Roman" panose="02020603050405020304" pitchFamily="18" charset="0"/>
                <a:cs typeface="Times New Roman" panose="02020603050405020304" pitchFamily="18" charset="0"/>
              </a:rPr>
              <a:t>see</a:t>
            </a:r>
            <a:r>
              <a:rPr lang="it-IT" altLang="it-IT" b="1" dirty="0">
                <a:latin typeface="Times New Roman" panose="02020603050405020304" pitchFamily="18" charset="0"/>
                <a:cs typeface="Times New Roman" panose="02020603050405020304" pitchFamily="18" charset="0"/>
              </a:rPr>
              <a:t> Fattorini et al. </a:t>
            </a:r>
            <a:r>
              <a:rPr lang="it-IT" altLang="it-IT" b="1" dirty="0" smtClean="0">
                <a:latin typeface="Times New Roman" panose="02020603050405020304" pitchFamily="18" charset="0"/>
                <a:cs typeface="Times New Roman" panose="02020603050405020304" pitchFamily="18" charset="0"/>
              </a:rPr>
              <a:t>2018, </a:t>
            </a:r>
            <a:r>
              <a:rPr lang="it-IT" altLang="it-IT" b="1" dirty="0">
                <a:latin typeface="Times New Roman" panose="02020603050405020304" pitchFamily="18" charset="0"/>
                <a:cs typeface="Times New Roman" panose="02020603050405020304" pitchFamily="18" charset="0"/>
              </a:rPr>
              <a:t>JASA, </a:t>
            </a:r>
            <a:r>
              <a:rPr lang="it-IT" altLang="it-IT" b="1" dirty="0" err="1" smtClean="0">
                <a:latin typeface="Times New Roman" panose="02020603050405020304" pitchFamily="18" charset="0"/>
                <a:cs typeface="Times New Roman" panose="02020603050405020304" pitchFamily="18" charset="0"/>
              </a:rPr>
              <a:t>Supplementary</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Material</a:t>
            </a:r>
            <a:r>
              <a:rPr lang="it-IT" altLang="it-IT" b="1" dirty="0" smtClean="0">
                <a:latin typeface="Times New Roman" panose="02020603050405020304" pitchFamily="18" charset="0"/>
                <a:cs typeface="Times New Roman" panose="02020603050405020304" pitchFamily="18" charset="0"/>
              </a:rPr>
              <a:t>)</a:t>
            </a:r>
            <a:endParaRPr lang="it-IT" dirty="0"/>
          </a:p>
        </p:txBody>
      </p:sp>
      <p:pic>
        <p:nvPicPr>
          <p:cNvPr id="6" name="Immagine 5"/>
          <p:cNvPicPr>
            <a:picLocks noChangeAspect="1"/>
          </p:cNvPicPr>
          <p:nvPr/>
        </p:nvPicPr>
        <p:blipFill>
          <a:blip r:embed="rId2"/>
          <a:stretch>
            <a:fillRect/>
          </a:stretch>
        </p:blipFill>
        <p:spPr>
          <a:xfrm>
            <a:off x="1920036" y="4991110"/>
            <a:ext cx="4695825" cy="1057275"/>
          </a:xfrm>
          <a:prstGeom prst="rect">
            <a:avLst/>
          </a:prstGeom>
        </p:spPr>
      </p:pic>
    </p:spTree>
    <p:extLst>
      <p:ext uri="{BB962C8B-B14F-4D97-AF65-F5344CB8AC3E}">
        <p14:creationId xmlns:p14="http://schemas.microsoft.com/office/powerpoint/2010/main" val="11948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smtClean="0">
                <a:latin typeface="Times New Roman" panose="02020603050405020304" pitchFamily="18" charset="0"/>
                <a:cs typeface="Times New Roman" panose="02020603050405020304" pitchFamily="18" charset="0"/>
              </a:rPr>
              <a:t>case </a:t>
            </a:r>
            <a:r>
              <a:rPr lang="it-IT" altLang="it-IT" sz="6000" b="1" dirty="0" err="1" smtClean="0">
                <a:latin typeface="Times New Roman" panose="02020603050405020304" pitchFamily="18" charset="0"/>
                <a:cs typeface="Times New Roman" panose="02020603050405020304" pitchFamily="18" charset="0"/>
              </a:rPr>
              <a:t>study</a:t>
            </a:r>
            <a:endParaRPr lang="it-IT" altLang="it-IT" sz="6000" dirty="0"/>
          </a:p>
        </p:txBody>
      </p:sp>
    </p:spTree>
    <p:extLst>
      <p:ext uri="{BB962C8B-B14F-4D97-AF65-F5344CB8AC3E}">
        <p14:creationId xmlns:p14="http://schemas.microsoft.com/office/powerpoint/2010/main" val="26423186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260648"/>
            <a:ext cx="7200800" cy="1200329"/>
          </a:xfrm>
          <a:prstGeom prst="rect">
            <a:avLst/>
          </a:prstGeom>
        </p:spPr>
        <p:txBody>
          <a:bodyPr wrap="square">
            <a:spAutoFit/>
          </a:bodyPr>
          <a:lstStyle/>
          <a:p>
            <a:pPr algn="just">
              <a:spcAft>
                <a:spcPts val="0"/>
              </a:spcAft>
            </a:pPr>
            <a:r>
              <a:rPr lang="en-GB" sz="2400" b="1" dirty="0" smtClean="0">
                <a:latin typeface="Times New Roman" panose="02020603050405020304" pitchFamily="18" charset="0"/>
                <a:ea typeface="Times New Roman" panose="02020603050405020304" pitchFamily="18" charset="0"/>
              </a:rPr>
              <a:t>AAA (</a:t>
            </a:r>
            <a:r>
              <a:rPr lang="en-GB" sz="2400" b="1" dirty="0" err="1" smtClean="0">
                <a:latin typeface="Times New Roman" panose="02020603050405020304" pitchFamily="18" charset="0"/>
                <a:ea typeface="Times New Roman" panose="02020603050405020304" pitchFamily="18" charset="0"/>
              </a:rPr>
              <a:t>Agrit</a:t>
            </a:r>
            <a:r>
              <a:rPr lang="en-GB" sz="2400" b="1" dirty="0" smtClean="0">
                <a:latin typeface="Times New Roman" panose="02020603050405020304" pitchFamily="18" charset="0"/>
                <a:ea typeface="Times New Roman" panose="02020603050405020304" pitchFamily="18" charset="0"/>
              </a:rPr>
              <a:t> Agro </a:t>
            </a:r>
            <a:r>
              <a:rPr lang="en-GB" sz="2400" b="1" dirty="0" err="1" smtClean="0">
                <a:latin typeface="Times New Roman" panose="02020603050405020304" pitchFamily="18" charset="0"/>
                <a:ea typeface="Times New Roman" panose="02020603050405020304" pitchFamily="18" charset="0"/>
              </a:rPr>
              <a:t>Ambiente</a:t>
            </a:r>
            <a:r>
              <a:rPr lang="en-GB" sz="2400" b="1" dirty="0" smtClean="0">
                <a:latin typeface="Times New Roman" panose="02020603050405020304" pitchFamily="18" charset="0"/>
                <a:ea typeface="Times New Roman" panose="02020603050405020304" pitchFamily="18" charset="0"/>
              </a:rPr>
              <a:t>) : survey </a:t>
            </a:r>
            <a:r>
              <a:rPr lang="en-GB" sz="2400" b="1" dirty="0">
                <a:latin typeface="Times New Roman" panose="02020603050405020304" pitchFamily="18" charset="0"/>
                <a:ea typeface="Times New Roman" panose="02020603050405020304" pitchFamily="18" charset="0"/>
              </a:rPr>
              <a:t>performed in 2012 by the Italian Ministry of Agriculture, Food and Forestry Policies</a:t>
            </a:r>
            <a:endParaRPr lang="it-IT" sz="2400" b="1" dirty="0">
              <a:effectLst/>
              <a:latin typeface="Times New Roman" panose="02020603050405020304" pitchFamily="18" charset="0"/>
              <a:ea typeface="Times New Roman" panose="02020603050405020304" pitchFamily="18" charset="0"/>
            </a:endParaRPr>
          </a:p>
        </p:txBody>
      </p:sp>
      <p:sp>
        <p:nvSpPr>
          <p:cNvPr id="3" name="Rettangolo 2"/>
          <p:cNvSpPr/>
          <p:nvPr/>
        </p:nvSpPr>
        <p:spPr>
          <a:xfrm>
            <a:off x="539552" y="1556792"/>
            <a:ext cx="7128792" cy="830997"/>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Tuscany was tessellated by a grid of quadrats of size 6.25 ha</a:t>
            </a:r>
            <a:endParaRPr lang="it-IT" sz="2400" b="1" dirty="0">
              <a:effectLst/>
              <a:latin typeface="Times New Roman" panose="02020603050405020304" pitchFamily="18" charset="0"/>
              <a:ea typeface="Times New Roman" panose="02020603050405020304" pitchFamily="18" charset="0"/>
            </a:endParaRPr>
          </a:p>
        </p:txBody>
      </p:sp>
      <p:sp>
        <p:nvSpPr>
          <p:cNvPr id="4" name="Rettangolo 3"/>
          <p:cNvSpPr/>
          <p:nvPr/>
        </p:nvSpPr>
        <p:spPr>
          <a:xfrm>
            <a:off x="611560" y="2420888"/>
            <a:ext cx="5622886" cy="461665"/>
          </a:xfrm>
          <a:prstGeom prst="rect">
            <a:avLst/>
          </a:prstGeom>
        </p:spPr>
        <p:txBody>
          <a:bodyPr wrap="non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non-agricultural quadrats were neglected</a:t>
            </a:r>
            <a:endParaRPr lang="it-IT" sz="2400" b="1" dirty="0">
              <a:effectLst/>
              <a:latin typeface="Times New Roman" panose="02020603050405020304" pitchFamily="18" charset="0"/>
              <a:ea typeface="Times New Roman" panose="02020603050405020304" pitchFamily="18" charset="0"/>
            </a:endParaRPr>
          </a:p>
        </p:txBody>
      </p:sp>
      <p:sp>
        <p:nvSpPr>
          <p:cNvPr id="5" name="Rettangolo 4"/>
          <p:cNvSpPr/>
          <p:nvPr/>
        </p:nvSpPr>
        <p:spPr>
          <a:xfrm>
            <a:off x="611560" y="3068960"/>
            <a:ext cx="7056784" cy="830997"/>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the 277,081 cultivated quadrats constituted the population of interest</a:t>
            </a:r>
            <a:endParaRPr lang="it-IT" sz="2400" b="1" dirty="0">
              <a:effectLst/>
              <a:latin typeface="Times New Roman" panose="02020603050405020304" pitchFamily="18" charset="0"/>
              <a:ea typeface="Times New Roman" panose="02020603050405020304" pitchFamily="18" charset="0"/>
            </a:endParaRPr>
          </a:p>
        </p:txBody>
      </p:sp>
      <p:sp>
        <p:nvSpPr>
          <p:cNvPr id="6" name="Rettangolo 5"/>
          <p:cNvSpPr/>
          <p:nvPr/>
        </p:nvSpPr>
        <p:spPr>
          <a:xfrm>
            <a:off x="539552" y="3933056"/>
            <a:ext cx="7776864" cy="1200329"/>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quadrats were stratified in accordance with the average altitude, percentage of cultivated land and Shannon index of land-use diversity</a:t>
            </a:r>
            <a:endParaRPr lang="it-IT" sz="2400" b="1" dirty="0">
              <a:effectLst/>
              <a:latin typeface="Times New Roman" panose="02020603050405020304" pitchFamily="18" charset="0"/>
              <a:ea typeface="Times New Roman" panose="02020603050405020304" pitchFamily="18" charset="0"/>
            </a:endParaRPr>
          </a:p>
        </p:txBody>
      </p:sp>
      <p:pic>
        <p:nvPicPr>
          <p:cNvPr id="8" name="Immagine 7"/>
          <p:cNvPicPr>
            <a:picLocks noChangeAspect="1"/>
          </p:cNvPicPr>
          <p:nvPr/>
        </p:nvPicPr>
        <p:blipFill>
          <a:blip r:embed="rId2"/>
          <a:stretch>
            <a:fillRect/>
          </a:stretch>
        </p:blipFill>
        <p:spPr>
          <a:xfrm>
            <a:off x="1086000" y="5085184"/>
            <a:ext cx="1621471" cy="1620000"/>
          </a:xfrm>
          <a:prstGeom prst="rect">
            <a:avLst/>
          </a:prstGeom>
        </p:spPr>
      </p:pic>
      <p:pic>
        <p:nvPicPr>
          <p:cNvPr id="9" name="Immagine 8"/>
          <p:cNvPicPr>
            <a:picLocks noChangeAspect="1"/>
          </p:cNvPicPr>
          <p:nvPr/>
        </p:nvPicPr>
        <p:blipFill>
          <a:blip r:embed="rId3"/>
          <a:stretch>
            <a:fillRect/>
          </a:stretch>
        </p:blipFill>
        <p:spPr>
          <a:xfrm>
            <a:off x="3448116" y="5042830"/>
            <a:ext cx="1621471" cy="1620000"/>
          </a:xfrm>
          <a:prstGeom prst="rect">
            <a:avLst/>
          </a:prstGeom>
        </p:spPr>
      </p:pic>
      <p:pic>
        <p:nvPicPr>
          <p:cNvPr id="10" name="Immagine 9"/>
          <p:cNvPicPr>
            <a:picLocks noChangeAspect="1"/>
          </p:cNvPicPr>
          <p:nvPr/>
        </p:nvPicPr>
        <p:blipFill>
          <a:blip r:embed="rId4"/>
          <a:stretch>
            <a:fillRect/>
          </a:stretch>
        </p:blipFill>
        <p:spPr>
          <a:xfrm>
            <a:off x="5686832" y="5049360"/>
            <a:ext cx="1621472" cy="1620000"/>
          </a:xfrm>
          <a:prstGeom prst="rect">
            <a:avLst/>
          </a:prstGeom>
        </p:spPr>
      </p:pic>
    </p:spTree>
    <p:extLst>
      <p:ext uri="{BB962C8B-B14F-4D97-AF65-F5344CB8AC3E}">
        <p14:creationId xmlns:p14="http://schemas.microsoft.com/office/powerpoint/2010/main" val="363473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057414" y="1133210"/>
            <a:ext cx="5547034" cy="5542003"/>
          </a:xfrm>
          <a:prstGeom prst="rect">
            <a:avLst/>
          </a:prstGeom>
        </p:spPr>
      </p:pic>
      <p:sp>
        <p:nvSpPr>
          <p:cNvPr id="3" name="Rettangolo 2"/>
          <p:cNvSpPr/>
          <p:nvPr/>
        </p:nvSpPr>
        <p:spPr>
          <a:xfrm>
            <a:off x="683568" y="188640"/>
            <a:ext cx="7848872" cy="1200329"/>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a sampling fraction of 2% was adopted within each strata to select quadrats by means of SRSWOR for a total sample of 5,593 quadrats</a:t>
            </a:r>
            <a:endParaRPr lang="it-IT" sz="2400" b="1" dirty="0">
              <a:effectLst/>
              <a:latin typeface="Times New Roman" panose="02020603050405020304" pitchFamily="18" charset="0"/>
              <a:ea typeface="Times New Roman" panose="02020603050405020304" pitchFamily="18" charset="0"/>
            </a:endParaRPr>
          </a:p>
        </p:txBody>
      </p:sp>
      <p:sp>
        <p:nvSpPr>
          <p:cNvPr id="2" name="Rettangolo 1"/>
          <p:cNvSpPr/>
          <p:nvPr/>
        </p:nvSpPr>
        <p:spPr>
          <a:xfrm>
            <a:off x="1763688" y="2924944"/>
            <a:ext cx="338336" cy="33833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115616" y="3491716"/>
            <a:ext cx="2141933" cy="400110"/>
          </a:xfrm>
          <a:prstGeom prst="rect">
            <a:avLst/>
          </a:prstGeom>
          <a:noFill/>
        </p:spPr>
        <p:txBody>
          <a:bodyPr wrap="none" rtlCol="0">
            <a:spAutoFit/>
          </a:bodyPr>
          <a:lstStyle/>
          <a:p>
            <a:r>
              <a:rPr lang="it-IT" sz="2000" b="1" dirty="0" err="1" smtClean="0">
                <a:latin typeface="Times New Roman" panose="02020603050405020304" pitchFamily="18" charset="0"/>
                <a:cs typeface="Times New Roman" panose="02020603050405020304" pitchFamily="18" charset="0"/>
              </a:rPr>
              <a:t>sampled</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quadrats</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33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1033522" y="447088"/>
            <a:ext cx="66863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smtClean="0">
                <a:latin typeface="Times New Roman" panose="02020603050405020304" pitchFamily="18" charset="0"/>
                <a:cs typeface="Times New Roman" panose="02020603050405020304" pitchFamily="18" charset="0"/>
              </a:rPr>
              <a:t>we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have</a:t>
            </a:r>
            <a:r>
              <a:rPr lang="it-IT" altLang="it-IT" b="1" dirty="0" smtClean="0">
                <a:latin typeface="Times New Roman" panose="02020603050405020304" pitchFamily="18" charset="0"/>
                <a:cs typeface="Times New Roman" panose="02020603050405020304" pitchFamily="18" charset="0"/>
              </a:rPr>
              <a:t> first </a:t>
            </a:r>
            <a:r>
              <a:rPr lang="it-IT" altLang="it-IT" b="1" dirty="0" err="1" smtClean="0">
                <a:latin typeface="Times New Roman" panose="02020603050405020304" pitchFamily="18" charset="0"/>
                <a:cs typeface="Times New Roman" panose="02020603050405020304" pitchFamily="18" charset="0"/>
              </a:rPr>
              <a:t>considered</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situations</a:t>
            </a:r>
            <a:r>
              <a:rPr lang="it-IT" altLang="it-IT" b="1" dirty="0" smtClean="0">
                <a:latin typeface="Times New Roman" panose="02020603050405020304" pitchFamily="18" charset="0"/>
                <a:cs typeface="Times New Roman" panose="02020603050405020304" pitchFamily="18" charset="0"/>
              </a:rPr>
              <a:t> in </a:t>
            </a:r>
            <a:r>
              <a:rPr lang="it-IT" altLang="it-IT" b="1" dirty="0" err="1" smtClean="0">
                <a:latin typeface="Times New Roman" panose="02020603050405020304" pitchFamily="18" charset="0"/>
                <a:cs typeface="Times New Roman" panose="02020603050405020304" pitchFamily="18" charset="0"/>
              </a:rPr>
              <a:t>which</a:t>
            </a:r>
            <a:r>
              <a:rPr lang="it-IT" altLang="it-IT" b="1" dirty="0" smtClean="0">
                <a:latin typeface="Times New Roman" panose="02020603050405020304" pitchFamily="18" charset="0"/>
                <a:cs typeface="Times New Roman" panose="02020603050405020304" pitchFamily="18" charset="0"/>
              </a:rPr>
              <a:t>:</a:t>
            </a:r>
            <a:endParaRPr lang="it-IT" altLang="it-IT" b="1" dirty="0">
              <a:latin typeface="Times New Roman" panose="02020603050405020304" pitchFamily="18" charset="0"/>
              <a:cs typeface="Times New Roman" panose="02020603050405020304" pitchFamily="18" charset="0"/>
            </a:endParaRPr>
          </a:p>
        </p:txBody>
      </p:sp>
      <p:sp>
        <p:nvSpPr>
          <p:cNvPr id="4" name="CasellaDiTesto 3"/>
          <p:cNvSpPr txBox="1">
            <a:spLocks noChangeArrowheads="1"/>
          </p:cNvSpPr>
          <p:nvPr/>
        </p:nvSpPr>
        <p:spPr bwMode="auto">
          <a:xfrm>
            <a:off x="840319" y="1632595"/>
            <a:ext cx="7092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a:latin typeface="Times New Roman" panose="02020603050405020304" pitchFamily="18" charset="0"/>
                <a:cs typeface="Times New Roman" panose="02020603050405020304" pitchFamily="18" charset="0"/>
              </a:rPr>
              <a:t>i) the </a:t>
            </a:r>
            <a:r>
              <a:rPr lang="it-IT" altLang="it-IT" b="1" dirty="0" err="1">
                <a:latin typeface="Times New Roman" panose="02020603050405020304" pitchFamily="18" charset="0"/>
                <a:cs typeface="Times New Roman" panose="02020603050405020304" pitchFamily="18" charset="0"/>
              </a:rPr>
              <a:t>study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region</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is</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partitioned</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into</a:t>
            </a:r>
            <a:r>
              <a:rPr lang="it-IT" altLang="it-IT" b="1" dirty="0">
                <a:latin typeface="Times New Roman" panose="02020603050405020304" pitchFamily="18" charset="0"/>
                <a:cs typeface="Times New Roman" panose="02020603050405020304" pitchFamily="18" charset="0"/>
              </a:rPr>
              <a:t> a  </a:t>
            </a:r>
          </a:p>
          <a:p>
            <a:pPr algn="just">
              <a:spcBef>
                <a:spcPct val="0"/>
              </a:spcBef>
              <a:buFontTx/>
              <a:buNone/>
            </a:pPr>
            <a:r>
              <a:rPr lang="it-IT" altLang="it-IT" b="1" dirty="0">
                <a:latin typeface="Times New Roman" panose="02020603050405020304" pitchFamily="18" charset="0"/>
                <a:cs typeface="Times New Roman" panose="02020603050405020304" pitchFamily="18" charset="0"/>
              </a:rPr>
              <a:t> finite </a:t>
            </a:r>
            <a:r>
              <a:rPr lang="it-IT" altLang="it-IT" b="1" dirty="0" err="1">
                <a:latin typeface="Times New Roman" panose="02020603050405020304" pitchFamily="18" charset="0"/>
                <a:cs typeface="Times New Roman" panose="02020603050405020304" pitchFamily="18" charset="0"/>
              </a:rPr>
              <a:t>population</a:t>
            </a:r>
            <a:r>
              <a:rPr lang="it-IT" altLang="it-IT" b="1" dirty="0">
                <a:latin typeface="Times New Roman" panose="02020603050405020304" pitchFamily="18" charset="0"/>
                <a:cs typeface="Times New Roman" panose="02020603050405020304" pitchFamily="18" charset="0"/>
              </a:rPr>
              <a:t> of </a:t>
            </a:r>
            <a:r>
              <a:rPr lang="it-IT" altLang="it-IT" b="1" dirty="0" err="1">
                <a:latin typeface="Times New Roman" panose="02020603050405020304" pitchFamily="18" charset="0"/>
                <a:cs typeface="Times New Roman" panose="02020603050405020304" pitchFamily="18" charset="0"/>
              </a:rPr>
              <a:t>spatial</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units</a:t>
            </a:r>
            <a:endParaRPr lang="it-IT" altLang="it-IT" b="1" dirty="0">
              <a:latin typeface="Times New Roman" panose="02020603050405020304" pitchFamily="18" charset="0"/>
              <a:cs typeface="Times New Roman" panose="02020603050405020304" pitchFamily="18" charset="0"/>
            </a:endParaRPr>
          </a:p>
        </p:txBody>
      </p:sp>
      <p:sp>
        <p:nvSpPr>
          <p:cNvPr id="5" name="CasellaDiTesto 4"/>
          <p:cNvSpPr txBox="1">
            <a:spLocks noChangeArrowheads="1"/>
          </p:cNvSpPr>
          <p:nvPr/>
        </p:nvSpPr>
        <p:spPr bwMode="auto">
          <a:xfrm>
            <a:off x="810950" y="3072755"/>
            <a:ext cx="7151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a:latin typeface="Times New Roman" panose="02020603050405020304" pitchFamily="18" charset="0"/>
                <a:cs typeface="Times New Roman" panose="02020603050405020304" pitchFamily="18" charset="0"/>
              </a:rPr>
              <a:t>ii) the </a:t>
            </a:r>
            <a:r>
              <a:rPr lang="it-IT" altLang="it-IT" b="1" dirty="0" err="1">
                <a:latin typeface="Times New Roman" panose="02020603050405020304" pitchFamily="18" charset="0"/>
                <a:cs typeface="Times New Roman" panose="02020603050405020304" pitchFamily="18" charset="0"/>
              </a:rPr>
              <a:t>survey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variable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is</a:t>
            </a:r>
            <a:r>
              <a:rPr lang="it-IT" altLang="it-IT" b="1" dirty="0">
                <a:latin typeface="Times New Roman" panose="02020603050405020304" pitchFamily="18" charset="0"/>
                <a:cs typeface="Times New Roman" panose="02020603050405020304" pitchFamily="18" charset="0"/>
              </a:rPr>
              <a:t> the </a:t>
            </a:r>
            <a:r>
              <a:rPr lang="it-IT" altLang="it-IT" b="1" dirty="0" err="1">
                <a:latin typeface="Times New Roman" panose="02020603050405020304" pitchFamily="18" charset="0"/>
                <a:cs typeface="Times New Roman" panose="02020603050405020304" pitchFamily="18" charset="0"/>
              </a:rPr>
              <a:t>amount</a:t>
            </a:r>
            <a:r>
              <a:rPr lang="it-IT" altLang="it-IT" b="1" dirty="0">
                <a:latin typeface="Times New Roman" panose="02020603050405020304" pitchFamily="18" charset="0"/>
                <a:cs typeface="Times New Roman" panose="02020603050405020304" pitchFamily="18" charset="0"/>
              </a:rPr>
              <a:t> of </a:t>
            </a:r>
          </a:p>
          <a:p>
            <a:pPr algn="just">
              <a:spcBef>
                <a:spcPct val="0"/>
              </a:spcBef>
              <a:buFontTx/>
              <a:buNone/>
            </a:pPr>
            <a:r>
              <a:rPr lang="it-IT" altLang="it-IT" b="1" dirty="0">
                <a:latin typeface="Times New Roman" panose="02020603050405020304" pitchFamily="18" charset="0"/>
                <a:cs typeface="Times New Roman" panose="02020603050405020304" pitchFamily="18" charset="0"/>
              </a:rPr>
              <a:t>an </a:t>
            </a:r>
            <a:r>
              <a:rPr lang="it-IT" altLang="it-IT" b="1" dirty="0" err="1">
                <a:latin typeface="Times New Roman" panose="02020603050405020304" pitchFamily="18" charset="0"/>
                <a:cs typeface="Times New Roman" panose="02020603050405020304" pitchFamily="18" charset="0"/>
              </a:rPr>
              <a:t>attribute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within</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units</a:t>
            </a:r>
            <a:endParaRPr lang="it-IT" altLang="it-IT"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866" y="4473712"/>
            <a:ext cx="5927590" cy="197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55576" y="476672"/>
            <a:ext cx="7776864" cy="2308324"/>
          </a:xfrm>
          <a:prstGeom prst="rect">
            <a:avLst/>
          </a:prstGeom>
        </p:spPr>
        <p:txBody>
          <a:bodyPr wrap="square">
            <a:spAutoFit/>
          </a:bodyPr>
          <a:lstStyle/>
          <a:p>
            <a:pPr algn="just">
              <a:spcAft>
                <a:spcPts val="0"/>
              </a:spcAft>
            </a:pPr>
            <a:r>
              <a:rPr lang="en-GB" sz="2400" b="1" dirty="0">
                <a:latin typeface="Times New Roman" panose="02020603050405020304" pitchFamily="18" charset="0"/>
                <a:ea typeface="Times New Roman" panose="02020603050405020304" pitchFamily="18" charset="0"/>
              </a:rPr>
              <a:t>the information gathered within each sample </a:t>
            </a:r>
            <a:r>
              <a:rPr lang="en-GB" sz="2400" b="1" dirty="0" smtClean="0">
                <a:latin typeface="Times New Roman" panose="02020603050405020304" pitchFamily="18" charset="0"/>
                <a:ea typeface="Times New Roman" panose="02020603050405020304" pitchFamily="18" charset="0"/>
              </a:rPr>
              <a:t>quadrat </a:t>
            </a:r>
            <a:r>
              <a:rPr lang="en-GB" sz="2400" b="1" dirty="0">
                <a:latin typeface="Times New Roman" panose="02020603050405020304" pitchFamily="18" charset="0"/>
                <a:ea typeface="Times New Roman" panose="02020603050405020304" pitchFamily="18" charset="0"/>
              </a:rPr>
              <a:t>concerned cultivation extents, quantitative and categorical features of ecological structures such as hedgerows, tree rows, stone walls, streams and isolated trees, soil characteristics such as erosion and water stagnation (</a:t>
            </a:r>
            <a:r>
              <a:rPr lang="en-GB" sz="2400" b="1" dirty="0" err="1">
                <a:latin typeface="Times New Roman" panose="02020603050405020304" pitchFamily="18" charset="0"/>
                <a:ea typeface="Times New Roman" panose="02020603050405020304" pitchFamily="18" charset="0"/>
              </a:rPr>
              <a:t>Tropea</a:t>
            </a:r>
            <a:r>
              <a:rPr lang="en-GB" sz="2400" b="1" dirty="0">
                <a:latin typeface="Times New Roman" panose="02020603050405020304" pitchFamily="18" charset="0"/>
                <a:ea typeface="Times New Roman" panose="02020603050405020304" pitchFamily="18" charset="0"/>
              </a:rPr>
              <a:t> et al, 2012)</a:t>
            </a:r>
            <a:endParaRPr lang="it-IT" sz="2400" b="1" dirty="0">
              <a:effectLst/>
              <a:latin typeface="Times New Roman" panose="02020603050405020304" pitchFamily="18" charset="0"/>
              <a:ea typeface="Times New Roman" panose="02020603050405020304" pitchFamily="18" charset="0"/>
            </a:endParaRPr>
          </a:p>
        </p:txBody>
      </p:sp>
      <p:sp>
        <p:nvSpPr>
          <p:cNvPr id="6" name="Rettangolo 5"/>
          <p:cNvSpPr/>
          <p:nvPr/>
        </p:nvSpPr>
        <p:spPr>
          <a:xfrm>
            <a:off x="1187624" y="5631631"/>
            <a:ext cx="1295547" cy="461665"/>
          </a:xfrm>
          <a:prstGeom prst="rect">
            <a:avLst/>
          </a:prstGeom>
        </p:spPr>
        <p:txBody>
          <a:bodyPr wrap="none">
            <a:spAutoFit/>
          </a:bodyPr>
          <a:lstStyle/>
          <a:p>
            <a:r>
              <a:rPr lang="en-GB" sz="2400" b="1" dirty="0" smtClean="0">
                <a:solidFill>
                  <a:srgbClr val="000000"/>
                </a:solidFill>
                <a:latin typeface="Times New Roman" panose="02020603050405020304" pitchFamily="18" charset="0"/>
                <a:ea typeface="Times New Roman" panose="02020603050405020304" pitchFamily="18" charset="0"/>
              </a:rPr>
              <a:t>ecotones</a:t>
            </a:r>
            <a:endParaRPr lang="it-IT" dirty="0"/>
          </a:p>
        </p:txBody>
      </p:sp>
      <p:pic>
        <p:nvPicPr>
          <p:cNvPr id="8" name="Immagine 7"/>
          <p:cNvPicPr>
            <a:picLocks noChangeAspect="1"/>
          </p:cNvPicPr>
          <p:nvPr/>
        </p:nvPicPr>
        <p:blipFill>
          <a:blip r:embed="rId2"/>
          <a:stretch>
            <a:fillRect/>
          </a:stretch>
        </p:blipFill>
        <p:spPr>
          <a:xfrm>
            <a:off x="611560" y="3277542"/>
            <a:ext cx="3340362" cy="2167682"/>
          </a:xfrm>
          <a:prstGeom prst="rect">
            <a:avLst/>
          </a:prstGeom>
        </p:spPr>
      </p:pic>
      <p:pic>
        <p:nvPicPr>
          <p:cNvPr id="9" name="Immagine 8"/>
          <p:cNvPicPr>
            <a:picLocks noChangeAspect="1"/>
          </p:cNvPicPr>
          <p:nvPr/>
        </p:nvPicPr>
        <p:blipFill>
          <a:blip r:embed="rId3"/>
          <a:stretch>
            <a:fillRect/>
          </a:stretch>
        </p:blipFill>
        <p:spPr>
          <a:xfrm>
            <a:off x="5781734" y="2708920"/>
            <a:ext cx="2534682" cy="3168352"/>
          </a:xfrm>
          <a:prstGeom prst="rect">
            <a:avLst/>
          </a:prstGeom>
        </p:spPr>
      </p:pic>
      <p:sp>
        <p:nvSpPr>
          <p:cNvPr id="10" name="Rettangolo 9"/>
          <p:cNvSpPr/>
          <p:nvPr/>
        </p:nvSpPr>
        <p:spPr>
          <a:xfrm>
            <a:off x="6300789" y="6135687"/>
            <a:ext cx="1256306" cy="461665"/>
          </a:xfrm>
          <a:prstGeom prst="rect">
            <a:avLst/>
          </a:prstGeom>
        </p:spPr>
        <p:txBody>
          <a:bodyPr wrap="none">
            <a:spAutoFit/>
          </a:bodyPr>
          <a:lstStyle/>
          <a:p>
            <a:r>
              <a:rPr lang="en-GB" sz="2400" b="1" dirty="0" smtClean="0">
                <a:solidFill>
                  <a:srgbClr val="000000"/>
                </a:solidFill>
                <a:latin typeface="Times New Roman" panose="02020603050405020304" pitchFamily="18" charset="0"/>
                <a:ea typeface="Times New Roman" panose="02020603050405020304" pitchFamily="18" charset="0"/>
              </a:rPr>
              <a:t>erosions</a:t>
            </a:r>
            <a:endParaRPr lang="it-IT" dirty="0"/>
          </a:p>
        </p:txBody>
      </p:sp>
    </p:spTree>
    <p:extLst>
      <p:ext uri="{BB962C8B-B14F-4D97-AF65-F5344CB8AC3E}">
        <p14:creationId xmlns:p14="http://schemas.microsoft.com/office/powerpoint/2010/main" val="287659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1560" y="404664"/>
            <a:ext cx="5426486" cy="954107"/>
          </a:xfrm>
          <a:prstGeom prst="rect">
            <a:avLst/>
          </a:prstGeom>
          <a:noFill/>
        </p:spPr>
        <p:txBody>
          <a:bodyPr wrap="none" rtlCol="0">
            <a:spAutoFit/>
          </a:bodyPr>
          <a:lstStyle/>
          <a:p>
            <a:r>
              <a:rPr lang="it-IT" sz="2800" b="1" dirty="0" smtClean="0">
                <a:latin typeface="Times New Roman" panose="02020603050405020304" pitchFamily="18" charset="0"/>
                <a:cs typeface="Times New Roman" panose="02020603050405020304" pitchFamily="18" charset="0"/>
              </a:rPr>
              <a:t>first  </a:t>
            </a:r>
            <a:r>
              <a:rPr lang="it-IT" sz="2800" b="1" dirty="0" err="1" smtClean="0">
                <a:latin typeface="Times New Roman" panose="02020603050405020304" pitchFamily="18" charset="0"/>
                <a:cs typeface="Times New Roman" panose="02020603050405020304" pitchFamily="18" charset="0"/>
              </a:rPr>
              <a:t>knowledge</a:t>
            </a:r>
            <a:r>
              <a:rPr lang="it-IT" sz="2800" b="1" dirty="0">
                <a:latin typeface="Times New Roman" panose="02020603050405020304" pitchFamily="18" charset="0"/>
                <a:cs typeface="Times New Roman" panose="02020603050405020304" pitchFamily="18" charset="0"/>
              </a:rPr>
              <a:t> </a:t>
            </a:r>
            <a:r>
              <a:rPr lang="it-IT" sz="2800" b="1" dirty="0" err="1" smtClean="0">
                <a:latin typeface="Times New Roman" panose="02020603050405020304" pitchFamily="18" charset="0"/>
                <a:cs typeface="Times New Roman" panose="02020603050405020304" pitchFamily="18" charset="0"/>
              </a:rPr>
              <a:t>about</a:t>
            </a:r>
            <a:r>
              <a:rPr lang="it-IT" sz="2800" b="1" dirty="0" smtClean="0">
                <a:latin typeface="Times New Roman" panose="02020603050405020304" pitchFamily="18" charset="0"/>
                <a:cs typeface="Times New Roman" panose="02020603050405020304" pitchFamily="18" charset="0"/>
              </a:rPr>
              <a:t> the </a:t>
            </a:r>
            <a:r>
              <a:rPr lang="it-IT" sz="2800" b="1" dirty="0" err="1" smtClean="0">
                <a:latin typeface="Times New Roman" panose="02020603050405020304" pitchFamily="18" charset="0"/>
                <a:cs typeface="Times New Roman" panose="02020603050405020304" pitchFamily="18" charset="0"/>
              </a:rPr>
              <a:t>map</a:t>
            </a:r>
            <a:r>
              <a:rPr lang="it-IT" sz="2800" b="1" dirty="0" smtClean="0">
                <a:latin typeface="Times New Roman" panose="02020603050405020304" pitchFamily="18" charset="0"/>
                <a:cs typeface="Times New Roman" panose="02020603050405020304" pitchFamily="18" charset="0"/>
              </a:rPr>
              <a:t> of </a:t>
            </a:r>
          </a:p>
          <a:p>
            <a:r>
              <a:rPr lang="it-IT" sz="2800" b="1" dirty="0" err="1" smtClean="0">
                <a:latin typeface="Times New Roman" panose="02020603050405020304" pitchFamily="18" charset="0"/>
                <a:cs typeface="Times New Roman" panose="02020603050405020304" pitchFamily="18" charset="0"/>
              </a:rPr>
              <a:t>agricultural</a:t>
            </a:r>
            <a:r>
              <a:rPr lang="it-IT" sz="2800" b="1" dirty="0" smtClean="0">
                <a:latin typeface="Times New Roman" panose="02020603050405020304" pitchFamily="18" charset="0"/>
                <a:cs typeface="Times New Roman" panose="02020603050405020304" pitchFamily="18" charset="0"/>
              </a:rPr>
              <a:t> </a:t>
            </a:r>
            <a:r>
              <a:rPr lang="it-IT" sz="2800" b="1" dirty="0" err="1" smtClean="0">
                <a:latin typeface="Times New Roman" panose="02020603050405020304" pitchFamily="18" charset="0"/>
                <a:cs typeface="Times New Roman" panose="02020603050405020304" pitchFamily="18" charset="0"/>
              </a:rPr>
              <a:t>erosions</a:t>
            </a:r>
            <a:r>
              <a:rPr lang="it-IT" dirty="0" smtClean="0"/>
              <a:t> </a:t>
            </a:r>
            <a:endParaRPr lang="it-IT" dirty="0"/>
          </a:p>
        </p:txBody>
      </p:sp>
      <p:pic>
        <p:nvPicPr>
          <p:cNvPr id="3" name="Immagine 2"/>
          <p:cNvPicPr>
            <a:picLocks noChangeAspect="1"/>
          </p:cNvPicPr>
          <p:nvPr/>
        </p:nvPicPr>
        <p:blipFill>
          <a:blip r:embed="rId2"/>
          <a:stretch>
            <a:fillRect/>
          </a:stretch>
        </p:blipFill>
        <p:spPr>
          <a:xfrm>
            <a:off x="323528" y="1358771"/>
            <a:ext cx="5656250" cy="4984981"/>
          </a:xfrm>
          <a:prstGeom prst="rect">
            <a:avLst/>
          </a:prstGeom>
        </p:spPr>
      </p:pic>
      <p:pic>
        <p:nvPicPr>
          <p:cNvPr id="4" name="Immagine 3"/>
          <p:cNvPicPr>
            <a:picLocks noChangeAspect="1"/>
          </p:cNvPicPr>
          <p:nvPr/>
        </p:nvPicPr>
        <p:blipFill>
          <a:blip r:embed="rId3"/>
          <a:stretch>
            <a:fillRect/>
          </a:stretch>
        </p:blipFill>
        <p:spPr>
          <a:xfrm>
            <a:off x="5652120" y="1047606"/>
            <a:ext cx="3290686" cy="252541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533" y="3789040"/>
            <a:ext cx="3046947" cy="270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2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83768" y="2276872"/>
            <a:ext cx="3793283" cy="1446550"/>
          </a:xfrm>
          <a:prstGeom prst="rect">
            <a:avLst/>
          </a:prstGeom>
          <a:noFill/>
        </p:spPr>
        <p:txBody>
          <a:bodyPr wrap="none" rtlCol="0">
            <a:spAutoFit/>
          </a:bodyPr>
          <a:lstStyle/>
          <a:p>
            <a:pPr algn="ctr"/>
            <a:r>
              <a:rPr lang="it-IT" sz="8800" b="1" dirty="0" smtClean="0">
                <a:latin typeface="Times New Roman" panose="02020603050405020304" pitchFamily="18" charset="0"/>
                <a:cs typeface="Times New Roman" panose="02020603050405020304" pitchFamily="18" charset="0"/>
              </a:rPr>
              <a:t>STEP 2</a:t>
            </a:r>
            <a:endParaRPr lang="it-IT"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1694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1033522" y="447088"/>
            <a:ext cx="66863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smtClean="0">
                <a:latin typeface="Times New Roman" panose="02020603050405020304" pitchFamily="18" charset="0"/>
                <a:cs typeface="Times New Roman" panose="02020603050405020304" pitchFamily="18" charset="0"/>
              </a:rPr>
              <a:t>we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have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then</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considered</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situations</a:t>
            </a:r>
            <a:r>
              <a:rPr lang="it-IT" altLang="it-IT" b="1" dirty="0" smtClean="0">
                <a:latin typeface="Times New Roman" panose="02020603050405020304" pitchFamily="18" charset="0"/>
                <a:cs typeface="Times New Roman" panose="02020603050405020304" pitchFamily="18" charset="0"/>
              </a:rPr>
              <a:t> in </a:t>
            </a:r>
            <a:r>
              <a:rPr lang="it-IT" altLang="it-IT" b="1" dirty="0" err="1" smtClean="0">
                <a:latin typeface="Times New Roman" panose="02020603050405020304" pitchFamily="18" charset="0"/>
                <a:cs typeface="Times New Roman" panose="02020603050405020304" pitchFamily="18" charset="0"/>
              </a:rPr>
              <a:t>which</a:t>
            </a:r>
            <a:r>
              <a:rPr lang="it-IT" altLang="it-IT" b="1" dirty="0" smtClean="0">
                <a:latin typeface="Times New Roman" panose="02020603050405020304" pitchFamily="18" charset="0"/>
                <a:cs typeface="Times New Roman" panose="02020603050405020304" pitchFamily="18" charset="0"/>
              </a:rPr>
              <a:t>:</a:t>
            </a:r>
            <a:endParaRPr lang="it-IT" altLang="it-IT" b="1" dirty="0">
              <a:latin typeface="Times New Roman" panose="02020603050405020304" pitchFamily="18" charset="0"/>
              <a:cs typeface="Times New Roman" panose="02020603050405020304" pitchFamily="18" charset="0"/>
            </a:endParaRPr>
          </a:p>
        </p:txBody>
      </p:sp>
      <p:sp>
        <p:nvSpPr>
          <p:cNvPr id="4" name="CasellaDiTesto 3"/>
          <p:cNvSpPr txBox="1">
            <a:spLocks noChangeArrowheads="1"/>
          </p:cNvSpPr>
          <p:nvPr/>
        </p:nvSpPr>
        <p:spPr bwMode="auto">
          <a:xfrm>
            <a:off x="935812" y="1772816"/>
            <a:ext cx="65796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None/>
            </a:pPr>
            <a:r>
              <a:rPr lang="it-IT" altLang="it-IT" b="1" dirty="0" smtClean="0">
                <a:latin typeface="Times New Roman" panose="02020603050405020304" pitchFamily="18" charset="0"/>
                <a:cs typeface="Times New Roman" panose="02020603050405020304" pitchFamily="18" charset="0"/>
              </a:rPr>
              <a:t>i) the </a:t>
            </a:r>
            <a:r>
              <a:rPr lang="it-IT" altLang="it-IT" b="1" dirty="0" err="1">
                <a:latin typeface="Times New Roman" panose="02020603050405020304" pitchFamily="18" charset="0"/>
                <a:cs typeface="Times New Roman" panose="02020603050405020304" pitchFamily="18" charset="0"/>
              </a:rPr>
              <a:t>study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region</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is</a:t>
            </a:r>
            <a:r>
              <a:rPr lang="it-IT" altLang="it-IT" b="1" dirty="0">
                <a:latin typeface="Times New Roman" panose="02020603050405020304" pitchFamily="18" charset="0"/>
                <a:cs typeface="Times New Roman" panose="02020603050405020304" pitchFamily="18" charset="0"/>
              </a:rPr>
              <a:t> </a:t>
            </a:r>
            <a:r>
              <a:rPr lang="it-IT" altLang="it-IT" b="1" dirty="0" smtClean="0">
                <a:latin typeface="Times New Roman" panose="02020603050405020304" pitchFamily="18" charset="0"/>
                <a:cs typeface="Times New Roman" panose="02020603050405020304" pitchFamily="18" charset="0"/>
              </a:rPr>
              <a:t>a continuum of </a:t>
            </a:r>
          </a:p>
          <a:p>
            <a:pPr algn="just">
              <a:spcBef>
                <a:spcPct val="0"/>
              </a:spcBef>
              <a:buNone/>
            </a:pPr>
            <a:r>
              <a:rPr lang="it-IT" altLang="it-IT" b="1" dirty="0" err="1" smtClean="0">
                <a:latin typeface="Times New Roman" panose="02020603050405020304" pitchFamily="18" charset="0"/>
                <a:cs typeface="Times New Roman" panose="02020603050405020304" pitchFamily="18" charset="0"/>
              </a:rPr>
              <a:t>points</a:t>
            </a:r>
            <a:endParaRPr lang="it-IT" altLang="it-IT" b="1" dirty="0">
              <a:latin typeface="Times New Roman" panose="02020603050405020304" pitchFamily="18" charset="0"/>
              <a:cs typeface="Times New Roman" panose="02020603050405020304" pitchFamily="18" charset="0"/>
            </a:endParaRPr>
          </a:p>
        </p:txBody>
      </p:sp>
      <p:sp>
        <p:nvSpPr>
          <p:cNvPr id="5" name="CasellaDiTesto 4"/>
          <p:cNvSpPr txBox="1">
            <a:spLocks noChangeArrowheads="1"/>
          </p:cNvSpPr>
          <p:nvPr/>
        </p:nvSpPr>
        <p:spPr bwMode="auto">
          <a:xfrm>
            <a:off x="832108" y="3107035"/>
            <a:ext cx="7151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a:latin typeface="Times New Roman" panose="02020603050405020304" pitchFamily="18" charset="0"/>
                <a:cs typeface="Times New Roman" panose="02020603050405020304" pitchFamily="18" charset="0"/>
              </a:rPr>
              <a:t>ii) the </a:t>
            </a:r>
            <a:r>
              <a:rPr lang="it-IT" altLang="it-IT" b="1" dirty="0" err="1">
                <a:latin typeface="Times New Roman" panose="02020603050405020304" pitchFamily="18" charset="0"/>
                <a:cs typeface="Times New Roman" panose="02020603050405020304" pitchFamily="18" charset="0"/>
              </a:rPr>
              <a:t>survey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variable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is</a:t>
            </a:r>
            <a:r>
              <a:rPr lang="it-IT" altLang="it-IT" b="1" dirty="0">
                <a:latin typeface="Times New Roman" panose="02020603050405020304" pitchFamily="18" charset="0"/>
                <a:cs typeface="Times New Roman" panose="02020603050405020304" pitchFamily="18" charset="0"/>
              </a:rPr>
              <a:t> the </a:t>
            </a:r>
            <a:r>
              <a:rPr lang="it-IT" altLang="it-IT" b="1" dirty="0" err="1">
                <a:latin typeface="Times New Roman" panose="02020603050405020304" pitchFamily="18" charset="0"/>
                <a:cs typeface="Times New Roman" panose="02020603050405020304" pitchFamily="18" charset="0"/>
              </a:rPr>
              <a:t>amount</a:t>
            </a:r>
            <a:r>
              <a:rPr lang="it-IT" altLang="it-IT" b="1" dirty="0">
                <a:latin typeface="Times New Roman" panose="02020603050405020304" pitchFamily="18" charset="0"/>
                <a:cs typeface="Times New Roman" panose="02020603050405020304" pitchFamily="18" charset="0"/>
              </a:rPr>
              <a:t> of </a:t>
            </a:r>
          </a:p>
          <a:p>
            <a:pPr algn="just">
              <a:spcBef>
                <a:spcPct val="0"/>
              </a:spcBef>
              <a:buFontTx/>
              <a:buNone/>
            </a:pPr>
            <a:r>
              <a:rPr lang="it-IT" altLang="it-IT" b="1" dirty="0">
                <a:latin typeface="Times New Roman" panose="02020603050405020304" pitchFamily="18" charset="0"/>
                <a:cs typeface="Times New Roman" panose="02020603050405020304" pitchFamily="18" charset="0"/>
              </a:rPr>
              <a:t>an </a:t>
            </a:r>
            <a:r>
              <a:rPr lang="it-IT" altLang="it-IT" b="1" dirty="0" err="1">
                <a:latin typeface="Times New Roman" panose="02020603050405020304" pitchFamily="18" charset="0"/>
                <a:cs typeface="Times New Roman" panose="02020603050405020304" pitchFamily="18" charset="0"/>
              </a:rPr>
              <a:t>attribute</a:t>
            </a:r>
            <a:r>
              <a:rPr lang="it-IT" altLang="it-IT" b="1" dirty="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at</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these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points</a:t>
            </a:r>
            <a:endParaRPr lang="it-IT" altLang="it-IT"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9794" y="4420465"/>
            <a:ext cx="4349277" cy="214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51" y="4581128"/>
            <a:ext cx="24574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4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additive="base">
                                        <p:cTn id="25" dur="500" fill="hold"/>
                                        <p:tgtEl>
                                          <p:spTgt spid="3075"/>
                                        </p:tgtEl>
                                        <p:attrNameLst>
                                          <p:attrName>ppt_x</p:attrName>
                                        </p:attrNameLst>
                                      </p:cBhvr>
                                      <p:tavLst>
                                        <p:tav tm="0">
                                          <p:val>
                                            <p:strVal val="#ppt_x"/>
                                          </p:val>
                                        </p:tav>
                                        <p:tav tm="100000">
                                          <p:val>
                                            <p:strVal val="#ppt_x"/>
                                          </p:val>
                                        </p:tav>
                                      </p:tavLst>
                                    </p:anim>
                                    <p:anim calcmode="lin" valueType="num">
                                      <p:cBhvr additive="base">
                                        <p:cTn id="26" dur="500" fill="hold"/>
                                        <p:tgtEl>
                                          <p:spTgt spid="30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ppt_x"/>
                                          </p:val>
                                        </p:tav>
                                        <p:tav tm="100000">
                                          <p:val>
                                            <p:strVal val="#ppt_x"/>
                                          </p:val>
                                        </p:tav>
                                      </p:tavLst>
                                    </p:anim>
                                    <p:anim calcmode="lin" valueType="num">
                                      <p:cBhvr additive="base">
                                        <p:cTn id="30"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1259632" y="980727"/>
            <a:ext cx="655272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800" b="1" dirty="0">
                <a:latin typeface="Times New Roman" panose="02020603050405020304" pitchFamily="18" charset="0"/>
                <a:cs typeface="Times New Roman" panose="02020603050405020304" pitchFamily="18" charset="0"/>
              </a:rPr>
              <a:t>most methods adopted to provide </a:t>
            </a:r>
            <a:r>
              <a:rPr lang="en-GB" altLang="it-IT" sz="2800" b="1" dirty="0" smtClean="0">
                <a:latin typeface="Times New Roman" panose="02020603050405020304" pitchFamily="18" charset="0"/>
                <a:cs typeface="Times New Roman" panose="02020603050405020304" pitchFamily="18" charset="0"/>
              </a:rPr>
              <a:t>maps for continuous populations lie in </a:t>
            </a:r>
            <a:r>
              <a:rPr lang="en-GB" altLang="it-IT" sz="2800" b="1" dirty="0">
                <a:latin typeface="Times New Roman" panose="02020603050405020304" pitchFamily="18" charset="0"/>
                <a:cs typeface="Times New Roman" panose="02020603050405020304" pitchFamily="18" charset="0"/>
              </a:rPr>
              <a:t>the realm of </a:t>
            </a:r>
            <a:r>
              <a:rPr lang="en-GB" altLang="it-IT" sz="2800" b="1" dirty="0" smtClean="0">
                <a:solidFill>
                  <a:srgbClr val="C00000"/>
                </a:solidFill>
                <a:latin typeface="Times New Roman" panose="02020603050405020304" pitchFamily="18" charset="0"/>
                <a:cs typeface="Times New Roman" panose="02020603050405020304" pitchFamily="18" charset="0"/>
              </a:rPr>
              <a:t>model-dependent </a:t>
            </a:r>
            <a:r>
              <a:rPr lang="en-GB" altLang="it-IT" sz="2800" b="1" dirty="0">
                <a:solidFill>
                  <a:srgbClr val="C00000"/>
                </a:solidFill>
                <a:latin typeface="Times New Roman" panose="02020603050405020304" pitchFamily="18" charset="0"/>
                <a:cs typeface="Times New Roman" panose="02020603050405020304" pitchFamily="18" charset="0"/>
              </a:rPr>
              <a:t>inference</a:t>
            </a:r>
            <a:endParaRPr lang="it-IT" altLang="it-IT" sz="2800" b="1" dirty="0">
              <a:solidFill>
                <a:srgbClr val="C00000"/>
              </a:solidFill>
            </a:endParaRPr>
          </a:p>
        </p:txBody>
      </p:sp>
      <p:sp>
        <p:nvSpPr>
          <p:cNvPr id="4" name="Rettangolo 3"/>
          <p:cNvSpPr>
            <a:spLocks noChangeArrowheads="1"/>
          </p:cNvSpPr>
          <p:nvPr/>
        </p:nvSpPr>
        <p:spPr bwMode="auto">
          <a:xfrm>
            <a:off x="1331640" y="2708920"/>
            <a:ext cx="65527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800" b="1" dirty="0">
                <a:latin typeface="Times New Roman" panose="02020603050405020304" pitchFamily="18" charset="0"/>
                <a:cs typeface="Times New Roman" panose="02020603050405020304" pitchFamily="18" charset="0"/>
              </a:rPr>
              <a:t>the most common techniques are </a:t>
            </a:r>
            <a:r>
              <a:rPr lang="en-GB" altLang="it-IT" sz="2800" b="1" dirty="0" smtClean="0">
                <a:solidFill>
                  <a:srgbClr val="C00000"/>
                </a:solidFill>
                <a:latin typeface="Times New Roman" panose="02020603050405020304" pitchFamily="18" charset="0"/>
                <a:cs typeface="Times New Roman" panose="02020603050405020304" pitchFamily="18" charset="0"/>
              </a:rPr>
              <a:t>kriging predictors </a:t>
            </a:r>
            <a:r>
              <a:rPr lang="en-GB" altLang="it-IT" sz="2800" b="1" dirty="0" smtClean="0">
                <a:latin typeface="Times New Roman" panose="02020603050405020304" pitchFamily="18" charset="0"/>
                <a:cs typeface="Times New Roman" panose="02020603050405020304" pitchFamily="18" charset="0"/>
              </a:rPr>
              <a:t>based on :</a:t>
            </a:r>
            <a:endParaRPr lang="it-IT" altLang="it-IT" sz="2800" b="1" dirty="0"/>
          </a:p>
        </p:txBody>
      </p:sp>
      <p:sp>
        <p:nvSpPr>
          <p:cNvPr id="5" name="CasellaDiTesto 4"/>
          <p:cNvSpPr txBox="1"/>
          <p:nvPr/>
        </p:nvSpPr>
        <p:spPr>
          <a:xfrm>
            <a:off x="1332701" y="3933056"/>
            <a:ext cx="6461897" cy="523220"/>
          </a:xfrm>
          <a:prstGeom prst="rect">
            <a:avLst/>
          </a:prstGeom>
          <a:noFill/>
        </p:spPr>
        <p:txBody>
          <a:bodyPr wrap="none" rtlCol="0">
            <a:spAutoFit/>
          </a:bodyPr>
          <a:lstStyle/>
          <a:p>
            <a:r>
              <a:rPr lang="en-GB" altLang="it-IT" sz="2800" b="1" dirty="0" smtClean="0">
                <a:latin typeface="Times New Roman" panose="02020603050405020304" pitchFamily="18" charset="0"/>
                <a:cs typeface="Times New Roman" panose="02020603050405020304" pitchFamily="18" charset="0"/>
              </a:rPr>
              <a:t>second-order stationary spatial processes</a:t>
            </a:r>
            <a:endParaRPr lang="en-GB" altLang="it-IT" sz="2800" b="1"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1475656" y="4797152"/>
            <a:ext cx="4937442" cy="800219"/>
          </a:xfrm>
          <a:prstGeom prst="rect">
            <a:avLst/>
          </a:prstGeom>
          <a:noFill/>
        </p:spPr>
        <p:txBody>
          <a:bodyPr wrap="none" rtlCol="0">
            <a:spAutoFit/>
          </a:bodyPr>
          <a:lstStyle/>
          <a:p>
            <a:r>
              <a:rPr lang="en-GB" altLang="it-IT" sz="2800" b="1" dirty="0">
                <a:latin typeface="Times New Roman" panose="02020603050405020304" pitchFamily="18" charset="0"/>
                <a:cs typeface="Times New Roman" panose="02020603050405020304" pitchFamily="18" charset="0"/>
              </a:rPr>
              <a:t>(e.g. </a:t>
            </a:r>
            <a:r>
              <a:rPr lang="en-GB" altLang="it-IT" sz="2800" b="1" dirty="0" err="1">
                <a:latin typeface="Times New Roman" panose="02020603050405020304" pitchFamily="18" charset="0"/>
                <a:cs typeface="Times New Roman" panose="02020603050405020304" pitchFamily="18" charset="0"/>
              </a:rPr>
              <a:t>Cressie</a:t>
            </a:r>
            <a:r>
              <a:rPr lang="en-GB" altLang="it-IT" sz="2800" b="1" dirty="0">
                <a:latin typeface="Times New Roman" panose="02020603050405020304" pitchFamily="18" charset="0"/>
                <a:cs typeface="Times New Roman" panose="02020603050405020304" pitchFamily="18" charset="0"/>
              </a:rPr>
              <a:t> 1993, Chapter </a:t>
            </a:r>
            <a:r>
              <a:rPr lang="en-GB" altLang="it-IT" sz="2800" b="1" dirty="0" smtClean="0">
                <a:latin typeface="Times New Roman" panose="02020603050405020304" pitchFamily="18" charset="0"/>
                <a:cs typeface="Times New Roman" panose="02020603050405020304" pitchFamily="18" charset="0"/>
              </a:rPr>
              <a:t>2,3)</a:t>
            </a:r>
            <a:endParaRPr lang="it-IT" sz="2800" dirty="0"/>
          </a:p>
          <a:p>
            <a:endParaRPr lang="it-IT" dirty="0"/>
          </a:p>
        </p:txBody>
      </p:sp>
    </p:spTree>
    <p:extLst>
      <p:ext uri="{BB962C8B-B14F-4D97-AF65-F5344CB8AC3E}">
        <p14:creationId xmlns:p14="http://schemas.microsoft.com/office/powerpoint/2010/main" val="306032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1547813" y="1773238"/>
            <a:ext cx="5962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dirty="0">
                <a:latin typeface="Times New Roman" panose="02020603050405020304" pitchFamily="18" charset="0"/>
                <a:cs typeface="Times New Roman" panose="02020603050405020304" pitchFamily="18" charset="0"/>
              </a:rPr>
              <a:t> </a:t>
            </a:r>
            <a:r>
              <a:rPr lang="it-IT" altLang="it-IT" sz="6000" b="1" dirty="0">
                <a:latin typeface="Times New Roman" panose="02020603050405020304" pitchFamily="18" charset="0"/>
                <a:cs typeface="Times New Roman" panose="02020603050405020304" pitchFamily="18" charset="0"/>
              </a:rPr>
              <a:t>statement of the </a:t>
            </a:r>
            <a:r>
              <a:rPr lang="it-IT" altLang="it-IT" sz="6000" b="1" dirty="0" err="1">
                <a:latin typeface="Times New Roman" panose="02020603050405020304" pitchFamily="18" charset="0"/>
                <a:cs typeface="Times New Roman" panose="02020603050405020304" pitchFamily="18" charset="0"/>
              </a:rPr>
              <a:t>problem</a:t>
            </a:r>
            <a:r>
              <a:rPr lang="it-IT" altLang="it-IT" sz="6000" b="1" dirty="0">
                <a:latin typeface="Times New Roman" panose="02020603050405020304" pitchFamily="18" charset="0"/>
                <a:cs typeface="Times New Roman" panose="02020603050405020304" pitchFamily="18" charset="0"/>
              </a:rPr>
              <a:t> </a:t>
            </a:r>
            <a:endParaRPr lang="it-IT" altLang="it-IT" sz="6000" dirty="0"/>
          </a:p>
        </p:txBody>
      </p:sp>
    </p:spTree>
    <p:extLst>
      <p:ext uri="{BB962C8B-B14F-4D97-AF65-F5344CB8AC3E}">
        <p14:creationId xmlns:p14="http://schemas.microsoft.com/office/powerpoint/2010/main" val="14924426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1828378" y="1704718"/>
            <a:ext cx="4910982" cy="3854981"/>
          </a:xfrm>
          <a:custGeom>
            <a:avLst/>
            <a:gdLst>
              <a:gd name="connsiteX0" fmla="*/ 386279 w 4910982"/>
              <a:gd name="connsiteY0" fmla="*/ 481161 h 3854981"/>
              <a:gd name="connsiteX1" fmla="*/ 417810 w 4910982"/>
              <a:gd name="connsiteY1" fmla="*/ 433864 h 3854981"/>
              <a:gd name="connsiteX2" fmla="*/ 441458 w 4910982"/>
              <a:gd name="connsiteY2" fmla="*/ 418099 h 3854981"/>
              <a:gd name="connsiteX3" fmla="*/ 465106 w 4910982"/>
              <a:gd name="connsiteY3" fmla="*/ 394450 h 3854981"/>
              <a:gd name="connsiteX4" fmla="*/ 520286 w 4910982"/>
              <a:gd name="connsiteY4" fmla="*/ 331388 h 3854981"/>
              <a:gd name="connsiteX5" fmla="*/ 567582 w 4910982"/>
              <a:gd name="connsiteY5" fmla="*/ 299857 h 3854981"/>
              <a:gd name="connsiteX6" fmla="*/ 599113 w 4910982"/>
              <a:gd name="connsiteY6" fmla="*/ 276209 h 3854981"/>
              <a:gd name="connsiteX7" fmla="*/ 622762 w 4910982"/>
              <a:gd name="connsiteY7" fmla="*/ 268326 h 3854981"/>
              <a:gd name="connsiteX8" fmla="*/ 685824 w 4910982"/>
              <a:gd name="connsiteY8" fmla="*/ 236795 h 3854981"/>
              <a:gd name="connsiteX9" fmla="*/ 748886 w 4910982"/>
              <a:gd name="connsiteY9" fmla="*/ 221030 h 3854981"/>
              <a:gd name="connsiteX10" fmla="*/ 780417 w 4910982"/>
              <a:gd name="connsiteY10" fmla="*/ 197381 h 3854981"/>
              <a:gd name="connsiteX11" fmla="*/ 906541 w 4910982"/>
              <a:gd name="connsiteY11" fmla="*/ 181616 h 3854981"/>
              <a:gd name="connsiteX12" fmla="*/ 1269148 w 4910982"/>
              <a:gd name="connsiteY12" fmla="*/ 157968 h 3854981"/>
              <a:gd name="connsiteX13" fmla="*/ 1347975 w 4910982"/>
              <a:gd name="connsiteY13" fmla="*/ 150085 h 3854981"/>
              <a:gd name="connsiteX14" fmla="*/ 1395272 w 4910982"/>
              <a:gd name="connsiteY14" fmla="*/ 126436 h 3854981"/>
              <a:gd name="connsiteX15" fmla="*/ 1418920 w 4910982"/>
              <a:gd name="connsiteY15" fmla="*/ 118554 h 3854981"/>
              <a:gd name="connsiteX16" fmla="*/ 1481982 w 4910982"/>
              <a:gd name="connsiteY16" fmla="*/ 102788 h 3854981"/>
              <a:gd name="connsiteX17" fmla="*/ 1513513 w 4910982"/>
              <a:gd name="connsiteY17" fmla="*/ 87023 h 3854981"/>
              <a:gd name="connsiteX18" fmla="*/ 1552927 w 4910982"/>
              <a:gd name="connsiteY18" fmla="*/ 79140 h 3854981"/>
              <a:gd name="connsiteX19" fmla="*/ 1600224 w 4910982"/>
              <a:gd name="connsiteY19" fmla="*/ 63374 h 3854981"/>
              <a:gd name="connsiteX20" fmla="*/ 1773644 w 4910982"/>
              <a:gd name="connsiteY20" fmla="*/ 31843 h 3854981"/>
              <a:gd name="connsiteX21" fmla="*/ 1915534 w 4910982"/>
              <a:gd name="connsiteY21" fmla="*/ 312 h 3854981"/>
              <a:gd name="connsiteX22" fmla="*/ 3003355 w 4910982"/>
              <a:gd name="connsiteY22" fmla="*/ 8195 h 3854981"/>
              <a:gd name="connsiteX23" fmla="*/ 3042769 w 4910982"/>
              <a:gd name="connsiteY23" fmla="*/ 16078 h 3854981"/>
              <a:gd name="connsiteX24" fmla="*/ 3113713 w 4910982"/>
              <a:gd name="connsiteY24" fmla="*/ 31843 h 3854981"/>
              <a:gd name="connsiteX25" fmla="*/ 3208306 w 4910982"/>
              <a:gd name="connsiteY25" fmla="*/ 47609 h 3854981"/>
              <a:gd name="connsiteX26" fmla="*/ 3326548 w 4910982"/>
              <a:gd name="connsiteY26" fmla="*/ 87023 h 3854981"/>
              <a:gd name="connsiteX27" fmla="*/ 3358079 w 4910982"/>
              <a:gd name="connsiteY27" fmla="*/ 94905 h 3854981"/>
              <a:gd name="connsiteX28" fmla="*/ 3381727 w 4910982"/>
              <a:gd name="connsiteY28" fmla="*/ 118554 h 3854981"/>
              <a:gd name="connsiteX29" fmla="*/ 3397493 w 4910982"/>
              <a:gd name="connsiteY29" fmla="*/ 173733 h 3854981"/>
              <a:gd name="connsiteX30" fmla="*/ 3413258 w 4910982"/>
              <a:gd name="connsiteY30" fmla="*/ 197381 h 3854981"/>
              <a:gd name="connsiteX31" fmla="*/ 3421141 w 4910982"/>
              <a:gd name="connsiteY31" fmla="*/ 221030 h 3854981"/>
              <a:gd name="connsiteX32" fmla="*/ 3436906 w 4910982"/>
              <a:gd name="connsiteY32" fmla="*/ 244678 h 3854981"/>
              <a:gd name="connsiteX33" fmla="*/ 3452672 w 4910982"/>
              <a:gd name="connsiteY33" fmla="*/ 291974 h 3854981"/>
              <a:gd name="connsiteX34" fmla="*/ 3460555 w 4910982"/>
              <a:gd name="connsiteY34" fmla="*/ 315623 h 3854981"/>
              <a:gd name="connsiteX35" fmla="*/ 3484203 w 4910982"/>
              <a:gd name="connsiteY35" fmla="*/ 339271 h 3854981"/>
              <a:gd name="connsiteX36" fmla="*/ 3499969 w 4910982"/>
              <a:gd name="connsiteY36" fmla="*/ 370802 h 3854981"/>
              <a:gd name="connsiteX37" fmla="*/ 3531500 w 4910982"/>
              <a:gd name="connsiteY37" fmla="*/ 394450 h 3854981"/>
              <a:gd name="connsiteX38" fmla="*/ 3555148 w 4910982"/>
              <a:gd name="connsiteY38" fmla="*/ 457512 h 3854981"/>
              <a:gd name="connsiteX39" fmla="*/ 3594562 w 4910982"/>
              <a:gd name="connsiteY39" fmla="*/ 528457 h 3854981"/>
              <a:gd name="connsiteX40" fmla="*/ 3618210 w 4910982"/>
              <a:gd name="connsiteY40" fmla="*/ 552105 h 3854981"/>
              <a:gd name="connsiteX41" fmla="*/ 3641858 w 4910982"/>
              <a:gd name="connsiteY41" fmla="*/ 591519 h 3854981"/>
              <a:gd name="connsiteX42" fmla="*/ 3657624 w 4910982"/>
              <a:gd name="connsiteY42" fmla="*/ 615168 h 3854981"/>
              <a:gd name="connsiteX43" fmla="*/ 3681272 w 4910982"/>
              <a:gd name="connsiteY43" fmla="*/ 654581 h 3854981"/>
              <a:gd name="connsiteX44" fmla="*/ 3720686 w 4910982"/>
              <a:gd name="connsiteY44" fmla="*/ 709761 h 3854981"/>
              <a:gd name="connsiteX45" fmla="*/ 3736451 w 4910982"/>
              <a:gd name="connsiteY45" fmla="*/ 741292 h 3854981"/>
              <a:gd name="connsiteX46" fmla="*/ 3752217 w 4910982"/>
              <a:gd name="connsiteY46" fmla="*/ 764940 h 3854981"/>
              <a:gd name="connsiteX47" fmla="*/ 3775865 w 4910982"/>
              <a:gd name="connsiteY47" fmla="*/ 812236 h 3854981"/>
              <a:gd name="connsiteX48" fmla="*/ 3799513 w 4910982"/>
              <a:gd name="connsiteY48" fmla="*/ 835885 h 3854981"/>
              <a:gd name="connsiteX49" fmla="*/ 3838927 w 4910982"/>
              <a:gd name="connsiteY49" fmla="*/ 891064 h 3854981"/>
              <a:gd name="connsiteX50" fmla="*/ 3862575 w 4910982"/>
              <a:gd name="connsiteY50" fmla="*/ 938361 h 3854981"/>
              <a:gd name="connsiteX51" fmla="*/ 3901989 w 4910982"/>
              <a:gd name="connsiteY51" fmla="*/ 1009305 h 3854981"/>
              <a:gd name="connsiteX52" fmla="*/ 3925637 w 4910982"/>
              <a:gd name="connsiteY52" fmla="*/ 1040836 h 3854981"/>
              <a:gd name="connsiteX53" fmla="*/ 3941403 w 4910982"/>
              <a:gd name="connsiteY53" fmla="*/ 1064485 h 3854981"/>
              <a:gd name="connsiteX54" fmla="*/ 3965051 w 4910982"/>
              <a:gd name="connsiteY54" fmla="*/ 1096016 h 3854981"/>
              <a:gd name="connsiteX55" fmla="*/ 4012348 w 4910982"/>
              <a:gd name="connsiteY55" fmla="*/ 1143312 h 3854981"/>
              <a:gd name="connsiteX56" fmla="*/ 4028113 w 4910982"/>
              <a:gd name="connsiteY56" fmla="*/ 1174843 h 3854981"/>
              <a:gd name="connsiteX57" fmla="*/ 4083293 w 4910982"/>
              <a:gd name="connsiteY57" fmla="*/ 1222140 h 3854981"/>
              <a:gd name="connsiteX58" fmla="*/ 4114824 w 4910982"/>
              <a:gd name="connsiteY58" fmla="*/ 1269436 h 3854981"/>
              <a:gd name="connsiteX59" fmla="*/ 4130589 w 4910982"/>
              <a:gd name="connsiteY59" fmla="*/ 1293085 h 3854981"/>
              <a:gd name="connsiteX60" fmla="*/ 4154237 w 4910982"/>
              <a:gd name="connsiteY60" fmla="*/ 1316733 h 3854981"/>
              <a:gd name="connsiteX61" fmla="*/ 4185769 w 4910982"/>
              <a:gd name="connsiteY61" fmla="*/ 1379795 h 3854981"/>
              <a:gd name="connsiteX62" fmla="*/ 4201534 w 4910982"/>
              <a:gd name="connsiteY62" fmla="*/ 1419209 h 3854981"/>
              <a:gd name="connsiteX63" fmla="*/ 4225182 w 4910982"/>
              <a:gd name="connsiteY63" fmla="*/ 1458623 h 3854981"/>
              <a:gd name="connsiteX64" fmla="*/ 4240948 w 4910982"/>
              <a:gd name="connsiteY64" fmla="*/ 1490154 h 3854981"/>
              <a:gd name="connsiteX65" fmla="*/ 4264596 w 4910982"/>
              <a:gd name="connsiteY65" fmla="*/ 1513802 h 3854981"/>
              <a:gd name="connsiteX66" fmla="*/ 4280362 w 4910982"/>
              <a:gd name="connsiteY66" fmla="*/ 1537450 h 3854981"/>
              <a:gd name="connsiteX67" fmla="*/ 4304010 w 4910982"/>
              <a:gd name="connsiteY67" fmla="*/ 1568981 h 3854981"/>
              <a:gd name="connsiteX68" fmla="*/ 4319775 w 4910982"/>
              <a:gd name="connsiteY68" fmla="*/ 1600512 h 3854981"/>
              <a:gd name="connsiteX69" fmla="*/ 4359189 w 4910982"/>
              <a:gd name="connsiteY69" fmla="*/ 1639926 h 3854981"/>
              <a:gd name="connsiteX70" fmla="*/ 4398603 w 4910982"/>
              <a:gd name="connsiteY70" fmla="*/ 1695105 h 3854981"/>
              <a:gd name="connsiteX71" fmla="*/ 4430134 w 4910982"/>
              <a:gd name="connsiteY71" fmla="*/ 1734519 h 3854981"/>
              <a:gd name="connsiteX72" fmla="*/ 4445900 w 4910982"/>
              <a:gd name="connsiteY72" fmla="*/ 1773933 h 3854981"/>
              <a:gd name="connsiteX73" fmla="*/ 4548375 w 4910982"/>
              <a:gd name="connsiteY73" fmla="*/ 1907940 h 3854981"/>
              <a:gd name="connsiteX74" fmla="*/ 4572024 w 4910982"/>
              <a:gd name="connsiteY74" fmla="*/ 1939471 h 3854981"/>
              <a:gd name="connsiteX75" fmla="*/ 4611437 w 4910982"/>
              <a:gd name="connsiteY75" fmla="*/ 1978885 h 3854981"/>
              <a:gd name="connsiteX76" fmla="*/ 4674500 w 4910982"/>
              <a:gd name="connsiteY76" fmla="*/ 2049830 h 3854981"/>
              <a:gd name="connsiteX77" fmla="*/ 4745444 w 4910982"/>
              <a:gd name="connsiteY77" fmla="*/ 2105009 h 3854981"/>
              <a:gd name="connsiteX78" fmla="*/ 4800624 w 4910982"/>
              <a:gd name="connsiteY78" fmla="*/ 2160188 h 3854981"/>
              <a:gd name="connsiteX79" fmla="*/ 4855803 w 4910982"/>
              <a:gd name="connsiteY79" fmla="*/ 2239016 h 3854981"/>
              <a:gd name="connsiteX80" fmla="*/ 4871569 w 4910982"/>
              <a:gd name="connsiteY80" fmla="*/ 2270547 h 3854981"/>
              <a:gd name="connsiteX81" fmla="*/ 4895217 w 4910982"/>
              <a:gd name="connsiteY81" fmla="*/ 2333609 h 3854981"/>
              <a:gd name="connsiteX82" fmla="*/ 4910982 w 4910982"/>
              <a:gd name="connsiteY82" fmla="*/ 2388788 h 3854981"/>
              <a:gd name="connsiteX83" fmla="*/ 4903100 w 4910982"/>
              <a:gd name="connsiteY83" fmla="*/ 2719864 h 3854981"/>
              <a:gd name="connsiteX84" fmla="*/ 4887334 w 4910982"/>
              <a:gd name="connsiteY84" fmla="*/ 2767161 h 3854981"/>
              <a:gd name="connsiteX85" fmla="*/ 4855803 w 4910982"/>
              <a:gd name="connsiteY85" fmla="*/ 2861754 h 3854981"/>
              <a:gd name="connsiteX86" fmla="*/ 4840037 w 4910982"/>
              <a:gd name="connsiteY86" fmla="*/ 2909050 h 3854981"/>
              <a:gd name="connsiteX87" fmla="*/ 4824272 w 4910982"/>
              <a:gd name="connsiteY87" fmla="*/ 2940581 h 3854981"/>
              <a:gd name="connsiteX88" fmla="*/ 4808506 w 4910982"/>
              <a:gd name="connsiteY88" fmla="*/ 2995761 h 3854981"/>
              <a:gd name="connsiteX89" fmla="*/ 4784858 w 4910982"/>
              <a:gd name="connsiteY89" fmla="*/ 3043057 h 3854981"/>
              <a:gd name="connsiteX90" fmla="*/ 4753327 w 4910982"/>
              <a:gd name="connsiteY90" fmla="*/ 3137650 h 3854981"/>
              <a:gd name="connsiteX91" fmla="*/ 4737562 w 4910982"/>
              <a:gd name="connsiteY91" fmla="*/ 3200712 h 3854981"/>
              <a:gd name="connsiteX92" fmla="*/ 4729679 w 4910982"/>
              <a:gd name="connsiteY92" fmla="*/ 3232243 h 3854981"/>
              <a:gd name="connsiteX93" fmla="*/ 4706031 w 4910982"/>
              <a:gd name="connsiteY93" fmla="*/ 3255892 h 3854981"/>
              <a:gd name="connsiteX94" fmla="*/ 4674500 w 4910982"/>
              <a:gd name="connsiteY94" fmla="*/ 3303188 h 3854981"/>
              <a:gd name="connsiteX95" fmla="*/ 4642969 w 4910982"/>
              <a:gd name="connsiteY95" fmla="*/ 3358368 h 3854981"/>
              <a:gd name="connsiteX96" fmla="*/ 4619320 w 4910982"/>
              <a:gd name="connsiteY96" fmla="*/ 3374133 h 3854981"/>
              <a:gd name="connsiteX97" fmla="*/ 4564141 w 4910982"/>
              <a:gd name="connsiteY97" fmla="*/ 3405664 h 3854981"/>
              <a:gd name="connsiteX98" fmla="*/ 4556258 w 4910982"/>
              <a:gd name="connsiteY98" fmla="*/ 3429312 h 3854981"/>
              <a:gd name="connsiteX99" fmla="*/ 4532610 w 4910982"/>
              <a:gd name="connsiteY99" fmla="*/ 3437195 h 3854981"/>
              <a:gd name="connsiteX100" fmla="*/ 4477431 w 4910982"/>
              <a:gd name="connsiteY100" fmla="*/ 3468726 h 3854981"/>
              <a:gd name="connsiteX101" fmla="*/ 4445900 w 4910982"/>
              <a:gd name="connsiteY101" fmla="*/ 3500257 h 3854981"/>
              <a:gd name="connsiteX102" fmla="*/ 4406486 w 4910982"/>
              <a:gd name="connsiteY102" fmla="*/ 3523905 h 3854981"/>
              <a:gd name="connsiteX103" fmla="*/ 4311893 w 4910982"/>
              <a:gd name="connsiteY103" fmla="*/ 3586968 h 3854981"/>
              <a:gd name="connsiteX104" fmla="*/ 4154237 w 4910982"/>
              <a:gd name="connsiteY104" fmla="*/ 3681561 h 3854981"/>
              <a:gd name="connsiteX105" fmla="*/ 3980817 w 4910982"/>
              <a:gd name="connsiteY105" fmla="*/ 3768271 h 3854981"/>
              <a:gd name="connsiteX106" fmla="*/ 3909872 w 4910982"/>
              <a:gd name="connsiteY106" fmla="*/ 3791919 h 3854981"/>
              <a:gd name="connsiteX107" fmla="*/ 3878341 w 4910982"/>
              <a:gd name="connsiteY107" fmla="*/ 3815568 h 3854981"/>
              <a:gd name="connsiteX108" fmla="*/ 3846810 w 4910982"/>
              <a:gd name="connsiteY108" fmla="*/ 3823450 h 3854981"/>
              <a:gd name="connsiteX109" fmla="*/ 3823162 w 4910982"/>
              <a:gd name="connsiteY109" fmla="*/ 3831333 h 3854981"/>
              <a:gd name="connsiteX110" fmla="*/ 3767982 w 4910982"/>
              <a:gd name="connsiteY110" fmla="*/ 3854981 h 3854981"/>
              <a:gd name="connsiteX111" fmla="*/ 3681272 w 4910982"/>
              <a:gd name="connsiteY111" fmla="*/ 3839216 h 3854981"/>
              <a:gd name="connsiteX112" fmla="*/ 3657624 w 4910982"/>
              <a:gd name="connsiteY112" fmla="*/ 3823450 h 3854981"/>
              <a:gd name="connsiteX113" fmla="*/ 3626093 w 4910982"/>
              <a:gd name="connsiteY113" fmla="*/ 3799802 h 3854981"/>
              <a:gd name="connsiteX114" fmla="*/ 3578796 w 4910982"/>
              <a:gd name="connsiteY114" fmla="*/ 3784036 h 3854981"/>
              <a:gd name="connsiteX115" fmla="*/ 3531500 w 4910982"/>
              <a:gd name="connsiteY115" fmla="*/ 3752505 h 3854981"/>
              <a:gd name="connsiteX116" fmla="*/ 3484203 w 4910982"/>
              <a:gd name="connsiteY116" fmla="*/ 3728857 h 3854981"/>
              <a:gd name="connsiteX117" fmla="*/ 3436906 w 4910982"/>
              <a:gd name="connsiteY117" fmla="*/ 3697326 h 3854981"/>
              <a:gd name="connsiteX118" fmla="*/ 3389610 w 4910982"/>
              <a:gd name="connsiteY118" fmla="*/ 3673678 h 3854981"/>
              <a:gd name="connsiteX119" fmla="*/ 3350196 w 4910982"/>
              <a:gd name="connsiteY119" fmla="*/ 3650030 h 3854981"/>
              <a:gd name="connsiteX120" fmla="*/ 3271369 w 4910982"/>
              <a:gd name="connsiteY120" fmla="*/ 3618499 h 3854981"/>
              <a:gd name="connsiteX121" fmla="*/ 3224072 w 4910982"/>
              <a:gd name="connsiteY121" fmla="*/ 3586968 h 3854981"/>
              <a:gd name="connsiteX122" fmla="*/ 3153127 w 4910982"/>
              <a:gd name="connsiteY122" fmla="*/ 3563319 h 3854981"/>
              <a:gd name="connsiteX123" fmla="*/ 3082182 w 4910982"/>
              <a:gd name="connsiteY123" fmla="*/ 3531788 h 3854981"/>
              <a:gd name="connsiteX124" fmla="*/ 2995472 w 4910982"/>
              <a:gd name="connsiteY124" fmla="*/ 3492374 h 3854981"/>
              <a:gd name="connsiteX125" fmla="*/ 2924527 w 4910982"/>
              <a:gd name="connsiteY125" fmla="*/ 3476609 h 3854981"/>
              <a:gd name="connsiteX126" fmla="*/ 2861465 w 4910982"/>
              <a:gd name="connsiteY126" fmla="*/ 3445078 h 3854981"/>
              <a:gd name="connsiteX127" fmla="*/ 2837817 w 4910982"/>
              <a:gd name="connsiteY127" fmla="*/ 3437195 h 3854981"/>
              <a:gd name="connsiteX128" fmla="*/ 2758989 w 4910982"/>
              <a:gd name="connsiteY128" fmla="*/ 3429312 h 3854981"/>
              <a:gd name="connsiteX129" fmla="*/ 2719575 w 4910982"/>
              <a:gd name="connsiteY129" fmla="*/ 3421430 h 3854981"/>
              <a:gd name="connsiteX130" fmla="*/ 2199313 w 4910982"/>
              <a:gd name="connsiteY130" fmla="*/ 3421430 h 3854981"/>
              <a:gd name="connsiteX131" fmla="*/ 2167782 w 4910982"/>
              <a:gd name="connsiteY131" fmla="*/ 3413547 h 3854981"/>
              <a:gd name="connsiteX132" fmla="*/ 2088955 w 4910982"/>
              <a:gd name="connsiteY132" fmla="*/ 3397781 h 3854981"/>
              <a:gd name="connsiteX133" fmla="*/ 2025893 w 4910982"/>
              <a:gd name="connsiteY133" fmla="*/ 3389899 h 3854981"/>
              <a:gd name="connsiteX134" fmla="*/ 1978596 w 4910982"/>
              <a:gd name="connsiteY134" fmla="*/ 3382016 h 3854981"/>
              <a:gd name="connsiteX135" fmla="*/ 1907651 w 4910982"/>
              <a:gd name="connsiteY135" fmla="*/ 3374133 h 3854981"/>
              <a:gd name="connsiteX136" fmla="*/ 1820941 w 4910982"/>
              <a:gd name="connsiteY136" fmla="*/ 3358368 h 3854981"/>
              <a:gd name="connsiteX137" fmla="*/ 1702700 w 4910982"/>
              <a:gd name="connsiteY137" fmla="*/ 3342602 h 3854981"/>
              <a:gd name="connsiteX138" fmla="*/ 1584458 w 4910982"/>
              <a:gd name="connsiteY138" fmla="*/ 3303188 h 3854981"/>
              <a:gd name="connsiteX139" fmla="*/ 1545044 w 4910982"/>
              <a:gd name="connsiteY139" fmla="*/ 3295305 h 3854981"/>
              <a:gd name="connsiteX140" fmla="*/ 1387389 w 4910982"/>
              <a:gd name="connsiteY140" fmla="*/ 3232243 h 3854981"/>
              <a:gd name="connsiteX141" fmla="*/ 1292796 w 4910982"/>
              <a:gd name="connsiteY141" fmla="*/ 3200712 h 3854981"/>
              <a:gd name="connsiteX142" fmla="*/ 1206086 w 4910982"/>
              <a:gd name="connsiteY142" fmla="*/ 3184947 h 3854981"/>
              <a:gd name="connsiteX143" fmla="*/ 1111493 w 4910982"/>
              <a:gd name="connsiteY143" fmla="*/ 3153416 h 3854981"/>
              <a:gd name="connsiteX144" fmla="*/ 1001134 w 4910982"/>
              <a:gd name="connsiteY144" fmla="*/ 3129768 h 3854981"/>
              <a:gd name="connsiteX145" fmla="*/ 930189 w 4910982"/>
              <a:gd name="connsiteY145" fmla="*/ 3098236 h 3854981"/>
              <a:gd name="connsiteX146" fmla="*/ 867127 w 4910982"/>
              <a:gd name="connsiteY146" fmla="*/ 3074588 h 3854981"/>
              <a:gd name="connsiteX147" fmla="*/ 819831 w 4910982"/>
              <a:gd name="connsiteY147" fmla="*/ 3058823 h 3854981"/>
              <a:gd name="connsiteX148" fmla="*/ 788300 w 4910982"/>
              <a:gd name="connsiteY148" fmla="*/ 3043057 h 3854981"/>
              <a:gd name="connsiteX149" fmla="*/ 764651 w 4910982"/>
              <a:gd name="connsiteY149" fmla="*/ 3035174 h 3854981"/>
              <a:gd name="connsiteX150" fmla="*/ 709472 w 4910982"/>
              <a:gd name="connsiteY150" fmla="*/ 3011526 h 3854981"/>
              <a:gd name="connsiteX151" fmla="*/ 646410 w 4910982"/>
              <a:gd name="connsiteY151" fmla="*/ 2995761 h 3854981"/>
              <a:gd name="connsiteX152" fmla="*/ 591231 w 4910982"/>
              <a:gd name="connsiteY152" fmla="*/ 2956347 h 3854981"/>
              <a:gd name="connsiteX153" fmla="*/ 536051 w 4910982"/>
              <a:gd name="connsiteY153" fmla="*/ 2901168 h 3854981"/>
              <a:gd name="connsiteX154" fmla="*/ 504520 w 4910982"/>
              <a:gd name="connsiteY154" fmla="*/ 2885402 h 3854981"/>
              <a:gd name="connsiteX155" fmla="*/ 449341 w 4910982"/>
              <a:gd name="connsiteY155" fmla="*/ 2845988 h 3854981"/>
              <a:gd name="connsiteX156" fmla="*/ 425693 w 4910982"/>
              <a:gd name="connsiteY156" fmla="*/ 2798692 h 3854981"/>
              <a:gd name="connsiteX157" fmla="*/ 417810 w 4910982"/>
              <a:gd name="connsiteY157" fmla="*/ 2775043 h 3854981"/>
              <a:gd name="connsiteX158" fmla="*/ 394162 w 4910982"/>
              <a:gd name="connsiteY158" fmla="*/ 2751395 h 3854981"/>
              <a:gd name="connsiteX159" fmla="*/ 346865 w 4910982"/>
              <a:gd name="connsiteY159" fmla="*/ 2672568 h 3854981"/>
              <a:gd name="connsiteX160" fmla="*/ 307451 w 4910982"/>
              <a:gd name="connsiteY160" fmla="*/ 2609505 h 3854981"/>
              <a:gd name="connsiteX161" fmla="*/ 291686 w 4910982"/>
              <a:gd name="connsiteY161" fmla="*/ 2577974 h 3854981"/>
              <a:gd name="connsiteX162" fmla="*/ 220741 w 4910982"/>
              <a:gd name="connsiteY162" fmla="*/ 2491264 h 3854981"/>
              <a:gd name="connsiteX163" fmla="*/ 173444 w 4910982"/>
              <a:gd name="connsiteY163" fmla="*/ 2412436 h 3854981"/>
              <a:gd name="connsiteX164" fmla="*/ 141913 w 4910982"/>
              <a:gd name="connsiteY164" fmla="*/ 2365140 h 3854981"/>
              <a:gd name="connsiteX165" fmla="*/ 86734 w 4910982"/>
              <a:gd name="connsiteY165" fmla="*/ 2286312 h 3854981"/>
              <a:gd name="connsiteX166" fmla="*/ 78851 w 4910982"/>
              <a:gd name="connsiteY166" fmla="*/ 2262664 h 3854981"/>
              <a:gd name="connsiteX167" fmla="*/ 63086 w 4910982"/>
              <a:gd name="connsiteY167" fmla="*/ 2199602 h 3854981"/>
              <a:gd name="connsiteX168" fmla="*/ 47320 w 4910982"/>
              <a:gd name="connsiteY168" fmla="*/ 2175954 h 3854981"/>
              <a:gd name="connsiteX169" fmla="*/ 39437 w 4910982"/>
              <a:gd name="connsiteY169" fmla="*/ 2144423 h 3854981"/>
              <a:gd name="connsiteX170" fmla="*/ 31555 w 4910982"/>
              <a:gd name="connsiteY170" fmla="*/ 2073478 h 3854981"/>
              <a:gd name="connsiteX171" fmla="*/ 23672 w 4910982"/>
              <a:gd name="connsiteY171" fmla="*/ 1994650 h 3854981"/>
              <a:gd name="connsiteX172" fmla="*/ 24 w 4910982"/>
              <a:gd name="connsiteY172" fmla="*/ 1892174 h 3854981"/>
              <a:gd name="connsiteX173" fmla="*/ 15789 w 4910982"/>
              <a:gd name="connsiteY173" fmla="*/ 1498036 h 3854981"/>
              <a:gd name="connsiteX174" fmla="*/ 23672 w 4910982"/>
              <a:gd name="connsiteY174" fmla="*/ 1450740 h 3854981"/>
              <a:gd name="connsiteX175" fmla="*/ 39437 w 4910982"/>
              <a:gd name="connsiteY175" fmla="*/ 1427092 h 3854981"/>
              <a:gd name="connsiteX176" fmla="*/ 55203 w 4910982"/>
              <a:gd name="connsiteY176" fmla="*/ 1371912 h 3854981"/>
              <a:gd name="connsiteX177" fmla="*/ 63086 w 4910982"/>
              <a:gd name="connsiteY177" fmla="*/ 1340381 h 3854981"/>
              <a:gd name="connsiteX178" fmla="*/ 78851 w 4910982"/>
              <a:gd name="connsiteY178" fmla="*/ 1308850 h 3854981"/>
              <a:gd name="connsiteX179" fmla="*/ 102500 w 4910982"/>
              <a:gd name="connsiteY179" fmla="*/ 1237905 h 3854981"/>
              <a:gd name="connsiteX180" fmla="*/ 118265 w 4910982"/>
              <a:gd name="connsiteY180" fmla="*/ 1206374 h 3854981"/>
              <a:gd name="connsiteX181" fmla="*/ 134031 w 4910982"/>
              <a:gd name="connsiteY181" fmla="*/ 1159078 h 3854981"/>
              <a:gd name="connsiteX182" fmla="*/ 141913 w 4910982"/>
              <a:gd name="connsiteY182" fmla="*/ 1135430 h 3854981"/>
              <a:gd name="connsiteX183" fmla="*/ 149796 w 4910982"/>
              <a:gd name="connsiteY183" fmla="*/ 1103899 h 3854981"/>
              <a:gd name="connsiteX184" fmla="*/ 165562 w 4910982"/>
              <a:gd name="connsiteY184" fmla="*/ 1080250 h 3854981"/>
              <a:gd name="connsiteX185" fmla="*/ 181327 w 4910982"/>
              <a:gd name="connsiteY185" fmla="*/ 1032954 h 3854981"/>
              <a:gd name="connsiteX186" fmla="*/ 197093 w 4910982"/>
              <a:gd name="connsiteY186" fmla="*/ 977774 h 3854981"/>
              <a:gd name="connsiteX187" fmla="*/ 212858 w 4910982"/>
              <a:gd name="connsiteY187" fmla="*/ 946243 h 3854981"/>
              <a:gd name="connsiteX188" fmla="*/ 220741 w 4910982"/>
              <a:gd name="connsiteY188" fmla="*/ 898947 h 3854981"/>
              <a:gd name="connsiteX189" fmla="*/ 252272 w 4910982"/>
              <a:gd name="connsiteY189" fmla="*/ 867416 h 3854981"/>
              <a:gd name="connsiteX190" fmla="*/ 260155 w 4910982"/>
              <a:gd name="connsiteY190" fmla="*/ 796471 h 3854981"/>
              <a:gd name="connsiteX191" fmla="*/ 283803 w 4910982"/>
              <a:gd name="connsiteY191" fmla="*/ 725526 h 3854981"/>
              <a:gd name="connsiteX192" fmla="*/ 307451 w 4910982"/>
              <a:gd name="connsiteY192" fmla="*/ 654581 h 3854981"/>
              <a:gd name="connsiteX193" fmla="*/ 315334 w 4910982"/>
              <a:gd name="connsiteY193" fmla="*/ 630933 h 3854981"/>
              <a:gd name="connsiteX194" fmla="*/ 331100 w 4910982"/>
              <a:gd name="connsiteY194" fmla="*/ 599402 h 3854981"/>
              <a:gd name="connsiteX195" fmla="*/ 346865 w 4910982"/>
              <a:gd name="connsiteY195" fmla="*/ 575754 h 3854981"/>
              <a:gd name="connsiteX196" fmla="*/ 378396 w 4910982"/>
              <a:gd name="connsiteY196" fmla="*/ 528457 h 3854981"/>
              <a:gd name="connsiteX197" fmla="*/ 402044 w 4910982"/>
              <a:gd name="connsiteY197" fmla="*/ 481161 h 3854981"/>
              <a:gd name="connsiteX198" fmla="*/ 386279 w 4910982"/>
              <a:gd name="connsiteY198" fmla="*/ 481161 h 38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910982" h="3854981">
                <a:moveTo>
                  <a:pt x="386279" y="481161"/>
                </a:moveTo>
                <a:cubicBezTo>
                  <a:pt x="388907" y="473278"/>
                  <a:pt x="405333" y="448124"/>
                  <a:pt x="417810" y="433864"/>
                </a:cubicBezTo>
                <a:cubicBezTo>
                  <a:pt x="424048" y="426734"/>
                  <a:pt x="434180" y="424164"/>
                  <a:pt x="441458" y="418099"/>
                </a:cubicBezTo>
                <a:cubicBezTo>
                  <a:pt x="450022" y="410962"/>
                  <a:pt x="457765" y="402840"/>
                  <a:pt x="465106" y="394450"/>
                </a:cubicBezTo>
                <a:cubicBezTo>
                  <a:pt x="482249" y="374857"/>
                  <a:pt x="498887" y="348031"/>
                  <a:pt x="520286" y="331388"/>
                </a:cubicBezTo>
                <a:cubicBezTo>
                  <a:pt x="535242" y="319755"/>
                  <a:pt x="552424" y="311226"/>
                  <a:pt x="567582" y="299857"/>
                </a:cubicBezTo>
                <a:cubicBezTo>
                  <a:pt x="578092" y="291974"/>
                  <a:pt x="587706" y="282727"/>
                  <a:pt x="599113" y="276209"/>
                </a:cubicBezTo>
                <a:cubicBezTo>
                  <a:pt x="606328" y="272086"/>
                  <a:pt x="615197" y="271764"/>
                  <a:pt x="622762" y="268326"/>
                </a:cubicBezTo>
                <a:cubicBezTo>
                  <a:pt x="644157" y="258601"/>
                  <a:pt x="663819" y="245047"/>
                  <a:pt x="685824" y="236795"/>
                </a:cubicBezTo>
                <a:cubicBezTo>
                  <a:pt x="706112" y="229187"/>
                  <a:pt x="727865" y="226285"/>
                  <a:pt x="748886" y="221030"/>
                </a:cubicBezTo>
                <a:cubicBezTo>
                  <a:pt x="759396" y="213147"/>
                  <a:pt x="768070" y="201871"/>
                  <a:pt x="780417" y="197381"/>
                </a:cubicBezTo>
                <a:cubicBezTo>
                  <a:pt x="790225" y="193815"/>
                  <a:pt x="905399" y="181715"/>
                  <a:pt x="906541" y="181616"/>
                </a:cubicBezTo>
                <a:cubicBezTo>
                  <a:pt x="979329" y="175286"/>
                  <a:pt x="1257875" y="158773"/>
                  <a:pt x="1269148" y="157968"/>
                </a:cubicBezTo>
                <a:cubicBezTo>
                  <a:pt x="1295488" y="156087"/>
                  <a:pt x="1321699" y="152713"/>
                  <a:pt x="1347975" y="150085"/>
                </a:cubicBezTo>
                <a:cubicBezTo>
                  <a:pt x="1407421" y="130270"/>
                  <a:pt x="1334143" y="157000"/>
                  <a:pt x="1395272" y="126436"/>
                </a:cubicBezTo>
                <a:cubicBezTo>
                  <a:pt x="1402704" y="122720"/>
                  <a:pt x="1410904" y="120740"/>
                  <a:pt x="1418920" y="118554"/>
                </a:cubicBezTo>
                <a:cubicBezTo>
                  <a:pt x="1439824" y="112853"/>
                  <a:pt x="1461426" y="109640"/>
                  <a:pt x="1481982" y="102788"/>
                </a:cubicBezTo>
                <a:cubicBezTo>
                  <a:pt x="1493130" y="99072"/>
                  <a:pt x="1502365" y="90739"/>
                  <a:pt x="1513513" y="87023"/>
                </a:cubicBezTo>
                <a:cubicBezTo>
                  <a:pt x="1526224" y="82786"/>
                  <a:pt x="1540001" y="82665"/>
                  <a:pt x="1552927" y="79140"/>
                </a:cubicBezTo>
                <a:cubicBezTo>
                  <a:pt x="1568960" y="74767"/>
                  <a:pt x="1584167" y="67656"/>
                  <a:pt x="1600224" y="63374"/>
                </a:cubicBezTo>
                <a:cubicBezTo>
                  <a:pt x="1657274" y="48161"/>
                  <a:pt x="1715351" y="40171"/>
                  <a:pt x="1773644" y="31843"/>
                </a:cubicBezTo>
                <a:cubicBezTo>
                  <a:pt x="1835684" y="-5380"/>
                  <a:pt x="1812879" y="312"/>
                  <a:pt x="1915534" y="312"/>
                </a:cubicBezTo>
                <a:lnTo>
                  <a:pt x="3003355" y="8195"/>
                </a:lnTo>
                <a:lnTo>
                  <a:pt x="3042769" y="16078"/>
                </a:lnTo>
                <a:cubicBezTo>
                  <a:pt x="3066456" y="21154"/>
                  <a:pt x="3089916" y="27310"/>
                  <a:pt x="3113713" y="31843"/>
                </a:cubicBezTo>
                <a:cubicBezTo>
                  <a:pt x="3145114" y="37824"/>
                  <a:pt x="3177026" y="41024"/>
                  <a:pt x="3208306" y="47609"/>
                </a:cubicBezTo>
                <a:cubicBezTo>
                  <a:pt x="3261496" y="58807"/>
                  <a:pt x="3273244" y="69255"/>
                  <a:pt x="3326548" y="87023"/>
                </a:cubicBezTo>
                <a:cubicBezTo>
                  <a:pt x="3336826" y="90449"/>
                  <a:pt x="3347569" y="92278"/>
                  <a:pt x="3358079" y="94905"/>
                </a:cubicBezTo>
                <a:cubicBezTo>
                  <a:pt x="3365962" y="102788"/>
                  <a:pt x="3375543" y="109278"/>
                  <a:pt x="3381727" y="118554"/>
                </a:cubicBezTo>
                <a:cubicBezTo>
                  <a:pt x="3387864" y="127759"/>
                  <a:pt x="3394339" y="166373"/>
                  <a:pt x="3397493" y="173733"/>
                </a:cubicBezTo>
                <a:cubicBezTo>
                  <a:pt x="3401225" y="182441"/>
                  <a:pt x="3409021" y="188907"/>
                  <a:pt x="3413258" y="197381"/>
                </a:cubicBezTo>
                <a:cubicBezTo>
                  <a:pt x="3416974" y="204813"/>
                  <a:pt x="3417425" y="213598"/>
                  <a:pt x="3421141" y="221030"/>
                </a:cubicBezTo>
                <a:cubicBezTo>
                  <a:pt x="3425378" y="229504"/>
                  <a:pt x="3433058" y="236021"/>
                  <a:pt x="3436906" y="244678"/>
                </a:cubicBezTo>
                <a:cubicBezTo>
                  <a:pt x="3443655" y="259864"/>
                  <a:pt x="3447417" y="276209"/>
                  <a:pt x="3452672" y="291974"/>
                </a:cubicBezTo>
                <a:cubicBezTo>
                  <a:pt x="3455300" y="299857"/>
                  <a:pt x="3454679" y="309747"/>
                  <a:pt x="3460555" y="315623"/>
                </a:cubicBezTo>
                <a:cubicBezTo>
                  <a:pt x="3468438" y="323506"/>
                  <a:pt x="3477723" y="330200"/>
                  <a:pt x="3484203" y="339271"/>
                </a:cubicBezTo>
                <a:cubicBezTo>
                  <a:pt x="3491033" y="348833"/>
                  <a:pt x="3492321" y="361880"/>
                  <a:pt x="3499969" y="370802"/>
                </a:cubicBezTo>
                <a:cubicBezTo>
                  <a:pt x="3508519" y="380777"/>
                  <a:pt x="3520990" y="386567"/>
                  <a:pt x="3531500" y="394450"/>
                </a:cubicBezTo>
                <a:cubicBezTo>
                  <a:pt x="3563880" y="443023"/>
                  <a:pt x="3532420" y="389327"/>
                  <a:pt x="3555148" y="457512"/>
                </a:cubicBezTo>
                <a:cubicBezTo>
                  <a:pt x="3559641" y="470992"/>
                  <a:pt x="3588498" y="520372"/>
                  <a:pt x="3594562" y="528457"/>
                </a:cubicBezTo>
                <a:cubicBezTo>
                  <a:pt x="3601251" y="537375"/>
                  <a:pt x="3611521" y="543187"/>
                  <a:pt x="3618210" y="552105"/>
                </a:cubicBezTo>
                <a:cubicBezTo>
                  <a:pt x="3627403" y="564362"/>
                  <a:pt x="3633738" y="578526"/>
                  <a:pt x="3641858" y="591519"/>
                </a:cubicBezTo>
                <a:cubicBezTo>
                  <a:pt x="3646879" y="599553"/>
                  <a:pt x="3652603" y="607134"/>
                  <a:pt x="3657624" y="615168"/>
                </a:cubicBezTo>
                <a:cubicBezTo>
                  <a:pt x="3665744" y="628160"/>
                  <a:pt x="3672773" y="641833"/>
                  <a:pt x="3681272" y="654581"/>
                </a:cubicBezTo>
                <a:cubicBezTo>
                  <a:pt x="3698188" y="679954"/>
                  <a:pt x="3706587" y="685087"/>
                  <a:pt x="3720686" y="709761"/>
                </a:cubicBezTo>
                <a:cubicBezTo>
                  <a:pt x="3726516" y="719964"/>
                  <a:pt x="3730621" y="731089"/>
                  <a:pt x="3736451" y="741292"/>
                </a:cubicBezTo>
                <a:cubicBezTo>
                  <a:pt x="3741151" y="749518"/>
                  <a:pt x="3747616" y="756658"/>
                  <a:pt x="3752217" y="764940"/>
                </a:cubicBezTo>
                <a:cubicBezTo>
                  <a:pt x="3760777" y="780348"/>
                  <a:pt x="3766088" y="797570"/>
                  <a:pt x="3775865" y="812236"/>
                </a:cubicBezTo>
                <a:cubicBezTo>
                  <a:pt x="3782049" y="821512"/>
                  <a:pt x="3792549" y="827180"/>
                  <a:pt x="3799513" y="835885"/>
                </a:cubicBezTo>
                <a:cubicBezTo>
                  <a:pt x="3813633" y="853535"/>
                  <a:pt x="3825789" y="872671"/>
                  <a:pt x="3838927" y="891064"/>
                </a:cubicBezTo>
                <a:cubicBezTo>
                  <a:pt x="3853379" y="934419"/>
                  <a:pt x="3838127" y="895577"/>
                  <a:pt x="3862575" y="938361"/>
                </a:cubicBezTo>
                <a:cubicBezTo>
                  <a:pt x="3892620" y="990941"/>
                  <a:pt x="3862611" y="950238"/>
                  <a:pt x="3901989" y="1009305"/>
                </a:cubicBezTo>
                <a:cubicBezTo>
                  <a:pt x="3909277" y="1020236"/>
                  <a:pt x="3918001" y="1030145"/>
                  <a:pt x="3925637" y="1040836"/>
                </a:cubicBezTo>
                <a:cubicBezTo>
                  <a:pt x="3931144" y="1048545"/>
                  <a:pt x="3935896" y="1056776"/>
                  <a:pt x="3941403" y="1064485"/>
                </a:cubicBezTo>
                <a:cubicBezTo>
                  <a:pt x="3949039" y="1075176"/>
                  <a:pt x="3956262" y="1086251"/>
                  <a:pt x="3965051" y="1096016"/>
                </a:cubicBezTo>
                <a:cubicBezTo>
                  <a:pt x="3979966" y="1112588"/>
                  <a:pt x="4012348" y="1143312"/>
                  <a:pt x="4012348" y="1143312"/>
                </a:cubicBezTo>
                <a:cubicBezTo>
                  <a:pt x="4017603" y="1153822"/>
                  <a:pt x="4021063" y="1165442"/>
                  <a:pt x="4028113" y="1174843"/>
                </a:cubicBezTo>
                <a:cubicBezTo>
                  <a:pt x="4047228" y="1200330"/>
                  <a:pt x="4059461" y="1206252"/>
                  <a:pt x="4083293" y="1222140"/>
                </a:cubicBezTo>
                <a:lnTo>
                  <a:pt x="4114824" y="1269436"/>
                </a:lnTo>
                <a:cubicBezTo>
                  <a:pt x="4120079" y="1277319"/>
                  <a:pt x="4123890" y="1286386"/>
                  <a:pt x="4130589" y="1293085"/>
                </a:cubicBezTo>
                <a:lnTo>
                  <a:pt x="4154237" y="1316733"/>
                </a:lnTo>
                <a:cubicBezTo>
                  <a:pt x="4208802" y="1453142"/>
                  <a:pt x="4138532" y="1285322"/>
                  <a:pt x="4185769" y="1379795"/>
                </a:cubicBezTo>
                <a:cubicBezTo>
                  <a:pt x="4192097" y="1392451"/>
                  <a:pt x="4195206" y="1406553"/>
                  <a:pt x="4201534" y="1419209"/>
                </a:cubicBezTo>
                <a:cubicBezTo>
                  <a:pt x="4208386" y="1432913"/>
                  <a:pt x="4217741" y="1445230"/>
                  <a:pt x="4225182" y="1458623"/>
                </a:cubicBezTo>
                <a:cubicBezTo>
                  <a:pt x="4230889" y="1468895"/>
                  <a:pt x="4234118" y="1480592"/>
                  <a:pt x="4240948" y="1490154"/>
                </a:cubicBezTo>
                <a:cubicBezTo>
                  <a:pt x="4247428" y="1499225"/>
                  <a:pt x="4257459" y="1505238"/>
                  <a:pt x="4264596" y="1513802"/>
                </a:cubicBezTo>
                <a:cubicBezTo>
                  <a:pt x="4270661" y="1521080"/>
                  <a:pt x="4274855" y="1529741"/>
                  <a:pt x="4280362" y="1537450"/>
                </a:cubicBezTo>
                <a:cubicBezTo>
                  <a:pt x="4287998" y="1548141"/>
                  <a:pt x="4297047" y="1557840"/>
                  <a:pt x="4304010" y="1568981"/>
                </a:cubicBezTo>
                <a:cubicBezTo>
                  <a:pt x="4310238" y="1578946"/>
                  <a:pt x="4312561" y="1591236"/>
                  <a:pt x="4319775" y="1600512"/>
                </a:cubicBezTo>
                <a:cubicBezTo>
                  <a:pt x="4331182" y="1615178"/>
                  <a:pt x="4346845" y="1626039"/>
                  <a:pt x="4359189" y="1639926"/>
                </a:cubicBezTo>
                <a:cubicBezTo>
                  <a:pt x="4384755" y="1668688"/>
                  <a:pt x="4378265" y="1667988"/>
                  <a:pt x="4398603" y="1695105"/>
                </a:cubicBezTo>
                <a:cubicBezTo>
                  <a:pt x="4408698" y="1708565"/>
                  <a:pt x="4421478" y="1720092"/>
                  <a:pt x="4430134" y="1734519"/>
                </a:cubicBezTo>
                <a:cubicBezTo>
                  <a:pt x="4437414" y="1746653"/>
                  <a:pt x="4438213" y="1762053"/>
                  <a:pt x="4445900" y="1773933"/>
                </a:cubicBezTo>
                <a:cubicBezTo>
                  <a:pt x="4478839" y="1824840"/>
                  <a:pt x="4512755" y="1862144"/>
                  <a:pt x="4548375" y="1907940"/>
                </a:cubicBezTo>
                <a:cubicBezTo>
                  <a:pt x="4556441" y="1918311"/>
                  <a:pt x="4562734" y="1930181"/>
                  <a:pt x="4572024" y="1939471"/>
                </a:cubicBezTo>
                <a:cubicBezTo>
                  <a:pt x="4585162" y="1952609"/>
                  <a:pt x="4599008" y="1965075"/>
                  <a:pt x="4611437" y="1978885"/>
                </a:cubicBezTo>
                <a:cubicBezTo>
                  <a:pt x="4645103" y="2016291"/>
                  <a:pt x="4637390" y="2018429"/>
                  <a:pt x="4674500" y="2049830"/>
                </a:cubicBezTo>
                <a:cubicBezTo>
                  <a:pt x="4697370" y="2069182"/>
                  <a:pt x="4724260" y="2083825"/>
                  <a:pt x="4745444" y="2105009"/>
                </a:cubicBezTo>
                <a:cubicBezTo>
                  <a:pt x="4763837" y="2123402"/>
                  <a:pt x="4785017" y="2139378"/>
                  <a:pt x="4800624" y="2160188"/>
                </a:cubicBezTo>
                <a:cubicBezTo>
                  <a:pt x="4815455" y="2179963"/>
                  <a:pt x="4846097" y="2219605"/>
                  <a:pt x="4855803" y="2239016"/>
                </a:cubicBezTo>
                <a:lnTo>
                  <a:pt x="4871569" y="2270547"/>
                </a:lnTo>
                <a:cubicBezTo>
                  <a:pt x="4886100" y="2328676"/>
                  <a:pt x="4870485" y="2275903"/>
                  <a:pt x="4895217" y="2333609"/>
                </a:cubicBezTo>
                <a:cubicBezTo>
                  <a:pt x="4902004" y="2349445"/>
                  <a:pt x="4906981" y="2372782"/>
                  <a:pt x="4910982" y="2388788"/>
                </a:cubicBezTo>
                <a:cubicBezTo>
                  <a:pt x="4908355" y="2499147"/>
                  <a:pt x="4909986" y="2609689"/>
                  <a:pt x="4903100" y="2719864"/>
                </a:cubicBezTo>
                <a:cubicBezTo>
                  <a:pt x="4902063" y="2736450"/>
                  <a:pt x="4891899" y="2751182"/>
                  <a:pt x="4887334" y="2767161"/>
                </a:cubicBezTo>
                <a:cubicBezTo>
                  <a:pt x="4857380" y="2872004"/>
                  <a:pt x="4886294" y="2777906"/>
                  <a:pt x="4855803" y="2861754"/>
                </a:cubicBezTo>
                <a:cubicBezTo>
                  <a:pt x="4850124" y="2877372"/>
                  <a:pt x="4846209" y="2893620"/>
                  <a:pt x="4840037" y="2909050"/>
                </a:cubicBezTo>
                <a:cubicBezTo>
                  <a:pt x="4835673" y="2919960"/>
                  <a:pt x="4828398" y="2929578"/>
                  <a:pt x="4824272" y="2940581"/>
                </a:cubicBezTo>
                <a:cubicBezTo>
                  <a:pt x="4809243" y="2980659"/>
                  <a:pt x="4823750" y="2961461"/>
                  <a:pt x="4808506" y="2995761"/>
                </a:cubicBezTo>
                <a:cubicBezTo>
                  <a:pt x="4801347" y="3011868"/>
                  <a:pt x="4791247" y="3026629"/>
                  <a:pt x="4784858" y="3043057"/>
                </a:cubicBezTo>
                <a:cubicBezTo>
                  <a:pt x="4772812" y="3074034"/>
                  <a:pt x="4761388" y="3105406"/>
                  <a:pt x="4753327" y="3137650"/>
                </a:cubicBezTo>
                <a:lnTo>
                  <a:pt x="4737562" y="3200712"/>
                </a:lnTo>
                <a:cubicBezTo>
                  <a:pt x="4734934" y="3211222"/>
                  <a:pt x="4737340" y="3224582"/>
                  <a:pt x="4729679" y="3232243"/>
                </a:cubicBezTo>
                <a:lnTo>
                  <a:pt x="4706031" y="3255892"/>
                </a:lnTo>
                <a:cubicBezTo>
                  <a:pt x="4689121" y="3306620"/>
                  <a:pt x="4711405" y="3251522"/>
                  <a:pt x="4674500" y="3303188"/>
                </a:cubicBezTo>
                <a:cubicBezTo>
                  <a:pt x="4659050" y="3324818"/>
                  <a:pt x="4661581" y="3339756"/>
                  <a:pt x="4642969" y="3358368"/>
                </a:cubicBezTo>
                <a:cubicBezTo>
                  <a:pt x="4636270" y="3365067"/>
                  <a:pt x="4626598" y="3368068"/>
                  <a:pt x="4619320" y="3374133"/>
                </a:cubicBezTo>
                <a:cubicBezTo>
                  <a:pt x="4579064" y="3407679"/>
                  <a:pt x="4615182" y="3392903"/>
                  <a:pt x="4564141" y="3405664"/>
                </a:cubicBezTo>
                <a:cubicBezTo>
                  <a:pt x="4561513" y="3413547"/>
                  <a:pt x="4562133" y="3423437"/>
                  <a:pt x="4556258" y="3429312"/>
                </a:cubicBezTo>
                <a:cubicBezTo>
                  <a:pt x="4550383" y="3435187"/>
                  <a:pt x="4539824" y="3433073"/>
                  <a:pt x="4532610" y="3437195"/>
                </a:cubicBezTo>
                <a:cubicBezTo>
                  <a:pt x="4465798" y="3475373"/>
                  <a:pt x="4531652" y="3450652"/>
                  <a:pt x="4477431" y="3468726"/>
                </a:cubicBezTo>
                <a:cubicBezTo>
                  <a:pt x="4466921" y="3479236"/>
                  <a:pt x="4457633" y="3491132"/>
                  <a:pt x="4445900" y="3500257"/>
                </a:cubicBezTo>
                <a:cubicBezTo>
                  <a:pt x="4433806" y="3509663"/>
                  <a:pt x="4419349" y="3515582"/>
                  <a:pt x="4406486" y="3523905"/>
                </a:cubicBezTo>
                <a:cubicBezTo>
                  <a:pt x="4374670" y="3544492"/>
                  <a:pt x="4341006" y="3562708"/>
                  <a:pt x="4311893" y="3586968"/>
                </a:cubicBezTo>
                <a:cubicBezTo>
                  <a:pt x="4225864" y="3658657"/>
                  <a:pt x="4297253" y="3605286"/>
                  <a:pt x="4154237" y="3681561"/>
                </a:cubicBezTo>
                <a:cubicBezTo>
                  <a:pt x="4091022" y="3715276"/>
                  <a:pt x="4044492" y="3744393"/>
                  <a:pt x="3980817" y="3768271"/>
                </a:cubicBezTo>
                <a:cubicBezTo>
                  <a:pt x="3957477" y="3777024"/>
                  <a:pt x="3909872" y="3791919"/>
                  <a:pt x="3909872" y="3791919"/>
                </a:cubicBezTo>
                <a:cubicBezTo>
                  <a:pt x="3899362" y="3799802"/>
                  <a:pt x="3890092" y="3809692"/>
                  <a:pt x="3878341" y="3815568"/>
                </a:cubicBezTo>
                <a:cubicBezTo>
                  <a:pt x="3868651" y="3820413"/>
                  <a:pt x="3857227" y="3820474"/>
                  <a:pt x="3846810" y="3823450"/>
                </a:cubicBezTo>
                <a:cubicBezTo>
                  <a:pt x="3838821" y="3825733"/>
                  <a:pt x="3830594" y="3827617"/>
                  <a:pt x="3823162" y="3831333"/>
                </a:cubicBezTo>
                <a:cubicBezTo>
                  <a:pt x="3768728" y="3858551"/>
                  <a:pt x="3833600" y="3838578"/>
                  <a:pt x="3767982" y="3854981"/>
                </a:cubicBezTo>
                <a:cubicBezTo>
                  <a:pt x="3746241" y="3852264"/>
                  <a:pt x="3705576" y="3851368"/>
                  <a:pt x="3681272" y="3839216"/>
                </a:cubicBezTo>
                <a:cubicBezTo>
                  <a:pt x="3672798" y="3834979"/>
                  <a:pt x="3665333" y="3828957"/>
                  <a:pt x="3657624" y="3823450"/>
                </a:cubicBezTo>
                <a:cubicBezTo>
                  <a:pt x="3646933" y="3815814"/>
                  <a:pt x="3637844" y="3805677"/>
                  <a:pt x="3626093" y="3799802"/>
                </a:cubicBezTo>
                <a:cubicBezTo>
                  <a:pt x="3611229" y="3792370"/>
                  <a:pt x="3593660" y="3791468"/>
                  <a:pt x="3578796" y="3784036"/>
                </a:cubicBezTo>
                <a:cubicBezTo>
                  <a:pt x="3561849" y="3775562"/>
                  <a:pt x="3547867" y="3762052"/>
                  <a:pt x="3531500" y="3752505"/>
                </a:cubicBezTo>
                <a:cubicBezTo>
                  <a:pt x="3516275" y="3743624"/>
                  <a:pt x="3499428" y="3737738"/>
                  <a:pt x="3484203" y="3728857"/>
                </a:cubicBezTo>
                <a:cubicBezTo>
                  <a:pt x="3467836" y="3719310"/>
                  <a:pt x="3453273" y="3706873"/>
                  <a:pt x="3436906" y="3697326"/>
                </a:cubicBezTo>
                <a:cubicBezTo>
                  <a:pt x="3421681" y="3688445"/>
                  <a:pt x="3405084" y="3682118"/>
                  <a:pt x="3389610" y="3673678"/>
                </a:cubicBezTo>
                <a:cubicBezTo>
                  <a:pt x="3376159" y="3666341"/>
                  <a:pt x="3364144" y="3656370"/>
                  <a:pt x="3350196" y="3650030"/>
                </a:cubicBezTo>
                <a:cubicBezTo>
                  <a:pt x="3288164" y="3621833"/>
                  <a:pt x="3320301" y="3647858"/>
                  <a:pt x="3271369" y="3618499"/>
                </a:cubicBezTo>
                <a:cubicBezTo>
                  <a:pt x="3255121" y="3608751"/>
                  <a:pt x="3241242" y="3594981"/>
                  <a:pt x="3224072" y="3586968"/>
                </a:cubicBezTo>
                <a:cubicBezTo>
                  <a:pt x="3201483" y="3576426"/>
                  <a:pt x="3174502" y="3576144"/>
                  <a:pt x="3153127" y="3563319"/>
                </a:cubicBezTo>
                <a:cubicBezTo>
                  <a:pt x="3055213" y="3504571"/>
                  <a:pt x="3163374" y="3564265"/>
                  <a:pt x="3082182" y="3531788"/>
                </a:cubicBezTo>
                <a:cubicBezTo>
                  <a:pt x="3039261" y="3514620"/>
                  <a:pt x="3037579" y="3504404"/>
                  <a:pt x="2995472" y="3492374"/>
                </a:cubicBezTo>
                <a:cubicBezTo>
                  <a:pt x="2972179" y="3485719"/>
                  <a:pt x="2948175" y="3481864"/>
                  <a:pt x="2924527" y="3476609"/>
                </a:cubicBezTo>
                <a:cubicBezTo>
                  <a:pt x="2891871" y="3454837"/>
                  <a:pt x="2905545" y="3461608"/>
                  <a:pt x="2861465" y="3445078"/>
                </a:cubicBezTo>
                <a:cubicBezTo>
                  <a:pt x="2853685" y="3442161"/>
                  <a:pt x="2846029" y="3438458"/>
                  <a:pt x="2837817" y="3437195"/>
                </a:cubicBezTo>
                <a:cubicBezTo>
                  <a:pt x="2811717" y="3433180"/>
                  <a:pt x="2785164" y="3432802"/>
                  <a:pt x="2758989" y="3429312"/>
                </a:cubicBezTo>
                <a:cubicBezTo>
                  <a:pt x="2745708" y="3427541"/>
                  <a:pt x="2732713" y="3424057"/>
                  <a:pt x="2719575" y="3421430"/>
                </a:cubicBezTo>
                <a:cubicBezTo>
                  <a:pt x="2515816" y="3450536"/>
                  <a:pt x="2641980" y="3435482"/>
                  <a:pt x="2199313" y="3421430"/>
                </a:cubicBezTo>
                <a:cubicBezTo>
                  <a:pt x="2188485" y="3421086"/>
                  <a:pt x="2178375" y="3415817"/>
                  <a:pt x="2167782" y="3413547"/>
                </a:cubicBezTo>
                <a:cubicBezTo>
                  <a:pt x="2141581" y="3407932"/>
                  <a:pt x="2115386" y="3402186"/>
                  <a:pt x="2088955" y="3397781"/>
                </a:cubicBezTo>
                <a:cubicBezTo>
                  <a:pt x="2068059" y="3394298"/>
                  <a:pt x="2046864" y="3392895"/>
                  <a:pt x="2025893" y="3389899"/>
                </a:cubicBezTo>
                <a:cubicBezTo>
                  <a:pt x="2010070" y="3387639"/>
                  <a:pt x="1994439" y="3384128"/>
                  <a:pt x="1978596" y="3382016"/>
                </a:cubicBezTo>
                <a:cubicBezTo>
                  <a:pt x="1955011" y="3378871"/>
                  <a:pt x="1931236" y="3377278"/>
                  <a:pt x="1907651" y="3374133"/>
                </a:cubicBezTo>
                <a:cubicBezTo>
                  <a:pt x="1771078" y="3355923"/>
                  <a:pt x="1939789" y="3376195"/>
                  <a:pt x="1820941" y="3358368"/>
                </a:cubicBezTo>
                <a:cubicBezTo>
                  <a:pt x="1781618" y="3352470"/>
                  <a:pt x="1742114" y="3347857"/>
                  <a:pt x="1702700" y="3342602"/>
                </a:cubicBezTo>
                <a:cubicBezTo>
                  <a:pt x="1663286" y="3329464"/>
                  <a:pt x="1625197" y="3311336"/>
                  <a:pt x="1584458" y="3303188"/>
                </a:cubicBezTo>
                <a:cubicBezTo>
                  <a:pt x="1571320" y="3300560"/>
                  <a:pt x="1557850" y="3299245"/>
                  <a:pt x="1545044" y="3295305"/>
                </a:cubicBezTo>
                <a:cubicBezTo>
                  <a:pt x="1498119" y="3280867"/>
                  <a:pt x="1429487" y="3248030"/>
                  <a:pt x="1387389" y="3232243"/>
                </a:cubicBezTo>
                <a:cubicBezTo>
                  <a:pt x="1356269" y="3220573"/>
                  <a:pt x="1324956" y="3209102"/>
                  <a:pt x="1292796" y="3200712"/>
                </a:cubicBezTo>
                <a:cubicBezTo>
                  <a:pt x="1264370" y="3193297"/>
                  <a:pt x="1234512" y="3192362"/>
                  <a:pt x="1206086" y="3184947"/>
                </a:cubicBezTo>
                <a:cubicBezTo>
                  <a:pt x="1173926" y="3176557"/>
                  <a:pt x="1143587" y="3162057"/>
                  <a:pt x="1111493" y="3153416"/>
                </a:cubicBezTo>
                <a:cubicBezTo>
                  <a:pt x="1075165" y="3143635"/>
                  <a:pt x="1037920" y="3137651"/>
                  <a:pt x="1001134" y="3129768"/>
                </a:cubicBezTo>
                <a:cubicBezTo>
                  <a:pt x="977486" y="3119257"/>
                  <a:pt x="954119" y="3108089"/>
                  <a:pt x="930189" y="3098236"/>
                </a:cubicBezTo>
                <a:cubicBezTo>
                  <a:pt x="909430" y="3089688"/>
                  <a:pt x="888269" y="3082139"/>
                  <a:pt x="867127" y="3074588"/>
                </a:cubicBezTo>
                <a:cubicBezTo>
                  <a:pt x="851477" y="3068999"/>
                  <a:pt x="835260" y="3064995"/>
                  <a:pt x="819831" y="3058823"/>
                </a:cubicBezTo>
                <a:cubicBezTo>
                  <a:pt x="808920" y="3054459"/>
                  <a:pt x="799101" y="3047686"/>
                  <a:pt x="788300" y="3043057"/>
                </a:cubicBezTo>
                <a:cubicBezTo>
                  <a:pt x="780662" y="3039784"/>
                  <a:pt x="772289" y="3038447"/>
                  <a:pt x="764651" y="3035174"/>
                </a:cubicBezTo>
                <a:cubicBezTo>
                  <a:pt x="726973" y="3019027"/>
                  <a:pt x="743359" y="3020768"/>
                  <a:pt x="709472" y="3011526"/>
                </a:cubicBezTo>
                <a:cubicBezTo>
                  <a:pt x="688568" y="3005825"/>
                  <a:pt x="646410" y="2995761"/>
                  <a:pt x="646410" y="2995761"/>
                </a:cubicBezTo>
                <a:cubicBezTo>
                  <a:pt x="630341" y="2985048"/>
                  <a:pt x="604672" y="2968566"/>
                  <a:pt x="591231" y="2956347"/>
                </a:cubicBezTo>
                <a:cubicBezTo>
                  <a:pt x="571984" y="2938850"/>
                  <a:pt x="559317" y="2912801"/>
                  <a:pt x="536051" y="2901168"/>
                </a:cubicBezTo>
                <a:cubicBezTo>
                  <a:pt x="525541" y="2895913"/>
                  <a:pt x="514082" y="2892232"/>
                  <a:pt x="504520" y="2885402"/>
                </a:cubicBezTo>
                <a:cubicBezTo>
                  <a:pt x="429953" y="2832139"/>
                  <a:pt x="535759" y="2889198"/>
                  <a:pt x="449341" y="2845988"/>
                </a:cubicBezTo>
                <a:cubicBezTo>
                  <a:pt x="429526" y="2786544"/>
                  <a:pt x="456256" y="2859819"/>
                  <a:pt x="425693" y="2798692"/>
                </a:cubicBezTo>
                <a:cubicBezTo>
                  <a:pt x="421977" y="2791260"/>
                  <a:pt x="422419" y="2781957"/>
                  <a:pt x="417810" y="2775043"/>
                </a:cubicBezTo>
                <a:cubicBezTo>
                  <a:pt x="411626" y="2765767"/>
                  <a:pt x="400507" y="2760561"/>
                  <a:pt x="394162" y="2751395"/>
                </a:cubicBezTo>
                <a:cubicBezTo>
                  <a:pt x="376720" y="2726201"/>
                  <a:pt x="362925" y="2698665"/>
                  <a:pt x="346865" y="2672568"/>
                </a:cubicBezTo>
                <a:cubicBezTo>
                  <a:pt x="318725" y="2626840"/>
                  <a:pt x="342244" y="2672133"/>
                  <a:pt x="307451" y="2609505"/>
                </a:cubicBezTo>
                <a:cubicBezTo>
                  <a:pt x="301744" y="2599233"/>
                  <a:pt x="298635" y="2587450"/>
                  <a:pt x="291686" y="2577974"/>
                </a:cubicBezTo>
                <a:cubicBezTo>
                  <a:pt x="269602" y="2547859"/>
                  <a:pt x="237443" y="2524666"/>
                  <a:pt x="220741" y="2491264"/>
                </a:cubicBezTo>
                <a:cubicBezTo>
                  <a:pt x="196501" y="2442785"/>
                  <a:pt x="211494" y="2469511"/>
                  <a:pt x="173444" y="2412436"/>
                </a:cubicBezTo>
                <a:cubicBezTo>
                  <a:pt x="173433" y="2412419"/>
                  <a:pt x="141925" y="2365156"/>
                  <a:pt x="141913" y="2365140"/>
                </a:cubicBezTo>
                <a:cubicBezTo>
                  <a:pt x="131120" y="2350749"/>
                  <a:pt x="90616" y="2297958"/>
                  <a:pt x="86734" y="2286312"/>
                </a:cubicBezTo>
                <a:cubicBezTo>
                  <a:pt x="84106" y="2278429"/>
                  <a:pt x="81037" y="2270680"/>
                  <a:pt x="78851" y="2262664"/>
                </a:cubicBezTo>
                <a:cubicBezTo>
                  <a:pt x="73150" y="2241760"/>
                  <a:pt x="75105" y="2217630"/>
                  <a:pt x="63086" y="2199602"/>
                </a:cubicBezTo>
                <a:lnTo>
                  <a:pt x="47320" y="2175954"/>
                </a:lnTo>
                <a:cubicBezTo>
                  <a:pt x="44692" y="2165444"/>
                  <a:pt x="41084" y="2155131"/>
                  <a:pt x="39437" y="2144423"/>
                </a:cubicBezTo>
                <a:cubicBezTo>
                  <a:pt x="35819" y="2120906"/>
                  <a:pt x="34046" y="2097141"/>
                  <a:pt x="31555" y="2073478"/>
                </a:cubicBezTo>
                <a:cubicBezTo>
                  <a:pt x="28791" y="2047216"/>
                  <a:pt x="27791" y="2020734"/>
                  <a:pt x="23672" y="1994650"/>
                </a:cubicBezTo>
                <a:cubicBezTo>
                  <a:pt x="19793" y="1970084"/>
                  <a:pt x="7414" y="1921737"/>
                  <a:pt x="24" y="1892174"/>
                </a:cubicBezTo>
                <a:cubicBezTo>
                  <a:pt x="11675" y="1367809"/>
                  <a:pt x="-15683" y="1671124"/>
                  <a:pt x="15789" y="1498036"/>
                </a:cubicBezTo>
                <a:cubicBezTo>
                  <a:pt x="18648" y="1482311"/>
                  <a:pt x="18618" y="1465903"/>
                  <a:pt x="23672" y="1450740"/>
                </a:cubicBezTo>
                <a:cubicBezTo>
                  <a:pt x="26668" y="1441752"/>
                  <a:pt x="34182" y="1434975"/>
                  <a:pt x="39437" y="1427092"/>
                </a:cubicBezTo>
                <a:cubicBezTo>
                  <a:pt x="64080" y="1328523"/>
                  <a:pt x="32585" y="1451073"/>
                  <a:pt x="55203" y="1371912"/>
                </a:cubicBezTo>
                <a:cubicBezTo>
                  <a:pt x="58179" y="1361495"/>
                  <a:pt x="59282" y="1350525"/>
                  <a:pt x="63086" y="1340381"/>
                </a:cubicBezTo>
                <a:cubicBezTo>
                  <a:pt x="67212" y="1329378"/>
                  <a:pt x="74633" y="1319818"/>
                  <a:pt x="78851" y="1308850"/>
                </a:cubicBezTo>
                <a:cubicBezTo>
                  <a:pt x="87800" y="1285584"/>
                  <a:pt x="91352" y="1260201"/>
                  <a:pt x="102500" y="1237905"/>
                </a:cubicBezTo>
                <a:cubicBezTo>
                  <a:pt x="107755" y="1227395"/>
                  <a:pt x="113901" y="1217284"/>
                  <a:pt x="118265" y="1206374"/>
                </a:cubicBezTo>
                <a:cubicBezTo>
                  <a:pt x="124437" y="1190944"/>
                  <a:pt x="128776" y="1174843"/>
                  <a:pt x="134031" y="1159078"/>
                </a:cubicBezTo>
                <a:cubicBezTo>
                  <a:pt x="136659" y="1151195"/>
                  <a:pt x="139898" y="1143491"/>
                  <a:pt x="141913" y="1135430"/>
                </a:cubicBezTo>
                <a:cubicBezTo>
                  <a:pt x="144541" y="1124920"/>
                  <a:pt x="145528" y="1113857"/>
                  <a:pt x="149796" y="1103899"/>
                </a:cubicBezTo>
                <a:cubicBezTo>
                  <a:pt x="153528" y="1095191"/>
                  <a:pt x="160307" y="1088133"/>
                  <a:pt x="165562" y="1080250"/>
                </a:cubicBezTo>
                <a:cubicBezTo>
                  <a:pt x="170817" y="1064485"/>
                  <a:pt x="176440" y="1048837"/>
                  <a:pt x="181327" y="1032954"/>
                </a:cubicBezTo>
                <a:cubicBezTo>
                  <a:pt x="186953" y="1014671"/>
                  <a:pt x="190556" y="995752"/>
                  <a:pt x="197093" y="977774"/>
                </a:cubicBezTo>
                <a:cubicBezTo>
                  <a:pt x="201109" y="966731"/>
                  <a:pt x="207603" y="956753"/>
                  <a:pt x="212858" y="946243"/>
                </a:cubicBezTo>
                <a:cubicBezTo>
                  <a:pt x="215486" y="930478"/>
                  <a:pt x="213593" y="913242"/>
                  <a:pt x="220741" y="898947"/>
                </a:cubicBezTo>
                <a:cubicBezTo>
                  <a:pt x="227388" y="885652"/>
                  <a:pt x="246936" y="881289"/>
                  <a:pt x="252272" y="867416"/>
                </a:cubicBezTo>
                <a:cubicBezTo>
                  <a:pt x="260814" y="845208"/>
                  <a:pt x="255489" y="819803"/>
                  <a:pt x="260155" y="796471"/>
                </a:cubicBezTo>
                <a:cubicBezTo>
                  <a:pt x="260157" y="796459"/>
                  <a:pt x="279860" y="737356"/>
                  <a:pt x="283803" y="725526"/>
                </a:cubicBezTo>
                <a:lnTo>
                  <a:pt x="307451" y="654581"/>
                </a:lnTo>
                <a:cubicBezTo>
                  <a:pt x="310078" y="646698"/>
                  <a:pt x="311618" y="638365"/>
                  <a:pt x="315334" y="630933"/>
                </a:cubicBezTo>
                <a:cubicBezTo>
                  <a:pt x="320589" y="620423"/>
                  <a:pt x="325270" y="609605"/>
                  <a:pt x="331100" y="599402"/>
                </a:cubicBezTo>
                <a:cubicBezTo>
                  <a:pt x="335800" y="591177"/>
                  <a:pt x="342628" y="584228"/>
                  <a:pt x="346865" y="575754"/>
                </a:cubicBezTo>
                <a:cubicBezTo>
                  <a:pt x="369681" y="530122"/>
                  <a:pt x="333569" y="573284"/>
                  <a:pt x="378396" y="528457"/>
                </a:cubicBezTo>
                <a:cubicBezTo>
                  <a:pt x="398211" y="469013"/>
                  <a:pt x="371481" y="542288"/>
                  <a:pt x="402044" y="481161"/>
                </a:cubicBezTo>
                <a:cubicBezTo>
                  <a:pt x="405760" y="473729"/>
                  <a:pt x="383651" y="489044"/>
                  <a:pt x="386279" y="4811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765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5888"/>
            <a:ext cx="4684712"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e 12"/>
          <p:cNvSpPr/>
          <p:nvPr/>
        </p:nvSpPr>
        <p:spPr>
          <a:xfrm>
            <a:off x="5364088" y="4091705"/>
            <a:ext cx="144462" cy="1222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Ovale 14"/>
          <p:cNvSpPr/>
          <p:nvPr/>
        </p:nvSpPr>
        <p:spPr>
          <a:xfrm>
            <a:off x="3707904" y="2708920"/>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6" name="Connettore 1 5"/>
          <p:cNvCxnSpPr/>
          <p:nvPr/>
        </p:nvCxnSpPr>
        <p:spPr>
          <a:xfrm>
            <a:off x="3897313" y="2842670"/>
            <a:ext cx="1427163" cy="12223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3467006" y="2585372"/>
            <a:ext cx="312906"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p</a:t>
            </a:r>
            <a:endParaRPr lang="it-IT" b="1"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011570" y="3968158"/>
            <a:ext cx="312906"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q</a:t>
            </a:r>
            <a:endParaRPr lang="it-IT"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38005"/>
            <a:ext cx="33147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5373216"/>
            <a:ext cx="47720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6073281"/>
            <a:ext cx="2448273" cy="52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1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500" fill="hold"/>
                                        <p:tgtEl>
                                          <p:spTgt spid="1027"/>
                                        </p:tgtEl>
                                        <p:attrNameLst>
                                          <p:attrName>ppt_x</p:attrName>
                                        </p:attrNameLst>
                                      </p:cBhvr>
                                      <p:tavLst>
                                        <p:tav tm="0">
                                          <p:val>
                                            <p:strVal val="#ppt_x"/>
                                          </p:val>
                                        </p:tav>
                                        <p:tav tm="100000">
                                          <p:val>
                                            <p:strVal val="#ppt_x"/>
                                          </p:val>
                                        </p:tav>
                                      </p:tavLst>
                                    </p:anim>
                                    <p:anim calcmode="lin" valueType="num">
                                      <p:cBhvr additive="base">
                                        <p:cTn id="32" dur="500" fill="hold"/>
                                        <p:tgtEl>
                                          <p:spTgt spid="10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3"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igura a mano libera 8"/>
          <p:cNvSpPr/>
          <p:nvPr/>
        </p:nvSpPr>
        <p:spPr>
          <a:xfrm>
            <a:off x="508000" y="714623"/>
            <a:ext cx="3607520" cy="2409067"/>
          </a:xfrm>
          <a:custGeom>
            <a:avLst/>
            <a:gdLst>
              <a:gd name="connsiteX0" fmla="*/ 386279 w 4910982"/>
              <a:gd name="connsiteY0" fmla="*/ 481161 h 3854981"/>
              <a:gd name="connsiteX1" fmla="*/ 417810 w 4910982"/>
              <a:gd name="connsiteY1" fmla="*/ 433864 h 3854981"/>
              <a:gd name="connsiteX2" fmla="*/ 441458 w 4910982"/>
              <a:gd name="connsiteY2" fmla="*/ 418099 h 3854981"/>
              <a:gd name="connsiteX3" fmla="*/ 465106 w 4910982"/>
              <a:gd name="connsiteY3" fmla="*/ 394450 h 3854981"/>
              <a:gd name="connsiteX4" fmla="*/ 520286 w 4910982"/>
              <a:gd name="connsiteY4" fmla="*/ 331388 h 3854981"/>
              <a:gd name="connsiteX5" fmla="*/ 567582 w 4910982"/>
              <a:gd name="connsiteY5" fmla="*/ 299857 h 3854981"/>
              <a:gd name="connsiteX6" fmla="*/ 599113 w 4910982"/>
              <a:gd name="connsiteY6" fmla="*/ 276209 h 3854981"/>
              <a:gd name="connsiteX7" fmla="*/ 622762 w 4910982"/>
              <a:gd name="connsiteY7" fmla="*/ 268326 h 3854981"/>
              <a:gd name="connsiteX8" fmla="*/ 685824 w 4910982"/>
              <a:gd name="connsiteY8" fmla="*/ 236795 h 3854981"/>
              <a:gd name="connsiteX9" fmla="*/ 748886 w 4910982"/>
              <a:gd name="connsiteY9" fmla="*/ 221030 h 3854981"/>
              <a:gd name="connsiteX10" fmla="*/ 780417 w 4910982"/>
              <a:gd name="connsiteY10" fmla="*/ 197381 h 3854981"/>
              <a:gd name="connsiteX11" fmla="*/ 906541 w 4910982"/>
              <a:gd name="connsiteY11" fmla="*/ 181616 h 3854981"/>
              <a:gd name="connsiteX12" fmla="*/ 1269148 w 4910982"/>
              <a:gd name="connsiteY12" fmla="*/ 157968 h 3854981"/>
              <a:gd name="connsiteX13" fmla="*/ 1347975 w 4910982"/>
              <a:gd name="connsiteY13" fmla="*/ 150085 h 3854981"/>
              <a:gd name="connsiteX14" fmla="*/ 1395272 w 4910982"/>
              <a:gd name="connsiteY14" fmla="*/ 126436 h 3854981"/>
              <a:gd name="connsiteX15" fmla="*/ 1418920 w 4910982"/>
              <a:gd name="connsiteY15" fmla="*/ 118554 h 3854981"/>
              <a:gd name="connsiteX16" fmla="*/ 1481982 w 4910982"/>
              <a:gd name="connsiteY16" fmla="*/ 102788 h 3854981"/>
              <a:gd name="connsiteX17" fmla="*/ 1513513 w 4910982"/>
              <a:gd name="connsiteY17" fmla="*/ 87023 h 3854981"/>
              <a:gd name="connsiteX18" fmla="*/ 1552927 w 4910982"/>
              <a:gd name="connsiteY18" fmla="*/ 79140 h 3854981"/>
              <a:gd name="connsiteX19" fmla="*/ 1600224 w 4910982"/>
              <a:gd name="connsiteY19" fmla="*/ 63374 h 3854981"/>
              <a:gd name="connsiteX20" fmla="*/ 1773644 w 4910982"/>
              <a:gd name="connsiteY20" fmla="*/ 31843 h 3854981"/>
              <a:gd name="connsiteX21" fmla="*/ 1915534 w 4910982"/>
              <a:gd name="connsiteY21" fmla="*/ 312 h 3854981"/>
              <a:gd name="connsiteX22" fmla="*/ 3003355 w 4910982"/>
              <a:gd name="connsiteY22" fmla="*/ 8195 h 3854981"/>
              <a:gd name="connsiteX23" fmla="*/ 3042769 w 4910982"/>
              <a:gd name="connsiteY23" fmla="*/ 16078 h 3854981"/>
              <a:gd name="connsiteX24" fmla="*/ 3113713 w 4910982"/>
              <a:gd name="connsiteY24" fmla="*/ 31843 h 3854981"/>
              <a:gd name="connsiteX25" fmla="*/ 3208306 w 4910982"/>
              <a:gd name="connsiteY25" fmla="*/ 47609 h 3854981"/>
              <a:gd name="connsiteX26" fmla="*/ 3326548 w 4910982"/>
              <a:gd name="connsiteY26" fmla="*/ 87023 h 3854981"/>
              <a:gd name="connsiteX27" fmla="*/ 3358079 w 4910982"/>
              <a:gd name="connsiteY27" fmla="*/ 94905 h 3854981"/>
              <a:gd name="connsiteX28" fmla="*/ 3381727 w 4910982"/>
              <a:gd name="connsiteY28" fmla="*/ 118554 h 3854981"/>
              <a:gd name="connsiteX29" fmla="*/ 3397493 w 4910982"/>
              <a:gd name="connsiteY29" fmla="*/ 173733 h 3854981"/>
              <a:gd name="connsiteX30" fmla="*/ 3413258 w 4910982"/>
              <a:gd name="connsiteY30" fmla="*/ 197381 h 3854981"/>
              <a:gd name="connsiteX31" fmla="*/ 3421141 w 4910982"/>
              <a:gd name="connsiteY31" fmla="*/ 221030 h 3854981"/>
              <a:gd name="connsiteX32" fmla="*/ 3436906 w 4910982"/>
              <a:gd name="connsiteY32" fmla="*/ 244678 h 3854981"/>
              <a:gd name="connsiteX33" fmla="*/ 3452672 w 4910982"/>
              <a:gd name="connsiteY33" fmla="*/ 291974 h 3854981"/>
              <a:gd name="connsiteX34" fmla="*/ 3460555 w 4910982"/>
              <a:gd name="connsiteY34" fmla="*/ 315623 h 3854981"/>
              <a:gd name="connsiteX35" fmla="*/ 3484203 w 4910982"/>
              <a:gd name="connsiteY35" fmla="*/ 339271 h 3854981"/>
              <a:gd name="connsiteX36" fmla="*/ 3499969 w 4910982"/>
              <a:gd name="connsiteY36" fmla="*/ 370802 h 3854981"/>
              <a:gd name="connsiteX37" fmla="*/ 3531500 w 4910982"/>
              <a:gd name="connsiteY37" fmla="*/ 394450 h 3854981"/>
              <a:gd name="connsiteX38" fmla="*/ 3555148 w 4910982"/>
              <a:gd name="connsiteY38" fmla="*/ 457512 h 3854981"/>
              <a:gd name="connsiteX39" fmla="*/ 3594562 w 4910982"/>
              <a:gd name="connsiteY39" fmla="*/ 528457 h 3854981"/>
              <a:gd name="connsiteX40" fmla="*/ 3618210 w 4910982"/>
              <a:gd name="connsiteY40" fmla="*/ 552105 h 3854981"/>
              <a:gd name="connsiteX41" fmla="*/ 3641858 w 4910982"/>
              <a:gd name="connsiteY41" fmla="*/ 591519 h 3854981"/>
              <a:gd name="connsiteX42" fmla="*/ 3657624 w 4910982"/>
              <a:gd name="connsiteY42" fmla="*/ 615168 h 3854981"/>
              <a:gd name="connsiteX43" fmla="*/ 3681272 w 4910982"/>
              <a:gd name="connsiteY43" fmla="*/ 654581 h 3854981"/>
              <a:gd name="connsiteX44" fmla="*/ 3720686 w 4910982"/>
              <a:gd name="connsiteY44" fmla="*/ 709761 h 3854981"/>
              <a:gd name="connsiteX45" fmla="*/ 3736451 w 4910982"/>
              <a:gd name="connsiteY45" fmla="*/ 741292 h 3854981"/>
              <a:gd name="connsiteX46" fmla="*/ 3752217 w 4910982"/>
              <a:gd name="connsiteY46" fmla="*/ 764940 h 3854981"/>
              <a:gd name="connsiteX47" fmla="*/ 3775865 w 4910982"/>
              <a:gd name="connsiteY47" fmla="*/ 812236 h 3854981"/>
              <a:gd name="connsiteX48" fmla="*/ 3799513 w 4910982"/>
              <a:gd name="connsiteY48" fmla="*/ 835885 h 3854981"/>
              <a:gd name="connsiteX49" fmla="*/ 3838927 w 4910982"/>
              <a:gd name="connsiteY49" fmla="*/ 891064 h 3854981"/>
              <a:gd name="connsiteX50" fmla="*/ 3862575 w 4910982"/>
              <a:gd name="connsiteY50" fmla="*/ 938361 h 3854981"/>
              <a:gd name="connsiteX51" fmla="*/ 3901989 w 4910982"/>
              <a:gd name="connsiteY51" fmla="*/ 1009305 h 3854981"/>
              <a:gd name="connsiteX52" fmla="*/ 3925637 w 4910982"/>
              <a:gd name="connsiteY52" fmla="*/ 1040836 h 3854981"/>
              <a:gd name="connsiteX53" fmla="*/ 3941403 w 4910982"/>
              <a:gd name="connsiteY53" fmla="*/ 1064485 h 3854981"/>
              <a:gd name="connsiteX54" fmla="*/ 3965051 w 4910982"/>
              <a:gd name="connsiteY54" fmla="*/ 1096016 h 3854981"/>
              <a:gd name="connsiteX55" fmla="*/ 4012348 w 4910982"/>
              <a:gd name="connsiteY55" fmla="*/ 1143312 h 3854981"/>
              <a:gd name="connsiteX56" fmla="*/ 4028113 w 4910982"/>
              <a:gd name="connsiteY56" fmla="*/ 1174843 h 3854981"/>
              <a:gd name="connsiteX57" fmla="*/ 4083293 w 4910982"/>
              <a:gd name="connsiteY57" fmla="*/ 1222140 h 3854981"/>
              <a:gd name="connsiteX58" fmla="*/ 4114824 w 4910982"/>
              <a:gd name="connsiteY58" fmla="*/ 1269436 h 3854981"/>
              <a:gd name="connsiteX59" fmla="*/ 4130589 w 4910982"/>
              <a:gd name="connsiteY59" fmla="*/ 1293085 h 3854981"/>
              <a:gd name="connsiteX60" fmla="*/ 4154237 w 4910982"/>
              <a:gd name="connsiteY60" fmla="*/ 1316733 h 3854981"/>
              <a:gd name="connsiteX61" fmla="*/ 4185769 w 4910982"/>
              <a:gd name="connsiteY61" fmla="*/ 1379795 h 3854981"/>
              <a:gd name="connsiteX62" fmla="*/ 4201534 w 4910982"/>
              <a:gd name="connsiteY62" fmla="*/ 1419209 h 3854981"/>
              <a:gd name="connsiteX63" fmla="*/ 4225182 w 4910982"/>
              <a:gd name="connsiteY63" fmla="*/ 1458623 h 3854981"/>
              <a:gd name="connsiteX64" fmla="*/ 4240948 w 4910982"/>
              <a:gd name="connsiteY64" fmla="*/ 1490154 h 3854981"/>
              <a:gd name="connsiteX65" fmla="*/ 4264596 w 4910982"/>
              <a:gd name="connsiteY65" fmla="*/ 1513802 h 3854981"/>
              <a:gd name="connsiteX66" fmla="*/ 4280362 w 4910982"/>
              <a:gd name="connsiteY66" fmla="*/ 1537450 h 3854981"/>
              <a:gd name="connsiteX67" fmla="*/ 4304010 w 4910982"/>
              <a:gd name="connsiteY67" fmla="*/ 1568981 h 3854981"/>
              <a:gd name="connsiteX68" fmla="*/ 4319775 w 4910982"/>
              <a:gd name="connsiteY68" fmla="*/ 1600512 h 3854981"/>
              <a:gd name="connsiteX69" fmla="*/ 4359189 w 4910982"/>
              <a:gd name="connsiteY69" fmla="*/ 1639926 h 3854981"/>
              <a:gd name="connsiteX70" fmla="*/ 4398603 w 4910982"/>
              <a:gd name="connsiteY70" fmla="*/ 1695105 h 3854981"/>
              <a:gd name="connsiteX71" fmla="*/ 4430134 w 4910982"/>
              <a:gd name="connsiteY71" fmla="*/ 1734519 h 3854981"/>
              <a:gd name="connsiteX72" fmla="*/ 4445900 w 4910982"/>
              <a:gd name="connsiteY72" fmla="*/ 1773933 h 3854981"/>
              <a:gd name="connsiteX73" fmla="*/ 4548375 w 4910982"/>
              <a:gd name="connsiteY73" fmla="*/ 1907940 h 3854981"/>
              <a:gd name="connsiteX74" fmla="*/ 4572024 w 4910982"/>
              <a:gd name="connsiteY74" fmla="*/ 1939471 h 3854981"/>
              <a:gd name="connsiteX75" fmla="*/ 4611437 w 4910982"/>
              <a:gd name="connsiteY75" fmla="*/ 1978885 h 3854981"/>
              <a:gd name="connsiteX76" fmla="*/ 4674500 w 4910982"/>
              <a:gd name="connsiteY76" fmla="*/ 2049830 h 3854981"/>
              <a:gd name="connsiteX77" fmla="*/ 4745444 w 4910982"/>
              <a:gd name="connsiteY77" fmla="*/ 2105009 h 3854981"/>
              <a:gd name="connsiteX78" fmla="*/ 4800624 w 4910982"/>
              <a:gd name="connsiteY78" fmla="*/ 2160188 h 3854981"/>
              <a:gd name="connsiteX79" fmla="*/ 4855803 w 4910982"/>
              <a:gd name="connsiteY79" fmla="*/ 2239016 h 3854981"/>
              <a:gd name="connsiteX80" fmla="*/ 4871569 w 4910982"/>
              <a:gd name="connsiteY80" fmla="*/ 2270547 h 3854981"/>
              <a:gd name="connsiteX81" fmla="*/ 4895217 w 4910982"/>
              <a:gd name="connsiteY81" fmla="*/ 2333609 h 3854981"/>
              <a:gd name="connsiteX82" fmla="*/ 4910982 w 4910982"/>
              <a:gd name="connsiteY82" fmla="*/ 2388788 h 3854981"/>
              <a:gd name="connsiteX83" fmla="*/ 4903100 w 4910982"/>
              <a:gd name="connsiteY83" fmla="*/ 2719864 h 3854981"/>
              <a:gd name="connsiteX84" fmla="*/ 4887334 w 4910982"/>
              <a:gd name="connsiteY84" fmla="*/ 2767161 h 3854981"/>
              <a:gd name="connsiteX85" fmla="*/ 4855803 w 4910982"/>
              <a:gd name="connsiteY85" fmla="*/ 2861754 h 3854981"/>
              <a:gd name="connsiteX86" fmla="*/ 4840037 w 4910982"/>
              <a:gd name="connsiteY86" fmla="*/ 2909050 h 3854981"/>
              <a:gd name="connsiteX87" fmla="*/ 4824272 w 4910982"/>
              <a:gd name="connsiteY87" fmla="*/ 2940581 h 3854981"/>
              <a:gd name="connsiteX88" fmla="*/ 4808506 w 4910982"/>
              <a:gd name="connsiteY88" fmla="*/ 2995761 h 3854981"/>
              <a:gd name="connsiteX89" fmla="*/ 4784858 w 4910982"/>
              <a:gd name="connsiteY89" fmla="*/ 3043057 h 3854981"/>
              <a:gd name="connsiteX90" fmla="*/ 4753327 w 4910982"/>
              <a:gd name="connsiteY90" fmla="*/ 3137650 h 3854981"/>
              <a:gd name="connsiteX91" fmla="*/ 4737562 w 4910982"/>
              <a:gd name="connsiteY91" fmla="*/ 3200712 h 3854981"/>
              <a:gd name="connsiteX92" fmla="*/ 4729679 w 4910982"/>
              <a:gd name="connsiteY92" fmla="*/ 3232243 h 3854981"/>
              <a:gd name="connsiteX93" fmla="*/ 4706031 w 4910982"/>
              <a:gd name="connsiteY93" fmla="*/ 3255892 h 3854981"/>
              <a:gd name="connsiteX94" fmla="*/ 4674500 w 4910982"/>
              <a:gd name="connsiteY94" fmla="*/ 3303188 h 3854981"/>
              <a:gd name="connsiteX95" fmla="*/ 4642969 w 4910982"/>
              <a:gd name="connsiteY95" fmla="*/ 3358368 h 3854981"/>
              <a:gd name="connsiteX96" fmla="*/ 4619320 w 4910982"/>
              <a:gd name="connsiteY96" fmla="*/ 3374133 h 3854981"/>
              <a:gd name="connsiteX97" fmla="*/ 4564141 w 4910982"/>
              <a:gd name="connsiteY97" fmla="*/ 3405664 h 3854981"/>
              <a:gd name="connsiteX98" fmla="*/ 4556258 w 4910982"/>
              <a:gd name="connsiteY98" fmla="*/ 3429312 h 3854981"/>
              <a:gd name="connsiteX99" fmla="*/ 4532610 w 4910982"/>
              <a:gd name="connsiteY99" fmla="*/ 3437195 h 3854981"/>
              <a:gd name="connsiteX100" fmla="*/ 4477431 w 4910982"/>
              <a:gd name="connsiteY100" fmla="*/ 3468726 h 3854981"/>
              <a:gd name="connsiteX101" fmla="*/ 4445900 w 4910982"/>
              <a:gd name="connsiteY101" fmla="*/ 3500257 h 3854981"/>
              <a:gd name="connsiteX102" fmla="*/ 4406486 w 4910982"/>
              <a:gd name="connsiteY102" fmla="*/ 3523905 h 3854981"/>
              <a:gd name="connsiteX103" fmla="*/ 4311893 w 4910982"/>
              <a:gd name="connsiteY103" fmla="*/ 3586968 h 3854981"/>
              <a:gd name="connsiteX104" fmla="*/ 4154237 w 4910982"/>
              <a:gd name="connsiteY104" fmla="*/ 3681561 h 3854981"/>
              <a:gd name="connsiteX105" fmla="*/ 3980817 w 4910982"/>
              <a:gd name="connsiteY105" fmla="*/ 3768271 h 3854981"/>
              <a:gd name="connsiteX106" fmla="*/ 3909872 w 4910982"/>
              <a:gd name="connsiteY106" fmla="*/ 3791919 h 3854981"/>
              <a:gd name="connsiteX107" fmla="*/ 3878341 w 4910982"/>
              <a:gd name="connsiteY107" fmla="*/ 3815568 h 3854981"/>
              <a:gd name="connsiteX108" fmla="*/ 3846810 w 4910982"/>
              <a:gd name="connsiteY108" fmla="*/ 3823450 h 3854981"/>
              <a:gd name="connsiteX109" fmla="*/ 3823162 w 4910982"/>
              <a:gd name="connsiteY109" fmla="*/ 3831333 h 3854981"/>
              <a:gd name="connsiteX110" fmla="*/ 3767982 w 4910982"/>
              <a:gd name="connsiteY110" fmla="*/ 3854981 h 3854981"/>
              <a:gd name="connsiteX111" fmla="*/ 3681272 w 4910982"/>
              <a:gd name="connsiteY111" fmla="*/ 3839216 h 3854981"/>
              <a:gd name="connsiteX112" fmla="*/ 3657624 w 4910982"/>
              <a:gd name="connsiteY112" fmla="*/ 3823450 h 3854981"/>
              <a:gd name="connsiteX113" fmla="*/ 3626093 w 4910982"/>
              <a:gd name="connsiteY113" fmla="*/ 3799802 h 3854981"/>
              <a:gd name="connsiteX114" fmla="*/ 3578796 w 4910982"/>
              <a:gd name="connsiteY114" fmla="*/ 3784036 h 3854981"/>
              <a:gd name="connsiteX115" fmla="*/ 3531500 w 4910982"/>
              <a:gd name="connsiteY115" fmla="*/ 3752505 h 3854981"/>
              <a:gd name="connsiteX116" fmla="*/ 3484203 w 4910982"/>
              <a:gd name="connsiteY116" fmla="*/ 3728857 h 3854981"/>
              <a:gd name="connsiteX117" fmla="*/ 3436906 w 4910982"/>
              <a:gd name="connsiteY117" fmla="*/ 3697326 h 3854981"/>
              <a:gd name="connsiteX118" fmla="*/ 3389610 w 4910982"/>
              <a:gd name="connsiteY118" fmla="*/ 3673678 h 3854981"/>
              <a:gd name="connsiteX119" fmla="*/ 3350196 w 4910982"/>
              <a:gd name="connsiteY119" fmla="*/ 3650030 h 3854981"/>
              <a:gd name="connsiteX120" fmla="*/ 3271369 w 4910982"/>
              <a:gd name="connsiteY120" fmla="*/ 3618499 h 3854981"/>
              <a:gd name="connsiteX121" fmla="*/ 3224072 w 4910982"/>
              <a:gd name="connsiteY121" fmla="*/ 3586968 h 3854981"/>
              <a:gd name="connsiteX122" fmla="*/ 3153127 w 4910982"/>
              <a:gd name="connsiteY122" fmla="*/ 3563319 h 3854981"/>
              <a:gd name="connsiteX123" fmla="*/ 3082182 w 4910982"/>
              <a:gd name="connsiteY123" fmla="*/ 3531788 h 3854981"/>
              <a:gd name="connsiteX124" fmla="*/ 2995472 w 4910982"/>
              <a:gd name="connsiteY124" fmla="*/ 3492374 h 3854981"/>
              <a:gd name="connsiteX125" fmla="*/ 2924527 w 4910982"/>
              <a:gd name="connsiteY125" fmla="*/ 3476609 h 3854981"/>
              <a:gd name="connsiteX126" fmla="*/ 2861465 w 4910982"/>
              <a:gd name="connsiteY126" fmla="*/ 3445078 h 3854981"/>
              <a:gd name="connsiteX127" fmla="*/ 2837817 w 4910982"/>
              <a:gd name="connsiteY127" fmla="*/ 3437195 h 3854981"/>
              <a:gd name="connsiteX128" fmla="*/ 2758989 w 4910982"/>
              <a:gd name="connsiteY128" fmla="*/ 3429312 h 3854981"/>
              <a:gd name="connsiteX129" fmla="*/ 2719575 w 4910982"/>
              <a:gd name="connsiteY129" fmla="*/ 3421430 h 3854981"/>
              <a:gd name="connsiteX130" fmla="*/ 2199313 w 4910982"/>
              <a:gd name="connsiteY130" fmla="*/ 3421430 h 3854981"/>
              <a:gd name="connsiteX131" fmla="*/ 2167782 w 4910982"/>
              <a:gd name="connsiteY131" fmla="*/ 3413547 h 3854981"/>
              <a:gd name="connsiteX132" fmla="*/ 2088955 w 4910982"/>
              <a:gd name="connsiteY132" fmla="*/ 3397781 h 3854981"/>
              <a:gd name="connsiteX133" fmla="*/ 2025893 w 4910982"/>
              <a:gd name="connsiteY133" fmla="*/ 3389899 h 3854981"/>
              <a:gd name="connsiteX134" fmla="*/ 1978596 w 4910982"/>
              <a:gd name="connsiteY134" fmla="*/ 3382016 h 3854981"/>
              <a:gd name="connsiteX135" fmla="*/ 1907651 w 4910982"/>
              <a:gd name="connsiteY135" fmla="*/ 3374133 h 3854981"/>
              <a:gd name="connsiteX136" fmla="*/ 1820941 w 4910982"/>
              <a:gd name="connsiteY136" fmla="*/ 3358368 h 3854981"/>
              <a:gd name="connsiteX137" fmla="*/ 1702700 w 4910982"/>
              <a:gd name="connsiteY137" fmla="*/ 3342602 h 3854981"/>
              <a:gd name="connsiteX138" fmla="*/ 1584458 w 4910982"/>
              <a:gd name="connsiteY138" fmla="*/ 3303188 h 3854981"/>
              <a:gd name="connsiteX139" fmla="*/ 1545044 w 4910982"/>
              <a:gd name="connsiteY139" fmla="*/ 3295305 h 3854981"/>
              <a:gd name="connsiteX140" fmla="*/ 1387389 w 4910982"/>
              <a:gd name="connsiteY140" fmla="*/ 3232243 h 3854981"/>
              <a:gd name="connsiteX141" fmla="*/ 1292796 w 4910982"/>
              <a:gd name="connsiteY141" fmla="*/ 3200712 h 3854981"/>
              <a:gd name="connsiteX142" fmla="*/ 1206086 w 4910982"/>
              <a:gd name="connsiteY142" fmla="*/ 3184947 h 3854981"/>
              <a:gd name="connsiteX143" fmla="*/ 1111493 w 4910982"/>
              <a:gd name="connsiteY143" fmla="*/ 3153416 h 3854981"/>
              <a:gd name="connsiteX144" fmla="*/ 1001134 w 4910982"/>
              <a:gd name="connsiteY144" fmla="*/ 3129768 h 3854981"/>
              <a:gd name="connsiteX145" fmla="*/ 930189 w 4910982"/>
              <a:gd name="connsiteY145" fmla="*/ 3098236 h 3854981"/>
              <a:gd name="connsiteX146" fmla="*/ 867127 w 4910982"/>
              <a:gd name="connsiteY146" fmla="*/ 3074588 h 3854981"/>
              <a:gd name="connsiteX147" fmla="*/ 819831 w 4910982"/>
              <a:gd name="connsiteY147" fmla="*/ 3058823 h 3854981"/>
              <a:gd name="connsiteX148" fmla="*/ 788300 w 4910982"/>
              <a:gd name="connsiteY148" fmla="*/ 3043057 h 3854981"/>
              <a:gd name="connsiteX149" fmla="*/ 764651 w 4910982"/>
              <a:gd name="connsiteY149" fmla="*/ 3035174 h 3854981"/>
              <a:gd name="connsiteX150" fmla="*/ 709472 w 4910982"/>
              <a:gd name="connsiteY150" fmla="*/ 3011526 h 3854981"/>
              <a:gd name="connsiteX151" fmla="*/ 646410 w 4910982"/>
              <a:gd name="connsiteY151" fmla="*/ 2995761 h 3854981"/>
              <a:gd name="connsiteX152" fmla="*/ 591231 w 4910982"/>
              <a:gd name="connsiteY152" fmla="*/ 2956347 h 3854981"/>
              <a:gd name="connsiteX153" fmla="*/ 536051 w 4910982"/>
              <a:gd name="connsiteY153" fmla="*/ 2901168 h 3854981"/>
              <a:gd name="connsiteX154" fmla="*/ 504520 w 4910982"/>
              <a:gd name="connsiteY154" fmla="*/ 2885402 h 3854981"/>
              <a:gd name="connsiteX155" fmla="*/ 449341 w 4910982"/>
              <a:gd name="connsiteY155" fmla="*/ 2845988 h 3854981"/>
              <a:gd name="connsiteX156" fmla="*/ 425693 w 4910982"/>
              <a:gd name="connsiteY156" fmla="*/ 2798692 h 3854981"/>
              <a:gd name="connsiteX157" fmla="*/ 417810 w 4910982"/>
              <a:gd name="connsiteY157" fmla="*/ 2775043 h 3854981"/>
              <a:gd name="connsiteX158" fmla="*/ 394162 w 4910982"/>
              <a:gd name="connsiteY158" fmla="*/ 2751395 h 3854981"/>
              <a:gd name="connsiteX159" fmla="*/ 346865 w 4910982"/>
              <a:gd name="connsiteY159" fmla="*/ 2672568 h 3854981"/>
              <a:gd name="connsiteX160" fmla="*/ 307451 w 4910982"/>
              <a:gd name="connsiteY160" fmla="*/ 2609505 h 3854981"/>
              <a:gd name="connsiteX161" fmla="*/ 291686 w 4910982"/>
              <a:gd name="connsiteY161" fmla="*/ 2577974 h 3854981"/>
              <a:gd name="connsiteX162" fmla="*/ 220741 w 4910982"/>
              <a:gd name="connsiteY162" fmla="*/ 2491264 h 3854981"/>
              <a:gd name="connsiteX163" fmla="*/ 173444 w 4910982"/>
              <a:gd name="connsiteY163" fmla="*/ 2412436 h 3854981"/>
              <a:gd name="connsiteX164" fmla="*/ 141913 w 4910982"/>
              <a:gd name="connsiteY164" fmla="*/ 2365140 h 3854981"/>
              <a:gd name="connsiteX165" fmla="*/ 86734 w 4910982"/>
              <a:gd name="connsiteY165" fmla="*/ 2286312 h 3854981"/>
              <a:gd name="connsiteX166" fmla="*/ 78851 w 4910982"/>
              <a:gd name="connsiteY166" fmla="*/ 2262664 h 3854981"/>
              <a:gd name="connsiteX167" fmla="*/ 63086 w 4910982"/>
              <a:gd name="connsiteY167" fmla="*/ 2199602 h 3854981"/>
              <a:gd name="connsiteX168" fmla="*/ 47320 w 4910982"/>
              <a:gd name="connsiteY168" fmla="*/ 2175954 h 3854981"/>
              <a:gd name="connsiteX169" fmla="*/ 39437 w 4910982"/>
              <a:gd name="connsiteY169" fmla="*/ 2144423 h 3854981"/>
              <a:gd name="connsiteX170" fmla="*/ 31555 w 4910982"/>
              <a:gd name="connsiteY170" fmla="*/ 2073478 h 3854981"/>
              <a:gd name="connsiteX171" fmla="*/ 23672 w 4910982"/>
              <a:gd name="connsiteY171" fmla="*/ 1994650 h 3854981"/>
              <a:gd name="connsiteX172" fmla="*/ 24 w 4910982"/>
              <a:gd name="connsiteY172" fmla="*/ 1892174 h 3854981"/>
              <a:gd name="connsiteX173" fmla="*/ 15789 w 4910982"/>
              <a:gd name="connsiteY173" fmla="*/ 1498036 h 3854981"/>
              <a:gd name="connsiteX174" fmla="*/ 23672 w 4910982"/>
              <a:gd name="connsiteY174" fmla="*/ 1450740 h 3854981"/>
              <a:gd name="connsiteX175" fmla="*/ 39437 w 4910982"/>
              <a:gd name="connsiteY175" fmla="*/ 1427092 h 3854981"/>
              <a:gd name="connsiteX176" fmla="*/ 55203 w 4910982"/>
              <a:gd name="connsiteY176" fmla="*/ 1371912 h 3854981"/>
              <a:gd name="connsiteX177" fmla="*/ 63086 w 4910982"/>
              <a:gd name="connsiteY177" fmla="*/ 1340381 h 3854981"/>
              <a:gd name="connsiteX178" fmla="*/ 78851 w 4910982"/>
              <a:gd name="connsiteY178" fmla="*/ 1308850 h 3854981"/>
              <a:gd name="connsiteX179" fmla="*/ 102500 w 4910982"/>
              <a:gd name="connsiteY179" fmla="*/ 1237905 h 3854981"/>
              <a:gd name="connsiteX180" fmla="*/ 118265 w 4910982"/>
              <a:gd name="connsiteY180" fmla="*/ 1206374 h 3854981"/>
              <a:gd name="connsiteX181" fmla="*/ 134031 w 4910982"/>
              <a:gd name="connsiteY181" fmla="*/ 1159078 h 3854981"/>
              <a:gd name="connsiteX182" fmla="*/ 141913 w 4910982"/>
              <a:gd name="connsiteY182" fmla="*/ 1135430 h 3854981"/>
              <a:gd name="connsiteX183" fmla="*/ 149796 w 4910982"/>
              <a:gd name="connsiteY183" fmla="*/ 1103899 h 3854981"/>
              <a:gd name="connsiteX184" fmla="*/ 165562 w 4910982"/>
              <a:gd name="connsiteY184" fmla="*/ 1080250 h 3854981"/>
              <a:gd name="connsiteX185" fmla="*/ 181327 w 4910982"/>
              <a:gd name="connsiteY185" fmla="*/ 1032954 h 3854981"/>
              <a:gd name="connsiteX186" fmla="*/ 197093 w 4910982"/>
              <a:gd name="connsiteY186" fmla="*/ 977774 h 3854981"/>
              <a:gd name="connsiteX187" fmla="*/ 212858 w 4910982"/>
              <a:gd name="connsiteY187" fmla="*/ 946243 h 3854981"/>
              <a:gd name="connsiteX188" fmla="*/ 220741 w 4910982"/>
              <a:gd name="connsiteY188" fmla="*/ 898947 h 3854981"/>
              <a:gd name="connsiteX189" fmla="*/ 252272 w 4910982"/>
              <a:gd name="connsiteY189" fmla="*/ 867416 h 3854981"/>
              <a:gd name="connsiteX190" fmla="*/ 260155 w 4910982"/>
              <a:gd name="connsiteY190" fmla="*/ 796471 h 3854981"/>
              <a:gd name="connsiteX191" fmla="*/ 283803 w 4910982"/>
              <a:gd name="connsiteY191" fmla="*/ 725526 h 3854981"/>
              <a:gd name="connsiteX192" fmla="*/ 307451 w 4910982"/>
              <a:gd name="connsiteY192" fmla="*/ 654581 h 3854981"/>
              <a:gd name="connsiteX193" fmla="*/ 315334 w 4910982"/>
              <a:gd name="connsiteY193" fmla="*/ 630933 h 3854981"/>
              <a:gd name="connsiteX194" fmla="*/ 331100 w 4910982"/>
              <a:gd name="connsiteY194" fmla="*/ 599402 h 3854981"/>
              <a:gd name="connsiteX195" fmla="*/ 346865 w 4910982"/>
              <a:gd name="connsiteY195" fmla="*/ 575754 h 3854981"/>
              <a:gd name="connsiteX196" fmla="*/ 378396 w 4910982"/>
              <a:gd name="connsiteY196" fmla="*/ 528457 h 3854981"/>
              <a:gd name="connsiteX197" fmla="*/ 402044 w 4910982"/>
              <a:gd name="connsiteY197" fmla="*/ 481161 h 3854981"/>
              <a:gd name="connsiteX198" fmla="*/ 386279 w 4910982"/>
              <a:gd name="connsiteY198" fmla="*/ 481161 h 38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910982" h="3854981">
                <a:moveTo>
                  <a:pt x="386279" y="481161"/>
                </a:moveTo>
                <a:cubicBezTo>
                  <a:pt x="388907" y="473278"/>
                  <a:pt x="405333" y="448124"/>
                  <a:pt x="417810" y="433864"/>
                </a:cubicBezTo>
                <a:cubicBezTo>
                  <a:pt x="424048" y="426734"/>
                  <a:pt x="434180" y="424164"/>
                  <a:pt x="441458" y="418099"/>
                </a:cubicBezTo>
                <a:cubicBezTo>
                  <a:pt x="450022" y="410962"/>
                  <a:pt x="457765" y="402840"/>
                  <a:pt x="465106" y="394450"/>
                </a:cubicBezTo>
                <a:cubicBezTo>
                  <a:pt x="482249" y="374857"/>
                  <a:pt x="498887" y="348031"/>
                  <a:pt x="520286" y="331388"/>
                </a:cubicBezTo>
                <a:cubicBezTo>
                  <a:pt x="535242" y="319755"/>
                  <a:pt x="552424" y="311226"/>
                  <a:pt x="567582" y="299857"/>
                </a:cubicBezTo>
                <a:cubicBezTo>
                  <a:pt x="578092" y="291974"/>
                  <a:pt x="587706" y="282727"/>
                  <a:pt x="599113" y="276209"/>
                </a:cubicBezTo>
                <a:cubicBezTo>
                  <a:pt x="606328" y="272086"/>
                  <a:pt x="615197" y="271764"/>
                  <a:pt x="622762" y="268326"/>
                </a:cubicBezTo>
                <a:cubicBezTo>
                  <a:pt x="644157" y="258601"/>
                  <a:pt x="663819" y="245047"/>
                  <a:pt x="685824" y="236795"/>
                </a:cubicBezTo>
                <a:cubicBezTo>
                  <a:pt x="706112" y="229187"/>
                  <a:pt x="727865" y="226285"/>
                  <a:pt x="748886" y="221030"/>
                </a:cubicBezTo>
                <a:cubicBezTo>
                  <a:pt x="759396" y="213147"/>
                  <a:pt x="768070" y="201871"/>
                  <a:pt x="780417" y="197381"/>
                </a:cubicBezTo>
                <a:cubicBezTo>
                  <a:pt x="790225" y="193815"/>
                  <a:pt x="905399" y="181715"/>
                  <a:pt x="906541" y="181616"/>
                </a:cubicBezTo>
                <a:cubicBezTo>
                  <a:pt x="979329" y="175286"/>
                  <a:pt x="1257875" y="158773"/>
                  <a:pt x="1269148" y="157968"/>
                </a:cubicBezTo>
                <a:cubicBezTo>
                  <a:pt x="1295488" y="156087"/>
                  <a:pt x="1321699" y="152713"/>
                  <a:pt x="1347975" y="150085"/>
                </a:cubicBezTo>
                <a:cubicBezTo>
                  <a:pt x="1407421" y="130270"/>
                  <a:pt x="1334143" y="157000"/>
                  <a:pt x="1395272" y="126436"/>
                </a:cubicBezTo>
                <a:cubicBezTo>
                  <a:pt x="1402704" y="122720"/>
                  <a:pt x="1410904" y="120740"/>
                  <a:pt x="1418920" y="118554"/>
                </a:cubicBezTo>
                <a:cubicBezTo>
                  <a:pt x="1439824" y="112853"/>
                  <a:pt x="1461426" y="109640"/>
                  <a:pt x="1481982" y="102788"/>
                </a:cubicBezTo>
                <a:cubicBezTo>
                  <a:pt x="1493130" y="99072"/>
                  <a:pt x="1502365" y="90739"/>
                  <a:pt x="1513513" y="87023"/>
                </a:cubicBezTo>
                <a:cubicBezTo>
                  <a:pt x="1526224" y="82786"/>
                  <a:pt x="1540001" y="82665"/>
                  <a:pt x="1552927" y="79140"/>
                </a:cubicBezTo>
                <a:cubicBezTo>
                  <a:pt x="1568960" y="74767"/>
                  <a:pt x="1584167" y="67656"/>
                  <a:pt x="1600224" y="63374"/>
                </a:cubicBezTo>
                <a:cubicBezTo>
                  <a:pt x="1657274" y="48161"/>
                  <a:pt x="1715351" y="40171"/>
                  <a:pt x="1773644" y="31843"/>
                </a:cubicBezTo>
                <a:cubicBezTo>
                  <a:pt x="1835684" y="-5380"/>
                  <a:pt x="1812879" y="312"/>
                  <a:pt x="1915534" y="312"/>
                </a:cubicBezTo>
                <a:lnTo>
                  <a:pt x="3003355" y="8195"/>
                </a:lnTo>
                <a:lnTo>
                  <a:pt x="3042769" y="16078"/>
                </a:lnTo>
                <a:cubicBezTo>
                  <a:pt x="3066456" y="21154"/>
                  <a:pt x="3089916" y="27310"/>
                  <a:pt x="3113713" y="31843"/>
                </a:cubicBezTo>
                <a:cubicBezTo>
                  <a:pt x="3145114" y="37824"/>
                  <a:pt x="3177026" y="41024"/>
                  <a:pt x="3208306" y="47609"/>
                </a:cubicBezTo>
                <a:cubicBezTo>
                  <a:pt x="3261496" y="58807"/>
                  <a:pt x="3273244" y="69255"/>
                  <a:pt x="3326548" y="87023"/>
                </a:cubicBezTo>
                <a:cubicBezTo>
                  <a:pt x="3336826" y="90449"/>
                  <a:pt x="3347569" y="92278"/>
                  <a:pt x="3358079" y="94905"/>
                </a:cubicBezTo>
                <a:cubicBezTo>
                  <a:pt x="3365962" y="102788"/>
                  <a:pt x="3375543" y="109278"/>
                  <a:pt x="3381727" y="118554"/>
                </a:cubicBezTo>
                <a:cubicBezTo>
                  <a:pt x="3387864" y="127759"/>
                  <a:pt x="3394339" y="166373"/>
                  <a:pt x="3397493" y="173733"/>
                </a:cubicBezTo>
                <a:cubicBezTo>
                  <a:pt x="3401225" y="182441"/>
                  <a:pt x="3409021" y="188907"/>
                  <a:pt x="3413258" y="197381"/>
                </a:cubicBezTo>
                <a:cubicBezTo>
                  <a:pt x="3416974" y="204813"/>
                  <a:pt x="3417425" y="213598"/>
                  <a:pt x="3421141" y="221030"/>
                </a:cubicBezTo>
                <a:cubicBezTo>
                  <a:pt x="3425378" y="229504"/>
                  <a:pt x="3433058" y="236021"/>
                  <a:pt x="3436906" y="244678"/>
                </a:cubicBezTo>
                <a:cubicBezTo>
                  <a:pt x="3443655" y="259864"/>
                  <a:pt x="3447417" y="276209"/>
                  <a:pt x="3452672" y="291974"/>
                </a:cubicBezTo>
                <a:cubicBezTo>
                  <a:pt x="3455300" y="299857"/>
                  <a:pt x="3454679" y="309747"/>
                  <a:pt x="3460555" y="315623"/>
                </a:cubicBezTo>
                <a:cubicBezTo>
                  <a:pt x="3468438" y="323506"/>
                  <a:pt x="3477723" y="330200"/>
                  <a:pt x="3484203" y="339271"/>
                </a:cubicBezTo>
                <a:cubicBezTo>
                  <a:pt x="3491033" y="348833"/>
                  <a:pt x="3492321" y="361880"/>
                  <a:pt x="3499969" y="370802"/>
                </a:cubicBezTo>
                <a:cubicBezTo>
                  <a:pt x="3508519" y="380777"/>
                  <a:pt x="3520990" y="386567"/>
                  <a:pt x="3531500" y="394450"/>
                </a:cubicBezTo>
                <a:cubicBezTo>
                  <a:pt x="3563880" y="443023"/>
                  <a:pt x="3532420" y="389327"/>
                  <a:pt x="3555148" y="457512"/>
                </a:cubicBezTo>
                <a:cubicBezTo>
                  <a:pt x="3559641" y="470992"/>
                  <a:pt x="3588498" y="520372"/>
                  <a:pt x="3594562" y="528457"/>
                </a:cubicBezTo>
                <a:cubicBezTo>
                  <a:pt x="3601251" y="537375"/>
                  <a:pt x="3611521" y="543187"/>
                  <a:pt x="3618210" y="552105"/>
                </a:cubicBezTo>
                <a:cubicBezTo>
                  <a:pt x="3627403" y="564362"/>
                  <a:pt x="3633738" y="578526"/>
                  <a:pt x="3641858" y="591519"/>
                </a:cubicBezTo>
                <a:cubicBezTo>
                  <a:pt x="3646879" y="599553"/>
                  <a:pt x="3652603" y="607134"/>
                  <a:pt x="3657624" y="615168"/>
                </a:cubicBezTo>
                <a:cubicBezTo>
                  <a:pt x="3665744" y="628160"/>
                  <a:pt x="3672773" y="641833"/>
                  <a:pt x="3681272" y="654581"/>
                </a:cubicBezTo>
                <a:cubicBezTo>
                  <a:pt x="3698188" y="679954"/>
                  <a:pt x="3706587" y="685087"/>
                  <a:pt x="3720686" y="709761"/>
                </a:cubicBezTo>
                <a:cubicBezTo>
                  <a:pt x="3726516" y="719964"/>
                  <a:pt x="3730621" y="731089"/>
                  <a:pt x="3736451" y="741292"/>
                </a:cubicBezTo>
                <a:cubicBezTo>
                  <a:pt x="3741151" y="749518"/>
                  <a:pt x="3747616" y="756658"/>
                  <a:pt x="3752217" y="764940"/>
                </a:cubicBezTo>
                <a:cubicBezTo>
                  <a:pt x="3760777" y="780348"/>
                  <a:pt x="3766088" y="797570"/>
                  <a:pt x="3775865" y="812236"/>
                </a:cubicBezTo>
                <a:cubicBezTo>
                  <a:pt x="3782049" y="821512"/>
                  <a:pt x="3792549" y="827180"/>
                  <a:pt x="3799513" y="835885"/>
                </a:cubicBezTo>
                <a:cubicBezTo>
                  <a:pt x="3813633" y="853535"/>
                  <a:pt x="3825789" y="872671"/>
                  <a:pt x="3838927" y="891064"/>
                </a:cubicBezTo>
                <a:cubicBezTo>
                  <a:pt x="3853379" y="934419"/>
                  <a:pt x="3838127" y="895577"/>
                  <a:pt x="3862575" y="938361"/>
                </a:cubicBezTo>
                <a:cubicBezTo>
                  <a:pt x="3892620" y="990941"/>
                  <a:pt x="3862611" y="950238"/>
                  <a:pt x="3901989" y="1009305"/>
                </a:cubicBezTo>
                <a:cubicBezTo>
                  <a:pt x="3909277" y="1020236"/>
                  <a:pt x="3918001" y="1030145"/>
                  <a:pt x="3925637" y="1040836"/>
                </a:cubicBezTo>
                <a:cubicBezTo>
                  <a:pt x="3931144" y="1048545"/>
                  <a:pt x="3935896" y="1056776"/>
                  <a:pt x="3941403" y="1064485"/>
                </a:cubicBezTo>
                <a:cubicBezTo>
                  <a:pt x="3949039" y="1075176"/>
                  <a:pt x="3956262" y="1086251"/>
                  <a:pt x="3965051" y="1096016"/>
                </a:cubicBezTo>
                <a:cubicBezTo>
                  <a:pt x="3979966" y="1112588"/>
                  <a:pt x="4012348" y="1143312"/>
                  <a:pt x="4012348" y="1143312"/>
                </a:cubicBezTo>
                <a:cubicBezTo>
                  <a:pt x="4017603" y="1153822"/>
                  <a:pt x="4021063" y="1165442"/>
                  <a:pt x="4028113" y="1174843"/>
                </a:cubicBezTo>
                <a:cubicBezTo>
                  <a:pt x="4047228" y="1200330"/>
                  <a:pt x="4059461" y="1206252"/>
                  <a:pt x="4083293" y="1222140"/>
                </a:cubicBezTo>
                <a:lnTo>
                  <a:pt x="4114824" y="1269436"/>
                </a:lnTo>
                <a:cubicBezTo>
                  <a:pt x="4120079" y="1277319"/>
                  <a:pt x="4123890" y="1286386"/>
                  <a:pt x="4130589" y="1293085"/>
                </a:cubicBezTo>
                <a:lnTo>
                  <a:pt x="4154237" y="1316733"/>
                </a:lnTo>
                <a:cubicBezTo>
                  <a:pt x="4208802" y="1453142"/>
                  <a:pt x="4138532" y="1285322"/>
                  <a:pt x="4185769" y="1379795"/>
                </a:cubicBezTo>
                <a:cubicBezTo>
                  <a:pt x="4192097" y="1392451"/>
                  <a:pt x="4195206" y="1406553"/>
                  <a:pt x="4201534" y="1419209"/>
                </a:cubicBezTo>
                <a:cubicBezTo>
                  <a:pt x="4208386" y="1432913"/>
                  <a:pt x="4217741" y="1445230"/>
                  <a:pt x="4225182" y="1458623"/>
                </a:cubicBezTo>
                <a:cubicBezTo>
                  <a:pt x="4230889" y="1468895"/>
                  <a:pt x="4234118" y="1480592"/>
                  <a:pt x="4240948" y="1490154"/>
                </a:cubicBezTo>
                <a:cubicBezTo>
                  <a:pt x="4247428" y="1499225"/>
                  <a:pt x="4257459" y="1505238"/>
                  <a:pt x="4264596" y="1513802"/>
                </a:cubicBezTo>
                <a:cubicBezTo>
                  <a:pt x="4270661" y="1521080"/>
                  <a:pt x="4274855" y="1529741"/>
                  <a:pt x="4280362" y="1537450"/>
                </a:cubicBezTo>
                <a:cubicBezTo>
                  <a:pt x="4287998" y="1548141"/>
                  <a:pt x="4297047" y="1557840"/>
                  <a:pt x="4304010" y="1568981"/>
                </a:cubicBezTo>
                <a:cubicBezTo>
                  <a:pt x="4310238" y="1578946"/>
                  <a:pt x="4312561" y="1591236"/>
                  <a:pt x="4319775" y="1600512"/>
                </a:cubicBezTo>
                <a:cubicBezTo>
                  <a:pt x="4331182" y="1615178"/>
                  <a:pt x="4346845" y="1626039"/>
                  <a:pt x="4359189" y="1639926"/>
                </a:cubicBezTo>
                <a:cubicBezTo>
                  <a:pt x="4384755" y="1668688"/>
                  <a:pt x="4378265" y="1667988"/>
                  <a:pt x="4398603" y="1695105"/>
                </a:cubicBezTo>
                <a:cubicBezTo>
                  <a:pt x="4408698" y="1708565"/>
                  <a:pt x="4421478" y="1720092"/>
                  <a:pt x="4430134" y="1734519"/>
                </a:cubicBezTo>
                <a:cubicBezTo>
                  <a:pt x="4437414" y="1746653"/>
                  <a:pt x="4438213" y="1762053"/>
                  <a:pt x="4445900" y="1773933"/>
                </a:cubicBezTo>
                <a:cubicBezTo>
                  <a:pt x="4478839" y="1824840"/>
                  <a:pt x="4512755" y="1862144"/>
                  <a:pt x="4548375" y="1907940"/>
                </a:cubicBezTo>
                <a:cubicBezTo>
                  <a:pt x="4556441" y="1918311"/>
                  <a:pt x="4562734" y="1930181"/>
                  <a:pt x="4572024" y="1939471"/>
                </a:cubicBezTo>
                <a:cubicBezTo>
                  <a:pt x="4585162" y="1952609"/>
                  <a:pt x="4599008" y="1965075"/>
                  <a:pt x="4611437" y="1978885"/>
                </a:cubicBezTo>
                <a:cubicBezTo>
                  <a:pt x="4645103" y="2016291"/>
                  <a:pt x="4637390" y="2018429"/>
                  <a:pt x="4674500" y="2049830"/>
                </a:cubicBezTo>
                <a:cubicBezTo>
                  <a:pt x="4697370" y="2069182"/>
                  <a:pt x="4724260" y="2083825"/>
                  <a:pt x="4745444" y="2105009"/>
                </a:cubicBezTo>
                <a:cubicBezTo>
                  <a:pt x="4763837" y="2123402"/>
                  <a:pt x="4785017" y="2139378"/>
                  <a:pt x="4800624" y="2160188"/>
                </a:cubicBezTo>
                <a:cubicBezTo>
                  <a:pt x="4815455" y="2179963"/>
                  <a:pt x="4846097" y="2219605"/>
                  <a:pt x="4855803" y="2239016"/>
                </a:cubicBezTo>
                <a:lnTo>
                  <a:pt x="4871569" y="2270547"/>
                </a:lnTo>
                <a:cubicBezTo>
                  <a:pt x="4886100" y="2328676"/>
                  <a:pt x="4870485" y="2275903"/>
                  <a:pt x="4895217" y="2333609"/>
                </a:cubicBezTo>
                <a:cubicBezTo>
                  <a:pt x="4902004" y="2349445"/>
                  <a:pt x="4906981" y="2372782"/>
                  <a:pt x="4910982" y="2388788"/>
                </a:cubicBezTo>
                <a:cubicBezTo>
                  <a:pt x="4908355" y="2499147"/>
                  <a:pt x="4909986" y="2609689"/>
                  <a:pt x="4903100" y="2719864"/>
                </a:cubicBezTo>
                <a:cubicBezTo>
                  <a:pt x="4902063" y="2736450"/>
                  <a:pt x="4891899" y="2751182"/>
                  <a:pt x="4887334" y="2767161"/>
                </a:cubicBezTo>
                <a:cubicBezTo>
                  <a:pt x="4857380" y="2872004"/>
                  <a:pt x="4886294" y="2777906"/>
                  <a:pt x="4855803" y="2861754"/>
                </a:cubicBezTo>
                <a:cubicBezTo>
                  <a:pt x="4850124" y="2877372"/>
                  <a:pt x="4846209" y="2893620"/>
                  <a:pt x="4840037" y="2909050"/>
                </a:cubicBezTo>
                <a:cubicBezTo>
                  <a:pt x="4835673" y="2919960"/>
                  <a:pt x="4828398" y="2929578"/>
                  <a:pt x="4824272" y="2940581"/>
                </a:cubicBezTo>
                <a:cubicBezTo>
                  <a:pt x="4809243" y="2980659"/>
                  <a:pt x="4823750" y="2961461"/>
                  <a:pt x="4808506" y="2995761"/>
                </a:cubicBezTo>
                <a:cubicBezTo>
                  <a:pt x="4801347" y="3011868"/>
                  <a:pt x="4791247" y="3026629"/>
                  <a:pt x="4784858" y="3043057"/>
                </a:cubicBezTo>
                <a:cubicBezTo>
                  <a:pt x="4772812" y="3074034"/>
                  <a:pt x="4761388" y="3105406"/>
                  <a:pt x="4753327" y="3137650"/>
                </a:cubicBezTo>
                <a:lnTo>
                  <a:pt x="4737562" y="3200712"/>
                </a:lnTo>
                <a:cubicBezTo>
                  <a:pt x="4734934" y="3211222"/>
                  <a:pt x="4737340" y="3224582"/>
                  <a:pt x="4729679" y="3232243"/>
                </a:cubicBezTo>
                <a:lnTo>
                  <a:pt x="4706031" y="3255892"/>
                </a:lnTo>
                <a:cubicBezTo>
                  <a:pt x="4689121" y="3306620"/>
                  <a:pt x="4711405" y="3251522"/>
                  <a:pt x="4674500" y="3303188"/>
                </a:cubicBezTo>
                <a:cubicBezTo>
                  <a:pt x="4659050" y="3324818"/>
                  <a:pt x="4661581" y="3339756"/>
                  <a:pt x="4642969" y="3358368"/>
                </a:cubicBezTo>
                <a:cubicBezTo>
                  <a:pt x="4636270" y="3365067"/>
                  <a:pt x="4626598" y="3368068"/>
                  <a:pt x="4619320" y="3374133"/>
                </a:cubicBezTo>
                <a:cubicBezTo>
                  <a:pt x="4579064" y="3407679"/>
                  <a:pt x="4615182" y="3392903"/>
                  <a:pt x="4564141" y="3405664"/>
                </a:cubicBezTo>
                <a:cubicBezTo>
                  <a:pt x="4561513" y="3413547"/>
                  <a:pt x="4562133" y="3423437"/>
                  <a:pt x="4556258" y="3429312"/>
                </a:cubicBezTo>
                <a:cubicBezTo>
                  <a:pt x="4550383" y="3435187"/>
                  <a:pt x="4539824" y="3433073"/>
                  <a:pt x="4532610" y="3437195"/>
                </a:cubicBezTo>
                <a:cubicBezTo>
                  <a:pt x="4465798" y="3475373"/>
                  <a:pt x="4531652" y="3450652"/>
                  <a:pt x="4477431" y="3468726"/>
                </a:cubicBezTo>
                <a:cubicBezTo>
                  <a:pt x="4466921" y="3479236"/>
                  <a:pt x="4457633" y="3491132"/>
                  <a:pt x="4445900" y="3500257"/>
                </a:cubicBezTo>
                <a:cubicBezTo>
                  <a:pt x="4433806" y="3509663"/>
                  <a:pt x="4419349" y="3515582"/>
                  <a:pt x="4406486" y="3523905"/>
                </a:cubicBezTo>
                <a:cubicBezTo>
                  <a:pt x="4374670" y="3544492"/>
                  <a:pt x="4341006" y="3562708"/>
                  <a:pt x="4311893" y="3586968"/>
                </a:cubicBezTo>
                <a:cubicBezTo>
                  <a:pt x="4225864" y="3658657"/>
                  <a:pt x="4297253" y="3605286"/>
                  <a:pt x="4154237" y="3681561"/>
                </a:cubicBezTo>
                <a:cubicBezTo>
                  <a:pt x="4091022" y="3715276"/>
                  <a:pt x="4044492" y="3744393"/>
                  <a:pt x="3980817" y="3768271"/>
                </a:cubicBezTo>
                <a:cubicBezTo>
                  <a:pt x="3957477" y="3777024"/>
                  <a:pt x="3909872" y="3791919"/>
                  <a:pt x="3909872" y="3791919"/>
                </a:cubicBezTo>
                <a:cubicBezTo>
                  <a:pt x="3899362" y="3799802"/>
                  <a:pt x="3890092" y="3809692"/>
                  <a:pt x="3878341" y="3815568"/>
                </a:cubicBezTo>
                <a:cubicBezTo>
                  <a:pt x="3868651" y="3820413"/>
                  <a:pt x="3857227" y="3820474"/>
                  <a:pt x="3846810" y="3823450"/>
                </a:cubicBezTo>
                <a:cubicBezTo>
                  <a:pt x="3838821" y="3825733"/>
                  <a:pt x="3830594" y="3827617"/>
                  <a:pt x="3823162" y="3831333"/>
                </a:cubicBezTo>
                <a:cubicBezTo>
                  <a:pt x="3768728" y="3858551"/>
                  <a:pt x="3833600" y="3838578"/>
                  <a:pt x="3767982" y="3854981"/>
                </a:cubicBezTo>
                <a:cubicBezTo>
                  <a:pt x="3746241" y="3852264"/>
                  <a:pt x="3705576" y="3851368"/>
                  <a:pt x="3681272" y="3839216"/>
                </a:cubicBezTo>
                <a:cubicBezTo>
                  <a:pt x="3672798" y="3834979"/>
                  <a:pt x="3665333" y="3828957"/>
                  <a:pt x="3657624" y="3823450"/>
                </a:cubicBezTo>
                <a:cubicBezTo>
                  <a:pt x="3646933" y="3815814"/>
                  <a:pt x="3637844" y="3805677"/>
                  <a:pt x="3626093" y="3799802"/>
                </a:cubicBezTo>
                <a:cubicBezTo>
                  <a:pt x="3611229" y="3792370"/>
                  <a:pt x="3593660" y="3791468"/>
                  <a:pt x="3578796" y="3784036"/>
                </a:cubicBezTo>
                <a:cubicBezTo>
                  <a:pt x="3561849" y="3775562"/>
                  <a:pt x="3547867" y="3762052"/>
                  <a:pt x="3531500" y="3752505"/>
                </a:cubicBezTo>
                <a:cubicBezTo>
                  <a:pt x="3516275" y="3743624"/>
                  <a:pt x="3499428" y="3737738"/>
                  <a:pt x="3484203" y="3728857"/>
                </a:cubicBezTo>
                <a:cubicBezTo>
                  <a:pt x="3467836" y="3719310"/>
                  <a:pt x="3453273" y="3706873"/>
                  <a:pt x="3436906" y="3697326"/>
                </a:cubicBezTo>
                <a:cubicBezTo>
                  <a:pt x="3421681" y="3688445"/>
                  <a:pt x="3405084" y="3682118"/>
                  <a:pt x="3389610" y="3673678"/>
                </a:cubicBezTo>
                <a:cubicBezTo>
                  <a:pt x="3376159" y="3666341"/>
                  <a:pt x="3364144" y="3656370"/>
                  <a:pt x="3350196" y="3650030"/>
                </a:cubicBezTo>
                <a:cubicBezTo>
                  <a:pt x="3288164" y="3621833"/>
                  <a:pt x="3320301" y="3647858"/>
                  <a:pt x="3271369" y="3618499"/>
                </a:cubicBezTo>
                <a:cubicBezTo>
                  <a:pt x="3255121" y="3608751"/>
                  <a:pt x="3241242" y="3594981"/>
                  <a:pt x="3224072" y="3586968"/>
                </a:cubicBezTo>
                <a:cubicBezTo>
                  <a:pt x="3201483" y="3576426"/>
                  <a:pt x="3174502" y="3576144"/>
                  <a:pt x="3153127" y="3563319"/>
                </a:cubicBezTo>
                <a:cubicBezTo>
                  <a:pt x="3055213" y="3504571"/>
                  <a:pt x="3163374" y="3564265"/>
                  <a:pt x="3082182" y="3531788"/>
                </a:cubicBezTo>
                <a:cubicBezTo>
                  <a:pt x="3039261" y="3514620"/>
                  <a:pt x="3037579" y="3504404"/>
                  <a:pt x="2995472" y="3492374"/>
                </a:cubicBezTo>
                <a:cubicBezTo>
                  <a:pt x="2972179" y="3485719"/>
                  <a:pt x="2948175" y="3481864"/>
                  <a:pt x="2924527" y="3476609"/>
                </a:cubicBezTo>
                <a:cubicBezTo>
                  <a:pt x="2891871" y="3454837"/>
                  <a:pt x="2905545" y="3461608"/>
                  <a:pt x="2861465" y="3445078"/>
                </a:cubicBezTo>
                <a:cubicBezTo>
                  <a:pt x="2853685" y="3442161"/>
                  <a:pt x="2846029" y="3438458"/>
                  <a:pt x="2837817" y="3437195"/>
                </a:cubicBezTo>
                <a:cubicBezTo>
                  <a:pt x="2811717" y="3433180"/>
                  <a:pt x="2785164" y="3432802"/>
                  <a:pt x="2758989" y="3429312"/>
                </a:cubicBezTo>
                <a:cubicBezTo>
                  <a:pt x="2745708" y="3427541"/>
                  <a:pt x="2732713" y="3424057"/>
                  <a:pt x="2719575" y="3421430"/>
                </a:cubicBezTo>
                <a:cubicBezTo>
                  <a:pt x="2515816" y="3450536"/>
                  <a:pt x="2641980" y="3435482"/>
                  <a:pt x="2199313" y="3421430"/>
                </a:cubicBezTo>
                <a:cubicBezTo>
                  <a:pt x="2188485" y="3421086"/>
                  <a:pt x="2178375" y="3415817"/>
                  <a:pt x="2167782" y="3413547"/>
                </a:cubicBezTo>
                <a:cubicBezTo>
                  <a:pt x="2141581" y="3407932"/>
                  <a:pt x="2115386" y="3402186"/>
                  <a:pt x="2088955" y="3397781"/>
                </a:cubicBezTo>
                <a:cubicBezTo>
                  <a:pt x="2068059" y="3394298"/>
                  <a:pt x="2046864" y="3392895"/>
                  <a:pt x="2025893" y="3389899"/>
                </a:cubicBezTo>
                <a:cubicBezTo>
                  <a:pt x="2010070" y="3387639"/>
                  <a:pt x="1994439" y="3384128"/>
                  <a:pt x="1978596" y="3382016"/>
                </a:cubicBezTo>
                <a:cubicBezTo>
                  <a:pt x="1955011" y="3378871"/>
                  <a:pt x="1931236" y="3377278"/>
                  <a:pt x="1907651" y="3374133"/>
                </a:cubicBezTo>
                <a:cubicBezTo>
                  <a:pt x="1771078" y="3355923"/>
                  <a:pt x="1939789" y="3376195"/>
                  <a:pt x="1820941" y="3358368"/>
                </a:cubicBezTo>
                <a:cubicBezTo>
                  <a:pt x="1781618" y="3352470"/>
                  <a:pt x="1742114" y="3347857"/>
                  <a:pt x="1702700" y="3342602"/>
                </a:cubicBezTo>
                <a:cubicBezTo>
                  <a:pt x="1663286" y="3329464"/>
                  <a:pt x="1625197" y="3311336"/>
                  <a:pt x="1584458" y="3303188"/>
                </a:cubicBezTo>
                <a:cubicBezTo>
                  <a:pt x="1571320" y="3300560"/>
                  <a:pt x="1557850" y="3299245"/>
                  <a:pt x="1545044" y="3295305"/>
                </a:cubicBezTo>
                <a:cubicBezTo>
                  <a:pt x="1498119" y="3280867"/>
                  <a:pt x="1429487" y="3248030"/>
                  <a:pt x="1387389" y="3232243"/>
                </a:cubicBezTo>
                <a:cubicBezTo>
                  <a:pt x="1356269" y="3220573"/>
                  <a:pt x="1324956" y="3209102"/>
                  <a:pt x="1292796" y="3200712"/>
                </a:cubicBezTo>
                <a:cubicBezTo>
                  <a:pt x="1264370" y="3193297"/>
                  <a:pt x="1234512" y="3192362"/>
                  <a:pt x="1206086" y="3184947"/>
                </a:cubicBezTo>
                <a:cubicBezTo>
                  <a:pt x="1173926" y="3176557"/>
                  <a:pt x="1143587" y="3162057"/>
                  <a:pt x="1111493" y="3153416"/>
                </a:cubicBezTo>
                <a:cubicBezTo>
                  <a:pt x="1075165" y="3143635"/>
                  <a:pt x="1037920" y="3137651"/>
                  <a:pt x="1001134" y="3129768"/>
                </a:cubicBezTo>
                <a:cubicBezTo>
                  <a:pt x="977486" y="3119257"/>
                  <a:pt x="954119" y="3108089"/>
                  <a:pt x="930189" y="3098236"/>
                </a:cubicBezTo>
                <a:cubicBezTo>
                  <a:pt x="909430" y="3089688"/>
                  <a:pt x="888269" y="3082139"/>
                  <a:pt x="867127" y="3074588"/>
                </a:cubicBezTo>
                <a:cubicBezTo>
                  <a:pt x="851477" y="3068999"/>
                  <a:pt x="835260" y="3064995"/>
                  <a:pt x="819831" y="3058823"/>
                </a:cubicBezTo>
                <a:cubicBezTo>
                  <a:pt x="808920" y="3054459"/>
                  <a:pt x="799101" y="3047686"/>
                  <a:pt x="788300" y="3043057"/>
                </a:cubicBezTo>
                <a:cubicBezTo>
                  <a:pt x="780662" y="3039784"/>
                  <a:pt x="772289" y="3038447"/>
                  <a:pt x="764651" y="3035174"/>
                </a:cubicBezTo>
                <a:cubicBezTo>
                  <a:pt x="726973" y="3019027"/>
                  <a:pt x="743359" y="3020768"/>
                  <a:pt x="709472" y="3011526"/>
                </a:cubicBezTo>
                <a:cubicBezTo>
                  <a:pt x="688568" y="3005825"/>
                  <a:pt x="646410" y="2995761"/>
                  <a:pt x="646410" y="2995761"/>
                </a:cubicBezTo>
                <a:cubicBezTo>
                  <a:pt x="630341" y="2985048"/>
                  <a:pt x="604672" y="2968566"/>
                  <a:pt x="591231" y="2956347"/>
                </a:cubicBezTo>
                <a:cubicBezTo>
                  <a:pt x="571984" y="2938850"/>
                  <a:pt x="559317" y="2912801"/>
                  <a:pt x="536051" y="2901168"/>
                </a:cubicBezTo>
                <a:cubicBezTo>
                  <a:pt x="525541" y="2895913"/>
                  <a:pt x="514082" y="2892232"/>
                  <a:pt x="504520" y="2885402"/>
                </a:cubicBezTo>
                <a:cubicBezTo>
                  <a:pt x="429953" y="2832139"/>
                  <a:pt x="535759" y="2889198"/>
                  <a:pt x="449341" y="2845988"/>
                </a:cubicBezTo>
                <a:cubicBezTo>
                  <a:pt x="429526" y="2786544"/>
                  <a:pt x="456256" y="2859819"/>
                  <a:pt x="425693" y="2798692"/>
                </a:cubicBezTo>
                <a:cubicBezTo>
                  <a:pt x="421977" y="2791260"/>
                  <a:pt x="422419" y="2781957"/>
                  <a:pt x="417810" y="2775043"/>
                </a:cubicBezTo>
                <a:cubicBezTo>
                  <a:pt x="411626" y="2765767"/>
                  <a:pt x="400507" y="2760561"/>
                  <a:pt x="394162" y="2751395"/>
                </a:cubicBezTo>
                <a:cubicBezTo>
                  <a:pt x="376720" y="2726201"/>
                  <a:pt x="362925" y="2698665"/>
                  <a:pt x="346865" y="2672568"/>
                </a:cubicBezTo>
                <a:cubicBezTo>
                  <a:pt x="318725" y="2626840"/>
                  <a:pt x="342244" y="2672133"/>
                  <a:pt x="307451" y="2609505"/>
                </a:cubicBezTo>
                <a:cubicBezTo>
                  <a:pt x="301744" y="2599233"/>
                  <a:pt x="298635" y="2587450"/>
                  <a:pt x="291686" y="2577974"/>
                </a:cubicBezTo>
                <a:cubicBezTo>
                  <a:pt x="269602" y="2547859"/>
                  <a:pt x="237443" y="2524666"/>
                  <a:pt x="220741" y="2491264"/>
                </a:cubicBezTo>
                <a:cubicBezTo>
                  <a:pt x="196501" y="2442785"/>
                  <a:pt x="211494" y="2469511"/>
                  <a:pt x="173444" y="2412436"/>
                </a:cubicBezTo>
                <a:cubicBezTo>
                  <a:pt x="173433" y="2412419"/>
                  <a:pt x="141925" y="2365156"/>
                  <a:pt x="141913" y="2365140"/>
                </a:cubicBezTo>
                <a:cubicBezTo>
                  <a:pt x="131120" y="2350749"/>
                  <a:pt x="90616" y="2297958"/>
                  <a:pt x="86734" y="2286312"/>
                </a:cubicBezTo>
                <a:cubicBezTo>
                  <a:pt x="84106" y="2278429"/>
                  <a:pt x="81037" y="2270680"/>
                  <a:pt x="78851" y="2262664"/>
                </a:cubicBezTo>
                <a:cubicBezTo>
                  <a:pt x="73150" y="2241760"/>
                  <a:pt x="75105" y="2217630"/>
                  <a:pt x="63086" y="2199602"/>
                </a:cubicBezTo>
                <a:lnTo>
                  <a:pt x="47320" y="2175954"/>
                </a:lnTo>
                <a:cubicBezTo>
                  <a:pt x="44692" y="2165444"/>
                  <a:pt x="41084" y="2155131"/>
                  <a:pt x="39437" y="2144423"/>
                </a:cubicBezTo>
                <a:cubicBezTo>
                  <a:pt x="35819" y="2120906"/>
                  <a:pt x="34046" y="2097141"/>
                  <a:pt x="31555" y="2073478"/>
                </a:cubicBezTo>
                <a:cubicBezTo>
                  <a:pt x="28791" y="2047216"/>
                  <a:pt x="27791" y="2020734"/>
                  <a:pt x="23672" y="1994650"/>
                </a:cubicBezTo>
                <a:cubicBezTo>
                  <a:pt x="19793" y="1970084"/>
                  <a:pt x="7414" y="1921737"/>
                  <a:pt x="24" y="1892174"/>
                </a:cubicBezTo>
                <a:cubicBezTo>
                  <a:pt x="11675" y="1367809"/>
                  <a:pt x="-15683" y="1671124"/>
                  <a:pt x="15789" y="1498036"/>
                </a:cubicBezTo>
                <a:cubicBezTo>
                  <a:pt x="18648" y="1482311"/>
                  <a:pt x="18618" y="1465903"/>
                  <a:pt x="23672" y="1450740"/>
                </a:cubicBezTo>
                <a:cubicBezTo>
                  <a:pt x="26668" y="1441752"/>
                  <a:pt x="34182" y="1434975"/>
                  <a:pt x="39437" y="1427092"/>
                </a:cubicBezTo>
                <a:cubicBezTo>
                  <a:pt x="64080" y="1328523"/>
                  <a:pt x="32585" y="1451073"/>
                  <a:pt x="55203" y="1371912"/>
                </a:cubicBezTo>
                <a:cubicBezTo>
                  <a:pt x="58179" y="1361495"/>
                  <a:pt x="59282" y="1350525"/>
                  <a:pt x="63086" y="1340381"/>
                </a:cubicBezTo>
                <a:cubicBezTo>
                  <a:pt x="67212" y="1329378"/>
                  <a:pt x="74633" y="1319818"/>
                  <a:pt x="78851" y="1308850"/>
                </a:cubicBezTo>
                <a:cubicBezTo>
                  <a:pt x="87800" y="1285584"/>
                  <a:pt x="91352" y="1260201"/>
                  <a:pt x="102500" y="1237905"/>
                </a:cubicBezTo>
                <a:cubicBezTo>
                  <a:pt x="107755" y="1227395"/>
                  <a:pt x="113901" y="1217284"/>
                  <a:pt x="118265" y="1206374"/>
                </a:cubicBezTo>
                <a:cubicBezTo>
                  <a:pt x="124437" y="1190944"/>
                  <a:pt x="128776" y="1174843"/>
                  <a:pt x="134031" y="1159078"/>
                </a:cubicBezTo>
                <a:cubicBezTo>
                  <a:pt x="136659" y="1151195"/>
                  <a:pt x="139898" y="1143491"/>
                  <a:pt x="141913" y="1135430"/>
                </a:cubicBezTo>
                <a:cubicBezTo>
                  <a:pt x="144541" y="1124920"/>
                  <a:pt x="145528" y="1113857"/>
                  <a:pt x="149796" y="1103899"/>
                </a:cubicBezTo>
                <a:cubicBezTo>
                  <a:pt x="153528" y="1095191"/>
                  <a:pt x="160307" y="1088133"/>
                  <a:pt x="165562" y="1080250"/>
                </a:cubicBezTo>
                <a:cubicBezTo>
                  <a:pt x="170817" y="1064485"/>
                  <a:pt x="176440" y="1048837"/>
                  <a:pt x="181327" y="1032954"/>
                </a:cubicBezTo>
                <a:cubicBezTo>
                  <a:pt x="186953" y="1014671"/>
                  <a:pt x="190556" y="995752"/>
                  <a:pt x="197093" y="977774"/>
                </a:cubicBezTo>
                <a:cubicBezTo>
                  <a:pt x="201109" y="966731"/>
                  <a:pt x="207603" y="956753"/>
                  <a:pt x="212858" y="946243"/>
                </a:cubicBezTo>
                <a:cubicBezTo>
                  <a:pt x="215486" y="930478"/>
                  <a:pt x="213593" y="913242"/>
                  <a:pt x="220741" y="898947"/>
                </a:cubicBezTo>
                <a:cubicBezTo>
                  <a:pt x="227388" y="885652"/>
                  <a:pt x="246936" y="881289"/>
                  <a:pt x="252272" y="867416"/>
                </a:cubicBezTo>
                <a:cubicBezTo>
                  <a:pt x="260814" y="845208"/>
                  <a:pt x="255489" y="819803"/>
                  <a:pt x="260155" y="796471"/>
                </a:cubicBezTo>
                <a:cubicBezTo>
                  <a:pt x="260157" y="796459"/>
                  <a:pt x="279860" y="737356"/>
                  <a:pt x="283803" y="725526"/>
                </a:cubicBezTo>
                <a:lnTo>
                  <a:pt x="307451" y="654581"/>
                </a:lnTo>
                <a:cubicBezTo>
                  <a:pt x="310078" y="646698"/>
                  <a:pt x="311618" y="638365"/>
                  <a:pt x="315334" y="630933"/>
                </a:cubicBezTo>
                <a:cubicBezTo>
                  <a:pt x="320589" y="620423"/>
                  <a:pt x="325270" y="609605"/>
                  <a:pt x="331100" y="599402"/>
                </a:cubicBezTo>
                <a:cubicBezTo>
                  <a:pt x="335800" y="591177"/>
                  <a:pt x="342628" y="584228"/>
                  <a:pt x="346865" y="575754"/>
                </a:cubicBezTo>
                <a:cubicBezTo>
                  <a:pt x="369681" y="530122"/>
                  <a:pt x="333569" y="573284"/>
                  <a:pt x="378396" y="528457"/>
                </a:cubicBezTo>
                <a:cubicBezTo>
                  <a:pt x="398211" y="469013"/>
                  <a:pt x="371481" y="542288"/>
                  <a:pt x="402044" y="481161"/>
                </a:cubicBezTo>
                <a:cubicBezTo>
                  <a:pt x="405760" y="473729"/>
                  <a:pt x="383651" y="489044"/>
                  <a:pt x="386279" y="4811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2" y="188640"/>
            <a:ext cx="64008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259632" y="1309698"/>
            <a:ext cx="556563" cy="369332"/>
          </a:xfrm>
          <a:prstGeom prst="rect">
            <a:avLst/>
          </a:prstGeom>
          <a:noFill/>
        </p:spPr>
        <p:txBody>
          <a:bodyPr wrap="none" rtlCol="0">
            <a:spAutoFit/>
          </a:bodyPr>
          <a:lstStyle/>
          <a:p>
            <a:r>
              <a:rPr lang="it-IT" b="1" i="1" dirty="0" smtClean="0">
                <a:latin typeface="Times New Roman" panose="02020603050405020304" pitchFamily="18" charset="0"/>
                <a:cs typeface="Times New Roman" panose="02020603050405020304" pitchFamily="18" charset="0"/>
              </a:rPr>
              <a:t>y(p)</a:t>
            </a:r>
            <a:endParaRPr lang="it-IT" b="1" i="1" dirty="0">
              <a:latin typeface="Times New Roman" panose="02020603050405020304" pitchFamily="18" charset="0"/>
              <a:cs typeface="Times New Roman" panose="02020603050405020304" pitchFamily="18" charset="0"/>
            </a:endParaRPr>
          </a:p>
        </p:txBody>
      </p:sp>
      <p:sp>
        <p:nvSpPr>
          <p:cNvPr id="14" name="Ovale 13"/>
          <p:cNvSpPr/>
          <p:nvPr/>
        </p:nvSpPr>
        <p:spPr>
          <a:xfrm>
            <a:off x="1743964" y="1505501"/>
            <a:ext cx="144462" cy="1222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052736"/>
            <a:ext cx="3764674" cy="1607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72" y="3205163"/>
            <a:ext cx="70675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874549"/>
            <a:ext cx="5544616" cy="34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160339"/>
            <a:ext cx="6192689" cy="143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4350120"/>
            <a:ext cx="5704606" cy="59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660232" y="4365104"/>
            <a:ext cx="1920719" cy="461665"/>
          </a:xfrm>
          <a:prstGeom prst="rect">
            <a:avLst/>
          </a:prstGeom>
          <a:noFill/>
        </p:spPr>
        <p:txBody>
          <a:bodyPr wrap="none" rtlCol="0">
            <a:spAutoFit/>
          </a:bodyPr>
          <a:lstStyle/>
          <a:p>
            <a:r>
              <a:rPr lang="it-IT" sz="2400" b="1" dirty="0" err="1" smtClean="0">
                <a:latin typeface="Times New Roman" panose="02020603050405020304" pitchFamily="18" charset="0"/>
                <a:cs typeface="Times New Roman" panose="02020603050405020304" pitchFamily="18" charset="0"/>
              </a:rPr>
              <a:t>Cordy</a:t>
            </a:r>
            <a:r>
              <a:rPr lang="it-IT" sz="2400" b="1" dirty="0">
                <a:latin typeface="Times New Roman" panose="02020603050405020304" pitchFamily="18" charset="0"/>
                <a:cs typeface="Times New Roman" panose="02020603050405020304" pitchFamily="18" charset="0"/>
              </a:rPr>
              <a:t> </a:t>
            </a:r>
            <a:r>
              <a:rPr lang="it-IT" sz="2400" b="1" dirty="0" smtClean="0">
                <a:latin typeface="Times New Roman" panose="02020603050405020304" pitchFamily="18" charset="0"/>
                <a:cs typeface="Times New Roman" panose="02020603050405020304" pitchFamily="18" charset="0"/>
              </a:rPr>
              <a:t>(1993)</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02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ppt_x"/>
                                          </p:val>
                                        </p:tav>
                                        <p:tav tm="100000">
                                          <p:val>
                                            <p:strVal val="#ppt_x"/>
                                          </p:val>
                                        </p:tav>
                                      </p:tavLst>
                                    </p:anim>
                                    <p:anim calcmode="lin" valueType="num">
                                      <p:cBhvr additive="base">
                                        <p:cTn id="3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58"/>
                                        </p:tgtEl>
                                        <p:attrNameLst>
                                          <p:attrName>style.visibility</p:attrName>
                                        </p:attrNameLst>
                                      </p:cBhvr>
                                      <p:to>
                                        <p:strVal val="visible"/>
                                      </p:to>
                                    </p:set>
                                    <p:anim calcmode="lin" valueType="num">
                                      <p:cBhvr additive="base">
                                        <p:cTn id="43" dur="500" fill="hold"/>
                                        <p:tgtEl>
                                          <p:spTgt spid="2058"/>
                                        </p:tgtEl>
                                        <p:attrNameLst>
                                          <p:attrName>ppt_x</p:attrName>
                                        </p:attrNameLst>
                                      </p:cBhvr>
                                      <p:tavLst>
                                        <p:tav tm="0">
                                          <p:val>
                                            <p:strVal val="#ppt_x"/>
                                          </p:val>
                                        </p:tav>
                                        <p:tav tm="100000">
                                          <p:val>
                                            <p:strVal val="#ppt_x"/>
                                          </p:val>
                                        </p:tav>
                                      </p:tavLst>
                                    </p:anim>
                                    <p:anim calcmode="lin" valueType="num">
                                      <p:cBhvr additive="base">
                                        <p:cTn id="44"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61"/>
                                        </p:tgtEl>
                                        <p:attrNameLst>
                                          <p:attrName>style.visibility</p:attrName>
                                        </p:attrNameLst>
                                      </p:cBhvr>
                                      <p:to>
                                        <p:strVal val="visible"/>
                                      </p:to>
                                    </p:set>
                                    <p:anim calcmode="lin" valueType="num">
                                      <p:cBhvr additive="base">
                                        <p:cTn id="49" dur="500" fill="hold"/>
                                        <p:tgtEl>
                                          <p:spTgt spid="2061"/>
                                        </p:tgtEl>
                                        <p:attrNameLst>
                                          <p:attrName>ppt_x</p:attrName>
                                        </p:attrNameLst>
                                      </p:cBhvr>
                                      <p:tavLst>
                                        <p:tav tm="0">
                                          <p:val>
                                            <p:strVal val="#ppt_x"/>
                                          </p:val>
                                        </p:tav>
                                        <p:tav tm="100000">
                                          <p:val>
                                            <p:strVal val="#ppt_x"/>
                                          </p:val>
                                        </p:tav>
                                      </p:tavLst>
                                    </p:anim>
                                    <p:anim calcmode="lin" valueType="num">
                                      <p:cBhvr additive="base">
                                        <p:cTn id="50" dur="500" fill="hold"/>
                                        <p:tgtEl>
                                          <p:spTgt spid="206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60"/>
                                        </p:tgtEl>
                                        <p:attrNameLst>
                                          <p:attrName>style.visibility</p:attrName>
                                        </p:attrNameLst>
                                      </p:cBhvr>
                                      <p:to>
                                        <p:strVal val="visible"/>
                                      </p:to>
                                    </p:set>
                                    <p:anim calcmode="lin" valueType="num">
                                      <p:cBhvr additive="base">
                                        <p:cTn id="55" dur="500" fill="hold"/>
                                        <p:tgtEl>
                                          <p:spTgt spid="2060"/>
                                        </p:tgtEl>
                                        <p:attrNameLst>
                                          <p:attrName>ppt_x</p:attrName>
                                        </p:attrNameLst>
                                      </p:cBhvr>
                                      <p:tavLst>
                                        <p:tav tm="0">
                                          <p:val>
                                            <p:strVal val="#ppt_x"/>
                                          </p:val>
                                        </p:tav>
                                        <p:tav tm="100000">
                                          <p:val>
                                            <p:strVal val="#ppt_x"/>
                                          </p:val>
                                        </p:tav>
                                      </p:tavLst>
                                    </p:anim>
                                    <p:anim calcmode="lin" valueType="num">
                                      <p:cBhvr additive="base">
                                        <p:cTn id="56"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4" grpId="0" animBg="1"/>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48680"/>
            <a:ext cx="7620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717032"/>
            <a:ext cx="80962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085184"/>
            <a:ext cx="521970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5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ppt_x"/>
                                          </p:val>
                                        </p:tav>
                                        <p:tav tm="100000">
                                          <p:val>
                                            <p:strVal val="#ppt_x"/>
                                          </p:val>
                                        </p:tav>
                                      </p:tavLst>
                                    </p:anim>
                                    <p:anim calcmode="lin" valueType="num">
                                      <p:cBhvr additive="base">
                                        <p:cTn id="20"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1547813" y="1773238"/>
            <a:ext cx="5962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a:latin typeface="Times New Roman" panose="02020603050405020304" pitchFamily="18" charset="0"/>
                <a:cs typeface="Times New Roman" panose="02020603050405020304" pitchFamily="18" charset="0"/>
              </a:rPr>
              <a:t> </a:t>
            </a:r>
            <a:r>
              <a:rPr lang="it-IT" altLang="it-IT" sz="6000" b="1">
                <a:latin typeface="Times New Roman" panose="02020603050405020304" pitchFamily="18" charset="0"/>
                <a:cs typeface="Times New Roman" panose="02020603050405020304" pitchFamily="18" charset="0"/>
              </a:rPr>
              <a:t>asymptotic framework</a:t>
            </a:r>
            <a:endParaRPr lang="it-IT" altLang="it-IT" sz="6000"/>
          </a:p>
        </p:txBody>
      </p:sp>
    </p:spTree>
    <p:extLst>
      <p:ext uri="{BB962C8B-B14F-4D97-AF65-F5344CB8AC3E}">
        <p14:creationId xmlns:p14="http://schemas.microsoft.com/office/powerpoint/2010/main" val="1524195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4572000" y="260350"/>
            <a:ext cx="212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a:latin typeface="Times New Roman" panose="02020603050405020304" pitchFamily="18" charset="0"/>
                <a:cs typeface="Times New Roman" panose="02020603050405020304" pitchFamily="18" charset="0"/>
              </a:rPr>
              <a:t>for example …</a:t>
            </a:r>
          </a:p>
        </p:txBody>
      </p:sp>
      <p:sp>
        <p:nvSpPr>
          <p:cNvPr id="4" name="CasellaDiTesto 3"/>
          <p:cNvSpPr txBox="1">
            <a:spLocks noChangeArrowheads="1"/>
          </p:cNvSpPr>
          <p:nvPr/>
        </p:nvSpPr>
        <p:spPr bwMode="auto">
          <a:xfrm>
            <a:off x="3933414" y="1709025"/>
            <a:ext cx="4821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sz="2000" b="1" dirty="0">
                <a:latin typeface="Times New Roman" panose="02020603050405020304" pitchFamily="18" charset="0"/>
                <a:cs typeface="Times New Roman" panose="02020603050405020304" pitchFamily="18" charset="0"/>
              </a:rPr>
              <a:t>a network of regular </a:t>
            </a:r>
            <a:r>
              <a:rPr lang="it-IT" altLang="it-IT" sz="2000" b="1" dirty="0" err="1">
                <a:latin typeface="Times New Roman" panose="02020603050405020304" pitchFamily="18" charset="0"/>
                <a:cs typeface="Times New Roman" panose="02020603050405020304" pitchFamily="18" charset="0"/>
              </a:rPr>
              <a:t>polygons</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quadrats</a:t>
            </a:r>
            <a:r>
              <a:rPr lang="it-IT" altLang="it-IT" sz="2000" b="1" dirty="0">
                <a:latin typeface="Times New Roman" panose="02020603050405020304" pitchFamily="18" charset="0"/>
                <a:cs typeface="Times New Roman" panose="02020603050405020304" pitchFamily="18" charset="0"/>
              </a:rPr>
              <a:t>)</a:t>
            </a:r>
          </a:p>
          <a:p>
            <a:pPr algn="just">
              <a:spcBef>
                <a:spcPct val="0"/>
              </a:spcBef>
              <a:buFontTx/>
              <a:buNone/>
            </a:pPr>
            <a:r>
              <a:rPr lang="it-IT" altLang="it-IT" sz="2000" b="1" dirty="0" err="1">
                <a:latin typeface="Times New Roman" panose="02020603050405020304" pitchFamily="18" charset="0"/>
                <a:cs typeface="Times New Roman" panose="02020603050405020304" pitchFamily="18" charset="0"/>
              </a:rPr>
              <a:t>as</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frequently</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happens</a:t>
            </a:r>
            <a:r>
              <a:rPr lang="it-IT" altLang="it-IT" sz="2000" b="1" dirty="0">
                <a:latin typeface="Times New Roman" panose="02020603050405020304" pitchFamily="18" charset="0"/>
                <a:cs typeface="Times New Roman" panose="02020603050405020304" pitchFamily="18" charset="0"/>
              </a:rPr>
              <a:t> in </a:t>
            </a:r>
            <a:r>
              <a:rPr lang="it-IT" altLang="it-IT" sz="2000" b="1" dirty="0" err="1">
                <a:latin typeface="Times New Roman" panose="02020603050405020304" pitchFamily="18" charset="0"/>
                <a:cs typeface="Times New Roman" panose="02020603050405020304" pitchFamily="18" charset="0"/>
              </a:rPr>
              <a:t>forest</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inventories</a:t>
            </a:r>
            <a:endParaRPr lang="it-IT" altLang="it-IT" sz="2000" b="1" dirty="0">
              <a:latin typeface="Times New Roman" panose="02020603050405020304" pitchFamily="18" charset="0"/>
              <a:cs typeface="Times New Roman" panose="02020603050405020304" pitchFamily="18" charset="0"/>
            </a:endParaRPr>
          </a:p>
        </p:txBody>
      </p:sp>
      <p:sp>
        <p:nvSpPr>
          <p:cNvPr id="5" name="CasellaDiTesto 4"/>
          <p:cNvSpPr txBox="1">
            <a:spLocks noChangeArrowheads="1"/>
          </p:cNvSpPr>
          <p:nvPr/>
        </p:nvSpPr>
        <p:spPr bwMode="auto">
          <a:xfrm>
            <a:off x="2700338" y="3907358"/>
            <a:ext cx="85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dirty="0">
                <a:latin typeface="Times New Roman" panose="02020603050405020304" pitchFamily="18" charset="0"/>
                <a:cs typeface="Times New Roman" panose="02020603050405020304" pitchFamily="18" charset="0"/>
              </a:rPr>
              <a:t>or …</a:t>
            </a:r>
          </a:p>
        </p:txBody>
      </p:sp>
      <p:sp>
        <p:nvSpPr>
          <p:cNvPr id="7" name="CasellaDiTesto 6"/>
          <p:cNvSpPr txBox="1">
            <a:spLocks noChangeArrowheads="1"/>
          </p:cNvSpPr>
          <p:nvPr/>
        </p:nvSpPr>
        <p:spPr bwMode="auto">
          <a:xfrm>
            <a:off x="971600" y="4653136"/>
            <a:ext cx="4194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b="1" dirty="0">
                <a:latin typeface="Times New Roman" panose="02020603050405020304" pitchFamily="18" charset="0"/>
                <a:cs typeface="Times New Roman" panose="02020603050405020304" pitchFamily="18" charset="0"/>
              </a:rPr>
              <a:t>a </a:t>
            </a:r>
            <a:r>
              <a:rPr lang="it-IT" altLang="it-IT" sz="2000" b="1" dirty="0" err="1">
                <a:latin typeface="Times New Roman" panose="02020603050405020304" pitchFamily="18" charset="0"/>
                <a:cs typeface="Times New Roman" panose="02020603050405020304" pitchFamily="18" charset="0"/>
              </a:rPr>
              <a:t>collection</a:t>
            </a:r>
            <a:r>
              <a:rPr lang="it-IT" altLang="it-IT" sz="2000" b="1" dirty="0">
                <a:latin typeface="Times New Roman" panose="02020603050405020304" pitchFamily="18" charset="0"/>
                <a:cs typeface="Times New Roman" panose="02020603050405020304" pitchFamily="18" charset="0"/>
              </a:rPr>
              <a:t> of </a:t>
            </a:r>
            <a:r>
              <a:rPr lang="it-IT" altLang="it-IT" sz="2000" b="1" dirty="0" err="1">
                <a:latin typeface="Times New Roman" panose="02020603050405020304" pitchFamily="18" charset="0"/>
                <a:cs typeface="Times New Roman" panose="02020603050405020304" pitchFamily="18" charset="0"/>
              </a:rPr>
              <a:t>irregular</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patches</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such</a:t>
            </a:r>
            <a:endParaRPr lang="it-IT" altLang="it-IT" sz="2000" b="1" dirty="0">
              <a:latin typeface="Times New Roman" panose="02020603050405020304" pitchFamily="18" charset="0"/>
              <a:cs typeface="Times New Roman" panose="02020603050405020304" pitchFamily="18" charset="0"/>
            </a:endParaRPr>
          </a:p>
          <a:p>
            <a:pPr>
              <a:spcBef>
                <a:spcPct val="0"/>
              </a:spcBef>
              <a:buFontTx/>
              <a:buNone/>
            </a:pPr>
            <a:r>
              <a:rPr lang="it-IT" altLang="it-IT" sz="2000" b="1" dirty="0" err="1">
                <a:latin typeface="Times New Roman" panose="02020603050405020304" pitchFamily="18" charset="0"/>
                <a:cs typeface="Times New Roman" panose="02020603050405020304" pitchFamily="18" charset="0"/>
              </a:rPr>
              <a:t>as</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administrative</a:t>
            </a:r>
            <a:r>
              <a:rPr lang="it-IT" altLang="it-IT" sz="2000" b="1" dirty="0">
                <a:latin typeface="Times New Roman" panose="02020603050405020304" pitchFamily="18" charset="0"/>
                <a:cs typeface="Times New Roman" panose="02020603050405020304" pitchFamily="18" charset="0"/>
              </a:rPr>
              <a:t> </a:t>
            </a:r>
            <a:r>
              <a:rPr lang="it-IT" altLang="it-IT" sz="2000" b="1" dirty="0" err="1">
                <a:latin typeface="Times New Roman" panose="02020603050405020304" pitchFamily="18" charset="0"/>
                <a:cs typeface="Times New Roman" panose="02020603050405020304" pitchFamily="18" charset="0"/>
              </a:rPr>
              <a:t>districts</a:t>
            </a:r>
            <a:endParaRPr lang="it-IT" altLang="it-IT" sz="2000" b="1" dirty="0">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82105" y="512410"/>
            <a:ext cx="3296237" cy="291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magine 9"/>
          <p:cNvPicPr>
            <a:picLocks noChangeAspect="1"/>
          </p:cNvPicPr>
          <p:nvPr/>
        </p:nvPicPr>
        <p:blipFill>
          <a:blip r:embed="rId3"/>
          <a:stretch>
            <a:fillRect/>
          </a:stretch>
        </p:blipFill>
        <p:spPr>
          <a:xfrm>
            <a:off x="5268056" y="2985181"/>
            <a:ext cx="3083826" cy="2892091"/>
          </a:xfrm>
          <a:prstGeom prst="rect">
            <a:avLst/>
          </a:prstGeom>
          <a:solidFill>
            <a:schemeClr val="accent5"/>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730060"/>
            <a:ext cx="4410075" cy="457200"/>
          </a:xfrm>
          <a:prstGeom prst="rect">
            <a:avLst/>
          </a:prstGeom>
          <a:solidFill>
            <a:schemeClr val="tx1"/>
          </a:solidFill>
          <a:ln>
            <a:noFill/>
          </a:ln>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0788"/>
            <a:ext cx="15525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88840"/>
            <a:ext cx="7776864" cy="799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53" y="5113731"/>
            <a:ext cx="7560840" cy="126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372200" y="3772345"/>
            <a:ext cx="601447" cy="307777"/>
          </a:xfrm>
          <a:prstGeom prst="rect">
            <a:avLst/>
          </a:prstGeom>
          <a:noFill/>
        </p:spPr>
        <p:txBody>
          <a:bodyPr wrap="none" rtlCol="0">
            <a:spAutoFit/>
          </a:bodyPr>
          <a:lstStyle/>
          <a:p>
            <a:r>
              <a:rPr lang="it-IT" sz="1400" dirty="0" smtClean="0">
                <a:latin typeface="Times New Roman" panose="02020603050405020304" pitchFamily="18" charset="0"/>
                <a:cs typeface="Times New Roman" panose="02020603050405020304" pitchFamily="18" charset="0"/>
              </a:rPr>
              <a:t>● ● ●</a:t>
            </a:r>
            <a:endParaRPr lang="it-IT" sz="1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01" y="3113182"/>
            <a:ext cx="1676859" cy="160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8519" y="3113182"/>
            <a:ext cx="1650134" cy="162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993" y="3113182"/>
            <a:ext cx="1656184" cy="163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5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additive="base">
                                        <p:cTn id="17" dur="500" fill="hold"/>
                                        <p:tgtEl>
                                          <p:spTgt spid="4099"/>
                                        </p:tgtEl>
                                        <p:attrNameLst>
                                          <p:attrName>ppt_x</p:attrName>
                                        </p:attrNameLst>
                                      </p:cBhvr>
                                      <p:tavLst>
                                        <p:tav tm="0">
                                          <p:val>
                                            <p:strVal val="#ppt_x"/>
                                          </p:val>
                                        </p:tav>
                                        <p:tav tm="100000">
                                          <p:val>
                                            <p:strVal val="#ppt_x"/>
                                          </p:val>
                                        </p:tav>
                                      </p:tavLst>
                                    </p:anim>
                                    <p:anim calcmode="lin" valueType="num">
                                      <p:cBhvr additive="base">
                                        <p:cTn id="1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100"/>
                                        </p:tgtEl>
                                        <p:attrNameLst>
                                          <p:attrName>style.visibility</p:attrName>
                                        </p:attrNameLst>
                                      </p:cBhvr>
                                      <p:to>
                                        <p:strVal val="visible"/>
                                      </p:to>
                                    </p:set>
                                    <p:anim calcmode="lin" valueType="num">
                                      <p:cBhvr additive="base">
                                        <p:cTn id="47" dur="500" fill="hold"/>
                                        <p:tgtEl>
                                          <p:spTgt spid="4100"/>
                                        </p:tgtEl>
                                        <p:attrNameLst>
                                          <p:attrName>ppt_x</p:attrName>
                                        </p:attrNameLst>
                                      </p:cBhvr>
                                      <p:tavLst>
                                        <p:tav tm="0">
                                          <p:val>
                                            <p:strVal val="#ppt_x"/>
                                          </p:val>
                                        </p:tav>
                                        <p:tav tm="100000">
                                          <p:val>
                                            <p:strVal val="#ppt_x"/>
                                          </p:val>
                                        </p:tav>
                                      </p:tavLst>
                                    </p:anim>
                                    <p:anim calcmode="lin" valueType="num">
                                      <p:cBhvr additive="base">
                                        <p:cTn id="4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60648"/>
            <a:ext cx="548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908720"/>
            <a:ext cx="418147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708920"/>
            <a:ext cx="7632848" cy="106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933056"/>
            <a:ext cx="7992888" cy="103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5432" y="6240878"/>
            <a:ext cx="2232495" cy="42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7"/>
          <a:stretch>
            <a:fillRect/>
          </a:stretch>
        </p:blipFill>
        <p:spPr>
          <a:xfrm>
            <a:off x="755576" y="5125242"/>
            <a:ext cx="7632848" cy="1112070"/>
          </a:xfrm>
          <a:prstGeom prst="rect">
            <a:avLst/>
          </a:prstGeom>
        </p:spPr>
      </p:pic>
    </p:spTree>
    <p:extLst>
      <p:ext uri="{BB962C8B-B14F-4D97-AF65-F5344CB8AC3E}">
        <p14:creationId xmlns:p14="http://schemas.microsoft.com/office/powerpoint/2010/main" val="424991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ppt_x"/>
                                          </p:val>
                                        </p:tav>
                                        <p:tav tm="100000">
                                          <p:val>
                                            <p:strVal val="#ppt_x"/>
                                          </p:val>
                                        </p:tav>
                                      </p:tavLst>
                                    </p:anim>
                                    <p:anim calcmode="lin" valueType="num">
                                      <p:cBhvr additive="base">
                                        <p:cTn id="8" dur="500" fill="hold"/>
                                        <p:tgtEl>
                                          <p:spTgt spid="358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 calcmode="lin" valueType="num">
                                      <p:cBhvr additive="base">
                                        <p:cTn id="17" dur="500" fill="hold"/>
                                        <p:tgtEl>
                                          <p:spTgt spid="5123"/>
                                        </p:tgtEl>
                                        <p:attrNameLst>
                                          <p:attrName>ppt_x</p:attrName>
                                        </p:attrNameLst>
                                      </p:cBhvr>
                                      <p:tavLst>
                                        <p:tav tm="0">
                                          <p:val>
                                            <p:strVal val="#ppt_x"/>
                                          </p:val>
                                        </p:tav>
                                        <p:tav tm="100000">
                                          <p:val>
                                            <p:strVal val="#ppt_x"/>
                                          </p:val>
                                        </p:tav>
                                      </p:tavLst>
                                    </p:anim>
                                    <p:anim calcmode="lin" valueType="num">
                                      <p:cBhvr additive="base">
                                        <p:cTn id="1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25"/>
                                        </p:tgtEl>
                                        <p:attrNameLst>
                                          <p:attrName>style.visibility</p:attrName>
                                        </p:attrNameLst>
                                      </p:cBhvr>
                                      <p:to>
                                        <p:strVal val="visible"/>
                                      </p:to>
                                    </p:set>
                                    <p:anim calcmode="lin" valueType="num">
                                      <p:cBhvr additive="base">
                                        <p:cTn id="23" dur="500" fill="hold"/>
                                        <p:tgtEl>
                                          <p:spTgt spid="5125"/>
                                        </p:tgtEl>
                                        <p:attrNameLst>
                                          <p:attrName>ppt_x</p:attrName>
                                        </p:attrNameLst>
                                      </p:cBhvr>
                                      <p:tavLst>
                                        <p:tav tm="0">
                                          <p:val>
                                            <p:strVal val="#ppt_x"/>
                                          </p:val>
                                        </p:tav>
                                        <p:tav tm="100000">
                                          <p:val>
                                            <p:strVal val="#ppt_x"/>
                                          </p:val>
                                        </p:tav>
                                      </p:tavLst>
                                    </p:anim>
                                    <p:anim calcmode="lin" valueType="num">
                                      <p:cBhvr additive="base">
                                        <p:cTn id="2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
          <p:cNvSpPr>
            <a:spLocks noChangeArrowheads="1"/>
          </p:cNvSpPr>
          <p:nvPr/>
        </p:nvSpPr>
        <p:spPr bwMode="auto">
          <a:xfrm>
            <a:off x="971550" y="2205038"/>
            <a:ext cx="6911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dirty="0">
                <a:latin typeface="Times New Roman" panose="02020603050405020304" pitchFamily="18" charset="0"/>
                <a:cs typeface="Times New Roman" panose="02020603050405020304" pitchFamily="18" charset="0"/>
              </a:rPr>
              <a:t> </a:t>
            </a:r>
            <a:r>
              <a:rPr lang="it-IT" altLang="it-IT" sz="6000" b="1" dirty="0" err="1">
                <a:latin typeface="Times New Roman" panose="02020603050405020304" pitchFamily="18" charset="0"/>
                <a:cs typeface="Times New Roman" panose="02020603050405020304" pitchFamily="18" charset="0"/>
              </a:rPr>
              <a:t>conditions</a:t>
            </a:r>
            <a:r>
              <a:rPr lang="it-IT" altLang="it-IT" sz="6000" b="1" dirty="0">
                <a:latin typeface="Times New Roman" panose="02020603050405020304" pitchFamily="18" charset="0"/>
                <a:cs typeface="Times New Roman" panose="02020603050405020304" pitchFamily="18" charset="0"/>
              </a:rPr>
              <a:t> </a:t>
            </a:r>
            <a:r>
              <a:rPr lang="it-IT" altLang="it-IT" sz="6000" b="1" dirty="0" err="1">
                <a:latin typeface="Times New Roman" panose="02020603050405020304" pitchFamily="18" charset="0"/>
                <a:cs typeface="Times New Roman" panose="02020603050405020304" pitchFamily="18" charset="0"/>
              </a:rPr>
              <a:t>ensuring</a:t>
            </a:r>
            <a:r>
              <a:rPr lang="it-IT" altLang="it-IT" sz="6000" b="1" dirty="0">
                <a:latin typeface="Times New Roman" panose="02020603050405020304" pitchFamily="18" charset="0"/>
                <a:cs typeface="Times New Roman" panose="02020603050405020304" pitchFamily="18" charset="0"/>
              </a:rPr>
              <a:t> DBAU&amp;C</a:t>
            </a:r>
            <a:endParaRPr lang="it-IT" altLang="it-IT" sz="6000" dirty="0"/>
          </a:p>
        </p:txBody>
      </p:sp>
      <p:sp>
        <p:nvSpPr>
          <p:cNvPr id="3" name="CasellaDiTesto 10"/>
          <p:cNvSpPr txBox="1">
            <a:spLocks noChangeArrowheads="1"/>
          </p:cNvSpPr>
          <p:nvPr/>
        </p:nvSpPr>
        <p:spPr bwMode="auto">
          <a:xfrm>
            <a:off x="611560" y="4797152"/>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err="1">
                <a:latin typeface="Times New Roman" panose="02020603050405020304" pitchFamily="18" charset="0"/>
                <a:cs typeface="Times New Roman" panose="02020603050405020304" pitchFamily="18" charset="0"/>
              </a:rPr>
              <a:t>proofs</a:t>
            </a:r>
            <a:r>
              <a:rPr lang="it-IT" altLang="it-IT" sz="1800" b="1" dirty="0">
                <a:latin typeface="Times New Roman" panose="02020603050405020304" pitchFamily="18" charset="0"/>
                <a:cs typeface="Times New Roman" panose="02020603050405020304" pitchFamily="18" charset="0"/>
              </a:rPr>
              <a:t> </a:t>
            </a:r>
            <a:r>
              <a:rPr lang="it-IT" altLang="it-IT" sz="1800" b="1" dirty="0" err="1">
                <a:latin typeface="Times New Roman" panose="02020603050405020304" pitchFamily="18" charset="0"/>
                <a:cs typeface="Times New Roman" panose="02020603050405020304" pitchFamily="18" charset="0"/>
              </a:rPr>
              <a:t>omitted</a:t>
            </a:r>
            <a:r>
              <a:rPr lang="it-IT" altLang="it-IT" sz="1800" b="1" dirty="0">
                <a:latin typeface="Times New Roman" panose="02020603050405020304" pitchFamily="18" charset="0"/>
                <a:cs typeface="Times New Roman" panose="02020603050405020304" pitchFamily="18" charset="0"/>
              </a:rPr>
              <a:t> (</a:t>
            </a:r>
            <a:r>
              <a:rPr lang="it-IT" altLang="it-IT" sz="1800" b="1" dirty="0" err="1">
                <a:latin typeface="Times New Roman" panose="02020603050405020304" pitchFamily="18" charset="0"/>
                <a:cs typeface="Times New Roman" panose="02020603050405020304" pitchFamily="18" charset="0"/>
              </a:rPr>
              <a:t>see</a:t>
            </a:r>
            <a:r>
              <a:rPr lang="it-IT" altLang="it-IT" sz="1800" b="1" dirty="0">
                <a:latin typeface="Times New Roman" panose="02020603050405020304" pitchFamily="18" charset="0"/>
                <a:cs typeface="Times New Roman" panose="02020603050405020304" pitchFamily="18" charset="0"/>
              </a:rPr>
              <a:t> Fattorini et al. </a:t>
            </a:r>
            <a:r>
              <a:rPr lang="it-IT" altLang="it-IT" sz="1800" b="1" dirty="0" smtClean="0">
                <a:latin typeface="Times New Roman" panose="02020603050405020304" pitchFamily="18" charset="0"/>
                <a:cs typeface="Times New Roman" panose="02020603050405020304" pitchFamily="18" charset="0"/>
              </a:rPr>
              <a:t>2018, </a:t>
            </a:r>
            <a:r>
              <a:rPr lang="it-IT" altLang="it-IT" sz="1800" b="1" dirty="0" err="1" smtClean="0">
                <a:latin typeface="Times New Roman" panose="02020603050405020304" pitchFamily="18" charset="0"/>
                <a:cs typeface="Times New Roman" panose="02020603050405020304" pitchFamily="18" charset="0"/>
              </a:rPr>
              <a:t>Biometrika</a:t>
            </a:r>
            <a:r>
              <a:rPr lang="it-IT" altLang="it-IT" sz="1800" b="1" dirty="0" smtClean="0">
                <a:latin typeface="Times New Roman" panose="02020603050405020304" pitchFamily="18" charset="0"/>
                <a:cs typeface="Times New Roman" panose="02020603050405020304" pitchFamily="18" charset="0"/>
              </a:rPr>
              <a:t>, 105, 419-429)</a:t>
            </a:r>
            <a:r>
              <a:rPr lang="it-IT" altLang="it-IT" sz="1800" dirty="0" smtClean="0"/>
              <a:t> </a:t>
            </a:r>
            <a:endParaRPr lang="it-IT" altLang="it-IT" sz="1800" dirty="0"/>
          </a:p>
        </p:txBody>
      </p:sp>
    </p:spTree>
    <p:extLst>
      <p:ext uri="{BB962C8B-B14F-4D97-AF65-F5344CB8AC3E}">
        <p14:creationId xmlns:p14="http://schemas.microsoft.com/office/powerpoint/2010/main" val="188760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asellaDiTesto 1"/>
          <p:cNvSpPr txBox="1">
            <a:spLocks noChangeArrowheads="1"/>
          </p:cNvSpPr>
          <p:nvPr/>
        </p:nvSpPr>
        <p:spPr bwMode="auto">
          <a:xfrm>
            <a:off x="684213" y="333375"/>
            <a:ext cx="2657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1 </a:t>
            </a:r>
          </a:p>
        </p:txBody>
      </p:sp>
      <p:sp>
        <p:nvSpPr>
          <p:cNvPr id="8" name="CasellaDiTesto 8"/>
          <p:cNvSpPr txBox="1">
            <a:spLocks noChangeArrowheads="1"/>
          </p:cNvSpPr>
          <p:nvPr/>
        </p:nvSpPr>
        <p:spPr bwMode="auto">
          <a:xfrm>
            <a:off x="3211140" y="387730"/>
            <a:ext cx="55267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dirty="0" smtClean="0">
                <a:latin typeface="Times New Roman" panose="02020603050405020304" pitchFamily="18" charset="0"/>
                <a:cs typeface="Times New Roman" panose="02020603050405020304" pitchFamily="18" charset="0"/>
              </a:rPr>
              <a:t>(</a:t>
            </a:r>
            <a:r>
              <a:rPr lang="it-IT" altLang="it-IT" sz="2400" b="1" dirty="0" err="1" smtClean="0">
                <a:latin typeface="Times New Roman" panose="02020603050405020304" pitchFamily="18" charset="0"/>
                <a:cs typeface="Times New Roman" panose="02020603050405020304" pitchFamily="18" charset="0"/>
              </a:rPr>
              <a:t>discontinuity</a:t>
            </a:r>
            <a:r>
              <a:rPr lang="it-IT" altLang="it-IT" sz="2400" b="1" dirty="0" smtClean="0">
                <a:latin typeface="Times New Roman" panose="02020603050405020304" pitchFamily="18" charset="0"/>
                <a:cs typeface="Times New Roman" panose="02020603050405020304" pitchFamily="18" charset="0"/>
              </a:rPr>
              <a:t> </a:t>
            </a:r>
            <a:r>
              <a:rPr lang="it-IT" altLang="it-IT" sz="2400" b="1" dirty="0">
                <a:latin typeface="Times New Roman" panose="02020603050405020304" pitchFamily="18" charset="0"/>
                <a:cs typeface="Times New Roman" panose="02020603050405020304" pitchFamily="18" charset="0"/>
              </a:rPr>
              <a:t>over </a:t>
            </a:r>
            <a:r>
              <a:rPr lang="it-IT" altLang="it-IT" sz="2400" b="1" dirty="0" err="1">
                <a:latin typeface="Times New Roman" panose="02020603050405020304" pitchFamily="18" charset="0"/>
                <a:cs typeface="Times New Roman" panose="02020603050405020304" pitchFamily="18" charset="0"/>
              </a:rPr>
              <a:t>regions</a:t>
            </a:r>
            <a:r>
              <a:rPr lang="it-IT" altLang="it-IT" sz="2400" b="1" dirty="0">
                <a:latin typeface="Times New Roman" panose="02020603050405020304" pitchFamily="18" charset="0"/>
                <a:cs typeface="Times New Roman" panose="02020603050405020304" pitchFamily="18" charset="0"/>
              </a:rPr>
              <a:t> of </a:t>
            </a:r>
            <a:r>
              <a:rPr lang="it-IT" altLang="it-IT" sz="2400" b="1" dirty="0" err="1">
                <a:latin typeface="Times New Roman" panose="02020603050405020304" pitchFamily="18" charset="0"/>
                <a:cs typeface="Times New Roman" panose="02020603050405020304" pitchFamily="18" charset="0"/>
              </a:rPr>
              <a:t>measure</a:t>
            </a:r>
            <a:r>
              <a:rPr lang="it-IT" altLang="it-IT" sz="2400" b="1" dirty="0">
                <a:latin typeface="Times New Roman" panose="02020603050405020304" pitchFamily="18" charset="0"/>
                <a:cs typeface="Times New Roman" panose="02020603050405020304" pitchFamily="18" charset="0"/>
              </a:rPr>
              <a:t> </a:t>
            </a:r>
            <a:r>
              <a:rPr lang="it-IT" altLang="it-IT" sz="2400" b="1" dirty="0" smtClean="0">
                <a:latin typeface="Times New Roman" panose="02020603050405020304" pitchFamily="18" charset="0"/>
                <a:cs typeface="Times New Roman" panose="02020603050405020304" pitchFamily="18" charset="0"/>
              </a:rPr>
              <a:t>0)</a:t>
            </a:r>
            <a:endParaRPr lang="it-IT" altLang="it-IT" sz="24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20" y="947305"/>
            <a:ext cx="7632203" cy="537479"/>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9" name="CasellaDiTesto 8"/>
          <p:cNvSpPr txBox="1">
            <a:spLocks noChangeArrowheads="1"/>
          </p:cNvSpPr>
          <p:nvPr/>
        </p:nvSpPr>
        <p:spPr bwMode="auto">
          <a:xfrm>
            <a:off x="762397" y="1772816"/>
            <a:ext cx="2657475" cy="47480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b="1" dirty="0">
                <a:latin typeface="Times New Roman" panose="02020603050405020304" pitchFamily="18" charset="0"/>
                <a:cs typeface="Times New Roman" panose="02020603050405020304" pitchFamily="18" charset="0"/>
              </a:rPr>
              <a:t>CONDITION </a:t>
            </a:r>
            <a:r>
              <a:rPr lang="it-IT" altLang="it-IT" sz="2800" b="1" dirty="0" smtClean="0">
                <a:latin typeface="Times New Roman" panose="02020603050405020304" pitchFamily="18" charset="0"/>
                <a:cs typeface="Times New Roman" panose="02020603050405020304" pitchFamily="18" charset="0"/>
              </a:rPr>
              <a:t>2 </a:t>
            </a:r>
            <a:endParaRPr lang="it-IT" altLang="it-IT" sz="2800" b="1"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3635896" y="1815207"/>
            <a:ext cx="4099199"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asymptotical</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spatial</a:t>
            </a:r>
            <a:r>
              <a:rPr lang="it-IT" sz="2400" b="1" dirty="0" smtClean="0">
                <a:latin typeface="Times New Roman" panose="02020603050405020304" pitchFamily="18" charset="0"/>
                <a:cs typeface="Times New Roman" panose="02020603050405020304" pitchFamily="18" charset="0"/>
              </a:rPr>
              <a:t> balance)</a:t>
            </a:r>
            <a:endParaRPr lang="it-IT" sz="2400" b="1" dirty="0">
              <a:latin typeface="Times New Roman" panose="02020603050405020304" pitchFamily="18" charset="0"/>
              <a:cs typeface="Times New Roman" panose="02020603050405020304" pitchFamily="18" charset="0"/>
            </a:endParaRPr>
          </a:p>
        </p:txBody>
      </p:sp>
      <p:sp>
        <p:nvSpPr>
          <p:cNvPr id="11" name="Rettangolo 10"/>
          <p:cNvSpPr/>
          <p:nvPr/>
        </p:nvSpPr>
        <p:spPr>
          <a:xfrm>
            <a:off x="708120" y="5157192"/>
            <a:ext cx="7632848" cy="830997"/>
          </a:xfrm>
          <a:prstGeom prst="rect">
            <a:avLst/>
          </a:prstGeom>
        </p:spPr>
        <p:txBody>
          <a:bodyPr wrap="square">
            <a:spAutoFit/>
          </a:bodyPr>
          <a:lstStyle/>
          <a:p>
            <a:pPr algn="just">
              <a:spcAft>
                <a:spcPts val="0"/>
              </a:spcAft>
            </a:pPr>
            <a:r>
              <a:rPr lang="en-GB" sz="2400" b="1" dirty="0" smtClean="0">
                <a:effectLst/>
                <a:latin typeface="Times New Roman" panose="02020603050405020304" pitchFamily="18" charset="0"/>
                <a:ea typeface="Times New Roman" panose="02020603050405020304" pitchFamily="18" charset="0"/>
              </a:rPr>
              <a:t>the probability of selecting no point “near” any point  </a:t>
            </a:r>
            <a:r>
              <a:rPr lang="en-GB" sz="2400" b="1" i="1" dirty="0" smtClean="0">
                <a:effectLst/>
                <a:latin typeface="Times New Roman" panose="02020603050405020304" pitchFamily="18" charset="0"/>
                <a:ea typeface="Times New Roman" panose="02020603050405020304" pitchFamily="18" charset="0"/>
              </a:rPr>
              <a:t>p</a:t>
            </a:r>
            <a:r>
              <a:rPr lang="en-GB" sz="2400" b="1" dirty="0" smtClean="0">
                <a:effectLst/>
                <a:latin typeface="Times New Roman" panose="02020603050405020304" pitchFamily="18" charset="0"/>
                <a:ea typeface="Times New Roman" panose="02020603050405020304" pitchFamily="18" charset="0"/>
              </a:rPr>
              <a:t> becomes definitively smaller than an arbitrary constant </a:t>
            </a:r>
            <a:endParaRPr lang="it-IT" sz="2400" dirty="0">
              <a:effectLst/>
              <a:latin typeface="Times New Roman" panose="02020603050405020304" pitchFamily="18" charset="0"/>
              <a:ea typeface="Times New Roman" panose="02020603050405020304" pitchFamily="18"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157" y="2678124"/>
            <a:ext cx="6399187" cy="2047020"/>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5471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8" grpId="0"/>
      <p:bldP spid="9" grpId="0" animBg="1"/>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isultati immagini per grid of quadr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Risultati immagini per grid of quadr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6" descr="Risultati immagini per grid of quadra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6" name="CasellaDiTesto 85"/>
          <p:cNvSpPr txBox="1"/>
          <p:nvPr/>
        </p:nvSpPr>
        <p:spPr>
          <a:xfrm>
            <a:off x="470020" y="1078882"/>
            <a:ext cx="3727302"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TSS=</a:t>
            </a:r>
            <a:r>
              <a:rPr lang="it-IT" b="1" dirty="0" err="1" smtClean="0">
                <a:latin typeface="Times New Roman" panose="02020603050405020304" pitchFamily="18" charset="0"/>
                <a:cs typeface="Times New Roman" panose="02020603050405020304" pitchFamily="18" charset="0"/>
              </a:rPr>
              <a:t>tessellation</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stratified</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sampling</a:t>
            </a:r>
            <a:endParaRPr lang="it-IT" b="1" dirty="0">
              <a:latin typeface="Times New Roman" panose="02020603050405020304" pitchFamily="18" charset="0"/>
              <a:cs typeface="Times New Roman" panose="02020603050405020304" pitchFamily="18" charset="0"/>
            </a:endParaRPr>
          </a:p>
        </p:txBody>
      </p:sp>
      <p:sp>
        <p:nvSpPr>
          <p:cNvPr id="87" name="CasellaDiTesto 86"/>
          <p:cNvSpPr txBox="1"/>
          <p:nvPr/>
        </p:nvSpPr>
        <p:spPr>
          <a:xfrm>
            <a:off x="2414559" y="2924944"/>
            <a:ext cx="3201517"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SGS=</a:t>
            </a:r>
            <a:r>
              <a:rPr lang="it-IT" b="1" dirty="0" err="1" smtClean="0">
                <a:latin typeface="Times New Roman" panose="02020603050405020304" pitchFamily="18" charset="0"/>
                <a:cs typeface="Times New Roman" panose="02020603050405020304" pitchFamily="18" charset="0"/>
              </a:rPr>
              <a:t>systematic</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grid</a:t>
            </a:r>
            <a:r>
              <a:rPr lang="it-IT" b="1" dirty="0" smtClean="0">
                <a:latin typeface="Times New Roman" panose="02020603050405020304" pitchFamily="18" charset="0"/>
                <a:cs typeface="Times New Roman" panose="02020603050405020304" pitchFamily="18" charset="0"/>
              </a:rPr>
              <a:t> </a:t>
            </a:r>
            <a:r>
              <a:rPr lang="it-IT" b="1" dirty="0" err="1" smtClean="0">
                <a:latin typeface="Times New Roman" panose="02020603050405020304" pitchFamily="18" charset="0"/>
                <a:cs typeface="Times New Roman" panose="02020603050405020304" pitchFamily="18" charset="0"/>
              </a:rPr>
              <a:t>sampling</a:t>
            </a:r>
            <a:endParaRPr lang="it-IT" b="1" dirty="0">
              <a:latin typeface="Times New Roman" panose="02020603050405020304" pitchFamily="18" charset="0"/>
              <a:cs typeface="Times New Roman" panose="02020603050405020304" pitchFamily="18" charset="0"/>
            </a:endParaRPr>
          </a:p>
        </p:txBody>
      </p:sp>
      <p:pic>
        <p:nvPicPr>
          <p:cNvPr id="89" name="Picture 3"/>
          <p:cNvPicPr>
            <a:picLocks noChangeAspect="1" noChangeArrowheads="1"/>
          </p:cNvPicPr>
          <p:nvPr/>
        </p:nvPicPr>
        <p:blipFill>
          <a:blip r:embed="rId2"/>
          <a:srcRect/>
          <a:stretch>
            <a:fillRect/>
          </a:stretch>
        </p:blipFill>
        <p:spPr bwMode="auto">
          <a:xfrm>
            <a:off x="7164288" y="592967"/>
            <a:ext cx="1265816" cy="1341162"/>
          </a:xfrm>
          <a:prstGeom prst="rect">
            <a:avLst/>
          </a:prstGeom>
          <a:noFill/>
          <a:ln w="9525">
            <a:noFill/>
            <a:miter lim="800000"/>
            <a:headEnd/>
            <a:tailEnd/>
          </a:ln>
        </p:spPr>
      </p:pic>
      <p:pic>
        <p:nvPicPr>
          <p:cNvPr id="90" name="Picture 3"/>
          <p:cNvPicPr>
            <a:picLocks noChangeAspect="1" noChangeArrowheads="1"/>
          </p:cNvPicPr>
          <p:nvPr/>
        </p:nvPicPr>
        <p:blipFill>
          <a:blip r:embed="rId2"/>
          <a:srcRect/>
          <a:stretch>
            <a:fillRect/>
          </a:stretch>
        </p:blipFill>
        <p:spPr bwMode="auto">
          <a:xfrm>
            <a:off x="762062" y="2618580"/>
            <a:ext cx="1265816" cy="1341162"/>
          </a:xfrm>
          <a:prstGeom prst="rect">
            <a:avLst/>
          </a:prstGeom>
          <a:noFill/>
          <a:ln w="9525">
            <a:noFill/>
            <a:miter lim="800000"/>
            <a:headEnd/>
            <a:tailEnd/>
          </a:ln>
        </p:spPr>
      </p:pic>
      <p:sp>
        <p:nvSpPr>
          <p:cNvPr id="48" name="CasellaDiTesto 47"/>
          <p:cNvSpPr txBox="1"/>
          <p:nvPr/>
        </p:nvSpPr>
        <p:spPr>
          <a:xfrm>
            <a:off x="321873" y="188640"/>
            <a:ext cx="3741730" cy="461665"/>
          </a:xfrm>
          <a:prstGeom prst="rect">
            <a:avLst/>
          </a:prstGeom>
          <a:noFill/>
        </p:spPr>
        <p:txBody>
          <a:bodyPr wrap="none" rtlCol="0">
            <a:spAutoFit/>
          </a:bodyPr>
          <a:lstStyle/>
          <a:p>
            <a:r>
              <a:rPr lang="it-IT" sz="2400" b="1" dirty="0" err="1">
                <a:latin typeface="Times New Roman" panose="02020603050405020304" pitchFamily="18" charset="0"/>
                <a:cs typeface="Times New Roman" panose="02020603050405020304" pitchFamily="18" charset="0"/>
              </a:rPr>
              <a:t>u</a:t>
            </a:r>
            <a:r>
              <a:rPr lang="it-IT" sz="2400" b="1" dirty="0" err="1" smtClean="0">
                <a:latin typeface="Times New Roman" panose="02020603050405020304" pitchFamily="18" charset="0"/>
                <a:cs typeface="Times New Roman" panose="02020603050405020304" pitchFamily="18" charset="0"/>
              </a:rPr>
              <a:t>niform</a:t>
            </a:r>
            <a:r>
              <a:rPr lang="it-IT" sz="2400" b="1" dirty="0" smtClean="0">
                <a:latin typeface="Times New Roman" panose="02020603050405020304" pitchFamily="18" charset="0"/>
                <a:cs typeface="Times New Roman" panose="02020603050405020304" pitchFamily="18" charset="0"/>
              </a:rPr>
              <a:t> design </a:t>
            </a:r>
            <a:r>
              <a:rPr lang="it-IT" sz="2400" b="1" dirty="0" err="1" smtClean="0">
                <a:latin typeface="Times New Roman" panose="02020603050405020304" pitchFamily="18" charset="0"/>
                <a:cs typeface="Times New Roman" panose="02020603050405020304" pitchFamily="18" charset="0"/>
              </a:rPr>
              <a:t>consistency</a:t>
            </a:r>
            <a:endParaRPr lang="it-IT" sz="2400" b="1" dirty="0">
              <a:latin typeface="Times New Roman" panose="02020603050405020304" pitchFamily="18" charset="0"/>
              <a:cs typeface="Times New Roman" panose="02020603050405020304" pitchFamily="18" charset="0"/>
            </a:endParaRPr>
          </a:p>
        </p:txBody>
      </p:sp>
      <p:sp>
        <p:nvSpPr>
          <p:cNvPr id="92" name="CasellaDiTesto 91"/>
          <p:cNvSpPr txBox="1"/>
          <p:nvPr/>
        </p:nvSpPr>
        <p:spPr>
          <a:xfrm>
            <a:off x="395536" y="4221088"/>
            <a:ext cx="4015843" cy="461665"/>
          </a:xfrm>
          <a:prstGeom prst="rect">
            <a:avLst/>
          </a:prstGeom>
          <a:noFill/>
        </p:spPr>
        <p:txBody>
          <a:bodyPr wrap="none" rtlCol="0">
            <a:spAutoFit/>
          </a:bodyPr>
          <a:lstStyle/>
          <a:p>
            <a:r>
              <a:rPr lang="it-IT" sz="2400" b="1" dirty="0" err="1">
                <a:latin typeface="Times New Roman" panose="02020603050405020304" pitchFamily="18" charset="0"/>
                <a:cs typeface="Times New Roman" panose="02020603050405020304" pitchFamily="18" charset="0"/>
              </a:rPr>
              <a:t>p</a:t>
            </a:r>
            <a:r>
              <a:rPr lang="it-IT" sz="2400" b="1" dirty="0" err="1" smtClean="0">
                <a:latin typeface="Times New Roman" panose="02020603050405020304" pitchFamily="18" charset="0"/>
                <a:cs typeface="Times New Roman" panose="02020603050405020304" pitchFamily="18" charset="0"/>
              </a:rPr>
              <a:t>oint-wise</a:t>
            </a:r>
            <a:r>
              <a:rPr lang="it-IT" sz="2400" b="1" dirty="0" smtClean="0">
                <a:latin typeface="Times New Roman" panose="02020603050405020304" pitchFamily="18" charset="0"/>
                <a:cs typeface="Times New Roman" panose="02020603050405020304" pitchFamily="18" charset="0"/>
              </a:rPr>
              <a:t> design </a:t>
            </a:r>
            <a:r>
              <a:rPr lang="it-IT" sz="2400" b="1" dirty="0" err="1" smtClean="0">
                <a:latin typeface="Times New Roman" panose="02020603050405020304" pitchFamily="18" charset="0"/>
                <a:cs typeface="Times New Roman" panose="02020603050405020304" pitchFamily="18" charset="0"/>
              </a:rPr>
              <a:t>consistency</a:t>
            </a:r>
            <a:endParaRPr lang="it-IT" sz="2400" b="1" dirty="0">
              <a:latin typeface="Times New Roman" panose="02020603050405020304" pitchFamily="18" charset="0"/>
              <a:cs typeface="Times New Roman" panose="02020603050405020304" pitchFamily="18" charset="0"/>
            </a:endParaRPr>
          </a:p>
        </p:txBody>
      </p:sp>
      <p:sp>
        <p:nvSpPr>
          <p:cNvPr id="94" name="CasellaDiTesto 93"/>
          <p:cNvSpPr txBox="1"/>
          <p:nvPr/>
        </p:nvSpPr>
        <p:spPr>
          <a:xfrm>
            <a:off x="582230" y="5373216"/>
            <a:ext cx="3502882"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URS= </a:t>
            </a:r>
            <a:r>
              <a:rPr lang="it-IT" b="1" dirty="0" err="1" smtClean="0">
                <a:latin typeface="Times New Roman" panose="02020603050405020304" pitchFamily="18" charset="0"/>
                <a:cs typeface="Times New Roman" panose="02020603050405020304" pitchFamily="18" charset="0"/>
              </a:rPr>
              <a:t>uniform</a:t>
            </a:r>
            <a:r>
              <a:rPr lang="it-IT" b="1" dirty="0" smtClean="0">
                <a:latin typeface="Times New Roman" panose="02020603050405020304" pitchFamily="18" charset="0"/>
                <a:cs typeface="Times New Roman" panose="02020603050405020304" pitchFamily="18" charset="0"/>
              </a:rPr>
              <a:t> random </a:t>
            </a:r>
            <a:r>
              <a:rPr lang="it-IT" b="1" dirty="0" err="1" smtClean="0">
                <a:latin typeface="Times New Roman" panose="02020603050405020304" pitchFamily="18" charset="0"/>
                <a:cs typeface="Times New Roman" panose="02020603050405020304" pitchFamily="18" charset="0"/>
              </a:rPr>
              <a:t>sampling</a:t>
            </a:r>
            <a:r>
              <a:rPr lang="it-IT" dirty="0" smtClean="0"/>
              <a:t> </a:t>
            </a:r>
            <a:endParaRPr lang="it-IT" dirty="0"/>
          </a:p>
        </p:txBody>
      </p:sp>
      <p:pic>
        <p:nvPicPr>
          <p:cNvPr id="96" name="Picture 3"/>
          <p:cNvPicPr>
            <a:picLocks noChangeAspect="1" noChangeArrowheads="1"/>
          </p:cNvPicPr>
          <p:nvPr/>
        </p:nvPicPr>
        <p:blipFill>
          <a:blip r:embed="rId2"/>
          <a:srcRect/>
          <a:stretch>
            <a:fillRect/>
          </a:stretch>
        </p:blipFill>
        <p:spPr bwMode="auto">
          <a:xfrm rot="2700000">
            <a:off x="7396037" y="5150367"/>
            <a:ext cx="1265816" cy="1341162"/>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164" y="476672"/>
            <a:ext cx="2036068" cy="188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564904"/>
            <a:ext cx="2160240" cy="198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044" y="4725144"/>
            <a:ext cx="2088232" cy="193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1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 calcmode="lin" valueType="num">
                                      <p:cBhvr additive="base">
                                        <p:cTn id="13" dur="500" fill="hold"/>
                                        <p:tgtEl>
                                          <p:spTgt spid="86"/>
                                        </p:tgtEl>
                                        <p:attrNameLst>
                                          <p:attrName>ppt_x</p:attrName>
                                        </p:attrNameLst>
                                      </p:cBhvr>
                                      <p:tavLst>
                                        <p:tav tm="0">
                                          <p:val>
                                            <p:strVal val="#ppt_x"/>
                                          </p:val>
                                        </p:tav>
                                        <p:tav tm="100000">
                                          <p:val>
                                            <p:strVal val="#ppt_x"/>
                                          </p:val>
                                        </p:tav>
                                      </p:tavLst>
                                    </p:anim>
                                    <p:anim calcmode="lin" valueType="num">
                                      <p:cBhvr additive="base">
                                        <p:cTn id="14" dur="500" fill="hold"/>
                                        <p:tgtEl>
                                          <p:spTgt spid="8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anim calcmode="lin" valueType="num">
                                      <p:cBhvr additive="base">
                                        <p:cTn id="23" dur="500" fill="hold"/>
                                        <p:tgtEl>
                                          <p:spTgt spid="89"/>
                                        </p:tgtEl>
                                        <p:attrNameLst>
                                          <p:attrName>ppt_x</p:attrName>
                                        </p:attrNameLst>
                                      </p:cBhvr>
                                      <p:tavLst>
                                        <p:tav tm="0">
                                          <p:val>
                                            <p:strVal val="#ppt_x"/>
                                          </p:val>
                                        </p:tav>
                                        <p:tav tm="100000">
                                          <p:val>
                                            <p:strVal val="#ppt_x"/>
                                          </p:val>
                                        </p:tav>
                                      </p:tavLst>
                                    </p:anim>
                                    <p:anim calcmode="lin" valueType="num">
                                      <p:cBhvr additive="base">
                                        <p:cTn id="2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additive="base">
                                        <p:cTn id="29" dur="500" fill="hold"/>
                                        <p:tgtEl>
                                          <p:spTgt spid="87"/>
                                        </p:tgtEl>
                                        <p:attrNameLst>
                                          <p:attrName>ppt_x</p:attrName>
                                        </p:attrNameLst>
                                      </p:cBhvr>
                                      <p:tavLst>
                                        <p:tav tm="0">
                                          <p:val>
                                            <p:strVal val="#ppt_x"/>
                                          </p:val>
                                        </p:tav>
                                        <p:tav tm="100000">
                                          <p:val>
                                            <p:strVal val="#ppt_x"/>
                                          </p:val>
                                        </p:tav>
                                      </p:tavLst>
                                    </p:anim>
                                    <p:anim calcmode="lin" valueType="num">
                                      <p:cBhvr additive="base">
                                        <p:cTn id="30" dur="500" fill="hold"/>
                                        <p:tgtEl>
                                          <p:spTgt spid="8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1"/>
                                        </p:tgtEl>
                                        <p:attrNameLst>
                                          <p:attrName>style.visibility</p:attrName>
                                        </p:attrNameLst>
                                      </p:cBhvr>
                                      <p:to>
                                        <p:strVal val="visible"/>
                                      </p:to>
                                    </p:set>
                                    <p:anim calcmode="lin" valueType="num">
                                      <p:cBhvr additive="base">
                                        <p:cTn id="33" dur="500" fill="hold"/>
                                        <p:tgtEl>
                                          <p:spTgt spid="2051"/>
                                        </p:tgtEl>
                                        <p:attrNameLst>
                                          <p:attrName>ppt_x</p:attrName>
                                        </p:attrNameLst>
                                      </p:cBhvr>
                                      <p:tavLst>
                                        <p:tav tm="0">
                                          <p:val>
                                            <p:strVal val="#ppt_x"/>
                                          </p:val>
                                        </p:tav>
                                        <p:tav tm="100000">
                                          <p:val>
                                            <p:strVal val="#ppt_x"/>
                                          </p:val>
                                        </p:tav>
                                      </p:tavLst>
                                    </p:anim>
                                    <p:anim calcmode="lin" valueType="num">
                                      <p:cBhvr additive="base">
                                        <p:cTn id="3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0"/>
                                        </p:tgtEl>
                                        <p:attrNameLst>
                                          <p:attrName>style.visibility</p:attrName>
                                        </p:attrNameLst>
                                      </p:cBhvr>
                                      <p:to>
                                        <p:strVal val="visible"/>
                                      </p:to>
                                    </p:set>
                                    <p:anim calcmode="lin" valueType="num">
                                      <p:cBhvr additive="base">
                                        <p:cTn id="39" dur="500" fill="hold"/>
                                        <p:tgtEl>
                                          <p:spTgt spid="90"/>
                                        </p:tgtEl>
                                        <p:attrNameLst>
                                          <p:attrName>ppt_x</p:attrName>
                                        </p:attrNameLst>
                                      </p:cBhvr>
                                      <p:tavLst>
                                        <p:tav tm="0">
                                          <p:val>
                                            <p:strVal val="#ppt_x"/>
                                          </p:val>
                                        </p:tav>
                                        <p:tav tm="100000">
                                          <p:val>
                                            <p:strVal val="#ppt_x"/>
                                          </p:val>
                                        </p:tav>
                                      </p:tavLst>
                                    </p:anim>
                                    <p:anim calcmode="lin" valueType="num">
                                      <p:cBhvr additive="base">
                                        <p:cTn id="4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anim calcmode="lin" valueType="num">
                                      <p:cBhvr additive="base">
                                        <p:cTn id="45" dur="500" fill="hold"/>
                                        <p:tgtEl>
                                          <p:spTgt spid="92"/>
                                        </p:tgtEl>
                                        <p:attrNameLst>
                                          <p:attrName>ppt_x</p:attrName>
                                        </p:attrNameLst>
                                      </p:cBhvr>
                                      <p:tavLst>
                                        <p:tav tm="0">
                                          <p:val>
                                            <p:strVal val="#ppt_x"/>
                                          </p:val>
                                        </p:tav>
                                        <p:tav tm="100000">
                                          <p:val>
                                            <p:strVal val="#ppt_x"/>
                                          </p:val>
                                        </p:tav>
                                      </p:tavLst>
                                    </p:anim>
                                    <p:anim calcmode="lin" valueType="num">
                                      <p:cBhvr additive="base">
                                        <p:cTn id="4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 calcmode="lin" valueType="num">
                                      <p:cBhvr additive="base">
                                        <p:cTn id="51" dur="500" fill="hold"/>
                                        <p:tgtEl>
                                          <p:spTgt spid="2052"/>
                                        </p:tgtEl>
                                        <p:attrNameLst>
                                          <p:attrName>ppt_x</p:attrName>
                                        </p:attrNameLst>
                                      </p:cBhvr>
                                      <p:tavLst>
                                        <p:tav tm="0">
                                          <p:val>
                                            <p:strVal val="#ppt_x"/>
                                          </p:val>
                                        </p:tav>
                                        <p:tav tm="100000">
                                          <p:val>
                                            <p:strVal val="#ppt_x"/>
                                          </p:val>
                                        </p:tav>
                                      </p:tavLst>
                                    </p:anim>
                                    <p:anim calcmode="lin" valueType="num">
                                      <p:cBhvr additive="base">
                                        <p:cTn id="52" dur="500" fill="hold"/>
                                        <p:tgtEl>
                                          <p:spTgt spid="205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 calcmode="lin" valueType="num">
                                      <p:cBhvr additive="base">
                                        <p:cTn id="55" dur="500" fill="hold"/>
                                        <p:tgtEl>
                                          <p:spTgt spid="94"/>
                                        </p:tgtEl>
                                        <p:attrNameLst>
                                          <p:attrName>ppt_x</p:attrName>
                                        </p:attrNameLst>
                                      </p:cBhvr>
                                      <p:tavLst>
                                        <p:tav tm="0">
                                          <p:val>
                                            <p:strVal val="#ppt_x"/>
                                          </p:val>
                                        </p:tav>
                                        <p:tav tm="100000">
                                          <p:val>
                                            <p:strVal val="#ppt_x"/>
                                          </p:val>
                                        </p:tav>
                                      </p:tavLst>
                                    </p:anim>
                                    <p:anim calcmode="lin" valueType="num">
                                      <p:cBhvr additive="base">
                                        <p:cTn id="5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6"/>
                                        </p:tgtEl>
                                        <p:attrNameLst>
                                          <p:attrName>style.visibility</p:attrName>
                                        </p:attrNameLst>
                                      </p:cBhvr>
                                      <p:to>
                                        <p:strVal val="visible"/>
                                      </p:to>
                                    </p:set>
                                    <p:anim calcmode="lin" valueType="num">
                                      <p:cBhvr additive="base">
                                        <p:cTn id="61" dur="500" fill="hold"/>
                                        <p:tgtEl>
                                          <p:spTgt spid="96"/>
                                        </p:tgtEl>
                                        <p:attrNameLst>
                                          <p:attrName>ppt_x</p:attrName>
                                        </p:attrNameLst>
                                      </p:cBhvr>
                                      <p:tavLst>
                                        <p:tav tm="0">
                                          <p:val>
                                            <p:strVal val="#ppt_x"/>
                                          </p:val>
                                        </p:tav>
                                        <p:tav tm="100000">
                                          <p:val>
                                            <p:strVal val="#ppt_x"/>
                                          </p:val>
                                        </p:tav>
                                      </p:tavLst>
                                    </p:anim>
                                    <p:anim calcmode="lin" valueType="num">
                                      <p:cBhvr additive="base">
                                        <p:cTn id="6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48" grpId="0"/>
      <p:bldP spid="92" grpId="0"/>
      <p:bldP spid="9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116632"/>
            <a:ext cx="3346429" cy="707886"/>
          </a:xfrm>
          <a:prstGeom prst="rect">
            <a:avLst/>
          </a:prstGeom>
          <a:noFill/>
        </p:spPr>
        <p:txBody>
          <a:bodyPr wrap="none" rtlCol="0">
            <a:spAutoFit/>
          </a:bodyPr>
          <a:lstStyle/>
          <a:p>
            <a:r>
              <a:rPr lang="it-IT" sz="4000" b="1" dirty="0" err="1">
                <a:latin typeface="Times New Roman" panose="02020603050405020304" pitchFamily="18" charset="0"/>
                <a:cs typeface="Times New Roman" panose="02020603050405020304" pitchFamily="18" charset="0"/>
              </a:rPr>
              <a:t>f</a:t>
            </a:r>
            <a:r>
              <a:rPr lang="it-IT" sz="4000" b="1" dirty="0" err="1" smtClean="0">
                <a:latin typeface="Times New Roman" panose="02020603050405020304" pitchFamily="18" charset="0"/>
                <a:cs typeface="Times New Roman" panose="02020603050405020304" pitchFamily="18" charset="0"/>
              </a:rPr>
              <a:t>urther</a:t>
            </a:r>
            <a:r>
              <a:rPr lang="it-IT" sz="4000" b="1" dirty="0" smtClean="0">
                <a:latin typeface="Times New Roman" panose="02020603050405020304" pitchFamily="18" charset="0"/>
                <a:cs typeface="Times New Roman" panose="02020603050405020304" pitchFamily="18" charset="0"/>
              </a:rPr>
              <a:t> </a:t>
            </a:r>
            <a:r>
              <a:rPr lang="it-IT" sz="4000" b="1" dirty="0" err="1" smtClean="0">
                <a:latin typeface="Times New Roman" panose="02020603050405020304" pitchFamily="18" charset="0"/>
                <a:cs typeface="Times New Roman" panose="02020603050405020304" pitchFamily="18" charset="0"/>
              </a:rPr>
              <a:t>results</a:t>
            </a:r>
            <a:endParaRPr lang="it-IT" sz="4000"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977843"/>
            <a:ext cx="8856984" cy="1337729"/>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6" name="CasellaDiTesto 5"/>
          <p:cNvSpPr txBox="1">
            <a:spLocks noChangeArrowheads="1"/>
          </p:cNvSpPr>
          <p:nvPr/>
        </p:nvSpPr>
        <p:spPr bwMode="auto">
          <a:xfrm>
            <a:off x="357510" y="2447017"/>
            <a:ext cx="831894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err="1" smtClean="0">
                <a:latin typeface="Times New Roman" panose="02020603050405020304" pitchFamily="18" charset="0"/>
                <a:cs typeface="Times New Roman" panose="02020603050405020304" pitchFamily="18" charset="0"/>
              </a:rPr>
              <a:t>Lipschitz</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functions</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arise</a:t>
            </a:r>
            <a:r>
              <a:rPr lang="it-IT" altLang="it-IT" b="1" dirty="0" smtClean="0">
                <a:latin typeface="Times New Roman" panose="02020603050405020304" pitchFamily="18" charset="0"/>
                <a:cs typeface="Times New Roman" panose="02020603050405020304" pitchFamily="18" charset="0"/>
              </a:rPr>
              <a:t> in </a:t>
            </a:r>
            <a:r>
              <a:rPr lang="it-IT" altLang="it-IT" b="1" dirty="0" err="1" smtClean="0">
                <a:latin typeface="Times New Roman" panose="02020603050405020304" pitchFamily="18" charset="0"/>
                <a:cs typeface="Times New Roman" panose="02020603050405020304" pitchFamily="18" charset="0"/>
              </a:rPr>
              <a:t>vegetation</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studies</a:t>
            </a:r>
            <a:r>
              <a:rPr lang="it-IT" altLang="it-IT" b="1" dirty="0" smtClean="0">
                <a:latin typeface="Times New Roman" panose="02020603050405020304" pitchFamily="18" charset="0"/>
                <a:cs typeface="Times New Roman" panose="02020603050405020304" pitchFamily="18" charset="0"/>
              </a:rPr>
              <a:t> </a:t>
            </a:r>
          </a:p>
          <a:p>
            <a:pPr algn="just">
              <a:spcBef>
                <a:spcPct val="0"/>
              </a:spcBef>
              <a:buFontTx/>
              <a:buNone/>
            </a:pPr>
            <a:r>
              <a:rPr lang="it-IT" altLang="it-IT" b="1" dirty="0" err="1">
                <a:latin typeface="Times New Roman" panose="02020603050405020304" pitchFamily="18" charset="0"/>
                <a:cs typeface="Times New Roman" panose="02020603050405020304" pitchFamily="18" charset="0"/>
              </a:rPr>
              <a:t>w</a:t>
            </a:r>
            <a:r>
              <a:rPr lang="it-IT" altLang="it-IT" b="1" dirty="0" err="1" smtClean="0">
                <a:latin typeface="Times New Roman" panose="02020603050405020304" pitchFamily="18" charset="0"/>
                <a:cs typeface="Times New Roman" panose="02020603050405020304" pitchFamily="18" charset="0"/>
              </a:rPr>
              <a:t>here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is</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used</a:t>
            </a:r>
            <a:r>
              <a:rPr lang="it-IT" altLang="it-IT" b="1" dirty="0" smtClean="0">
                <a:latin typeface="Times New Roman" panose="02020603050405020304" pitchFamily="18" charset="0"/>
                <a:cs typeface="Times New Roman" panose="02020603050405020304" pitchFamily="18" charset="0"/>
              </a:rPr>
              <a:t> to </a:t>
            </a:r>
            <a:r>
              <a:rPr lang="it-IT" altLang="it-IT" b="1" dirty="0" err="1" smtClean="0">
                <a:latin typeface="Times New Roman" panose="02020603050405020304" pitchFamily="18" charset="0"/>
                <a:cs typeface="Times New Roman" panose="02020603050405020304" pitchFamily="18" charset="0"/>
              </a:rPr>
              <a:t>consider</a:t>
            </a:r>
            <a:r>
              <a:rPr lang="it-IT" altLang="it-IT" b="1" dirty="0" smtClean="0">
                <a:latin typeface="Times New Roman" panose="02020603050405020304" pitchFamily="18" charset="0"/>
                <a:cs typeface="Times New Roman" panose="02020603050405020304" pitchFamily="18" charset="0"/>
              </a:rPr>
              <a:t> the </a:t>
            </a:r>
            <a:r>
              <a:rPr lang="it-IT" altLang="it-IT" b="1" dirty="0" err="1" smtClean="0">
                <a:latin typeface="Times New Roman" panose="02020603050405020304" pitchFamily="18" charset="0"/>
                <a:cs typeface="Times New Roman" panose="02020603050405020304" pitchFamily="18" charset="0"/>
              </a:rPr>
              <a:t>amount</a:t>
            </a:r>
            <a:r>
              <a:rPr lang="it-IT" altLang="it-IT" b="1" dirty="0" smtClean="0">
                <a:latin typeface="Times New Roman" panose="02020603050405020304" pitchFamily="18" charset="0"/>
                <a:cs typeface="Times New Roman" panose="02020603050405020304" pitchFamily="18" charset="0"/>
              </a:rPr>
              <a:t> of </a:t>
            </a:r>
            <a:r>
              <a:rPr lang="it-IT" altLang="it-IT" b="1" dirty="0" err="1" smtClean="0">
                <a:latin typeface="Times New Roman" panose="02020603050405020304" pitchFamily="18" charset="0"/>
                <a:cs typeface="Times New Roman" panose="02020603050405020304" pitchFamily="18" charset="0"/>
              </a:rPr>
              <a:t>forest</a:t>
            </a:r>
            <a:r>
              <a:rPr lang="it-IT" altLang="it-IT" b="1" dirty="0" smtClean="0">
                <a:latin typeface="Times New Roman" panose="02020603050405020304" pitchFamily="18" charset="0"/>
                <a:cs typeface="Times New Roman" panose="02020603050405020304" pitchFamily="18" charset="0"/>
              </a:rPr>
              <a:t> </a:t>
            </a:r>
          </a:p>
          <a:p>
            <a:pPr algn="just">
              <a:spcBef>
                <a:spcPct val="0"/>
              </a:spcBef>
              <a:buFontTx/>
              <a:buNone/>
            </a:pPr>
            <a:r>
              <a:rPr lang="it-IT" altLang="it-IT" b="1" dirty="0" smtClean="0">
                <a:latin typeface="Times New Roman" panose="02020603050405020304" pitchFamily="18" charset="0"/>
                <a:cs typeface="Times New Roman" panose="02020603050405020304" pitchFamily="18" charset="0"/>
              </a:rPr>
              <a:t>and </a:t>
            </a:r>
            <a:r>
              <a:rPr lang="it-IT" altLang="it-IT" b="1" dirty="0" err="1" smtClean="0">
                <a:latin typeface="Times New Roman" panose="02020603050405020304" pitchFamily="18" charset="0"/>
                <a:cs typeface="Times New Roman" panose="02020603050405020304" pitchFamily="18" charset="0"/>
              </a:rPr>
              <a:t>ecological</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attributes</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at</a:t>
            </a:r>
            <a:r>
              <a:rPr lang="it-IT" altLang="it-IT" b="1" dirty="0" smtClean="0">
                <a:latin typeface="Times New Roman" panose="02020603050405020304" pitchFamily="18" charset="0"/>
                <a:cs typeface="Times New Roman" panose="02020603050405020304" pitchFamily="18" charset="0"/>
              </a:rPr>
              <a:t> a </a:t>
            </a:r>
            <a:r>
              <a:rPr lang="it-IT" altLang="it-IT" b="1" dirty="0" err="1" smtClean="0">
                <a:latin typeface="Times New Roman" panose="02020603050405020304" pitchFamily="18" charset="0"/>
                <a:cs typeface="Times New Roman" panose="02020603050405020304" pitchFamily="18" charset="0"/>
              </a:rPr>
              <a:t>pre-fixed</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spatial</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grain</a:t>
            </a:r>
            <a:r>
              <a:rPr lang="it-IT" altLang="it-IT" b="1" dirty="0" smtClean="0">
                <a:latin typeface="Times New Roman" panose="02020603050405020304" pitchFamily="18" charset="0"/>
                <a:cs typeface="Times New Roman" panose="02020603050405020304" pitchFamily="18" charset="0"/>
              </a:rPr>
              <a:t>  </a:t>
            </a:r>
            <a:endParaRPr lang="it-IT" altLang="it-IT" b="1"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3"/>
          <a:stretch>
            <a:fillRect/>
          </a:stretch>
        </p:blipFill>
        <p:spPr>
          <a:xfrm>
            <a:off x="1547665" y="4706609"/>
            <a:ext cx="2736303" cy="2106767"/>
          </a:xfrm>
          <a:prstGeom prst="rect">
            <a:avLst/>
          </a:prstGeom>
        </p:spPr>
      </p:pic>
      <p:pic>
        <p:nvPicPr>
          <p:cNvPr id="8" name="Immagine 7"/>
          <p:cNvPicPr>
            <a:picLocks noChangeAspect="1"/>
          </p:cNvPicPr>
          <p:nvPr/>
        </p:nvPicPr>
        <p:blipFill>
          <a:blip r:embed="rId4"/>
          <a:stretch>
            <a:fillRect/>
          </a:stretch>
        </p:blipFill>
        <p:spPr>
          <a:xfrm>
            <a:off x="5436096" y="4509120"/>
            <a:ext cx="2736304" cy="2190392"/>
          </a:xfrm>
          <a:prstGeom prst="rect">
            <a:avLst/>
          </a:prstGeom>
        </p:spPr>
      </p:pic>
    </p:spTree>
    <p:extLst>
      <p:ext uri="{BB962C8B-B14F-4D97-AF65-F5344CB8AC3E}">
        <p14:creationId xmlns:p14="http://schemas.microsoft.com/office/powerpoint/2010/main" val="22449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157954" y="2289066"/>
            <a:ext cx="3078342" cy="1015663"/>
          </a:xfrm>
          <a:prstGeom prst="rect">
            <a:avLst/>
          </a:prstGeom>
          <a:noFill/>
        </p:spPr>
        <p:txBody>
          <a:bodyPr wrap="square" rtlCol="0">
            <a:spAutoFit/>
          </a:bodyPr>
          <a:lstStyle/>
          <a:p>
            <a:r>
              <a:rPr lang="it-IT" sz="2000" b="1" i="1" dirty="0" smtClean="0">
                <a:latin typeface="Times New Roman" panose="02020603050405020304" pitchFamily="18" charset="0"/>
                <a:cs typeface="Times New Roman" panose="02020603050405020304" pitchFamily="18" charset="0"/>
              </a:rPr>
              <a:t>y(p)</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abundance</a:t>
            </a:r>
            <a:r>
              <a:rPr lang="it-IT" sz="2000" b="1" dirty="0" smtClean="0">
                <a:latin typeface="Times New Roman" panose="02020603050405020304" pitchFamily="18" charset="0"/>
                <a:cs typeface="Times New Roman" panose="02020603050405020304" pitchFamily="18" charset="0"/>
              </a:rPr>
              <a:t> of </a:t>
            </a:r>
            <a:r>
              <a:rPr lang="it-IT" sz="2000" b="1" dirty="0" err="1" smtClean="0">
                <a:latin typeface="Times New Roman" panose="02020603050405020304" pitchFamily="18" charset="0"/>
                <a:cs typeface="Times New Roman" panose="02020603050405020304" pitchFamily="18" charset="0"/>
              </a:rPr>
              <a:t>plants</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within</a:t>
            </a:r>
            <a:r>
              <a:rPr lang="it-IT" sz="2000" b="1" dirty="0" smtClean="0">
                <a:latin typeface="Times New Roman" panose="02020603050405020304" pitchFamily="18" charset="0"/>
                <a:cs typeface="Times New Roman" panose="02020603050405020304" pitchFamily="18" charset="0"/>
              </a:rPr>
              <a:t> a plot of </a:t>
            </a:r>
            <a:r>
              <a:rPr lang="it-IT" sz="2000" b="1" dirty="0" err="1" smtClean="0">
                <a:latin typeface="Times New Roman" panose="02020603050405020304" pitchFamily="18" charset="0"/>
                <a:cs typeface="Times New Roman" panose="02020603050405020304" pitchFamily="18" charset="0"/>
              </a:rPr>
              <a:t>this</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size</a:t>
            </a:r>
            <a:endParaRPr lang="it-IT" sz="2000" b="1" dirty="0" smtClean="0">
              <a:latin typeface="Times New Roman" panose="02020603050405020304" pitchFamily="18" charset="0"/>
              <a:cs typeface="Times New Roman" panose="02020603050405020304" pitchFamily="18" charset="0"/>
            </a:endParaRPr>
          </a:p>
          <a:p>
            <a:r>
              <a:rPr lang="it-IT" sz="2000" b="1" dirty="0" err="1" smtClean="0">
                <a:latin typeface="Times New Roman" panose="02020603050405020304" pitchFamily="18" charset="0"/>
                <a:cs typeface="Times New Roman" panose="02020603050405020304" pitchFamily="18" charset="0"/>
              </a:rPr>
              <a:t>centered</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at</a:t>
            </a:r>
            <a:r>
              <a:rPr lang="it-IT" sz="2000" b="1" dirty="0" smtClean="0">
                <a:latin typeface="Times New Roman" panose="02020603050405020304" pitchFamily="18" charset="0"/>
                <a:cs typeface="Times New Roman" panose="02020603050405020304" pitchFamily="18" charset="0"/>
              </a:rPr>
              <a:t> </a:t>
            </a:r>
            <a:r>
              <a:rPr lang="it-IT" sz="2000" b="1" i="1" dirty="0" smtClean="0">
                <a:latin typeface="Times New Roman" panose="02020603050405020304" pitchFamily="18" charset="0"/>
                <a:cs typeface="Times New Roman" panose="02020603050405020304" pitchFamily="18" charset="0"/>
              </a:rPr>
              <a:t>p</a:t>
            </a:r>
            <a:endParaRPr lang="it-IT" sz="2000" b="1" i="1"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179512" y="3194645"/>
            <a:ext cx="5029200" cy="3114675"/>
          </a:xfrm>
          <a:prstGeom prst="rect">
            <a:avLst/>
          </a:prstGeom>
        </p:spPr>
      </p:pic>
      <p:sp>
        <p:nvSpPr>
          <p:cNvPr id="7" name="Ovale 6"/>
          <p:cNvSpPr/>
          <p:nvPr/>
        </p:nvSpPr>
        <p:spPr>
          <a:xfrm>
            <a:off x="7236296" y="2284526"/>
            <a:ext cx="1144474" cy="1144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539552" y="2289066"/>
            <a:ext cx="2823209" cy="707886"/>
          </a:xfrm>
          <a:prstGeom prst="rect">
            <a:avLst/>
          </a:prstGeom>
          <a:noFill/>
        </p:spPr>
        <p:txBody>
          <a:bodyPr wrap="none" rtlCol="0">
            <a:spAutoFit/>
          </a:bodyPr>
          <a:lstStyle/>
          <a:p>
            <a:r>
              <a:rPr lang="it-IT" sz="2000" b="1" dirty="0">
                <a:latin typeface="Times New Roman" panose="02020603050405020304" pitchFamily="18" charset="0"/>
                <a:cs typeface="Times New Roman" panose="02020603050405020304" pitchFamily="18" charset="0"/>
              </a:rPr>
              <a:t>a</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very</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simple</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example</a:t>
            </a:r>
            <a:r>
              <a:rPr lang="it-IT" sz="2000" b="1" dirty="0" smtClean="0">
                <a:latin typeface="Times New Roman" panose="02020603050405020304" pitchFamily="18" charset="0"/>
                <a:cs typeface="Times New Roman" panose="02020603050405020304" pitchFamily="18" charset="0"/>
              </a:rPr>
              <a:t> : </a:t>
            </a:r>
          </a:p>
          <a:p>
            <a:r>
              <a:rPr lang="it-IT" sz="2000" b="1" dirty="0" smtClean="0">
                <a:latin typeface="Times New Roman" panose="02020603050405020304" pitchFamily="18" charset="0"/>
                <a:cs typeface="Times New Roman" panose="02020603050405020304" pitchFamily="18" charset="0"/>
              </a:rPr>
              <a:t>3 </a:t>
            </a:r>
            <a:r>
              <a:rPr lang="it-IT" sz="2000" b="1" dirty="0" err="1" smtClean="0">
                <a:latin typeface="Times New Roman" panose="02020603050405020304" pitchFamily="18" charset="0"/>
                <a:cs typeface="Times New Roman" panose="02020603050405020304" pitchFamily="18" charset="0"/>
              </a:rPr>
              <a:t>plants</a:t>
            </a:r>
            <a:r>
              <a:rPr lang="it-IT" sz="2000" b="1" dirty="0" smtClean="0">
                <a:latin typeface="Times New Roman" panose="02020603050405020304" pitchFamily="18" charset="0"/>
                <a:cs typeface="Times New Roman" panose="02020603050405020304" pitchFamily="18" charset="0"/>
              </a:rPr>
              <a:t> on the area</a:t>
            </a:r>
            <a:endParaRPr lang="it-IT" sz="2000" b="1"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686781" y="4149080"/>
            <a:ext cx="2952328" cy="1569660"/>
          </a:xfrm>
          <a:prstGeom prst="rect">
            <a:avLst/>
          </a:prstGeom>
          <a:noFill/>
        </p:spPr>
        <p:txBody>
          <a:bodyPr wrap="square" rtlCol="0">
            <a:spAutoFit/>
          </a:bodyPr>
          <a:lstStyle/>
          <a:p>
            <a:r>
              <a:rPr lang="it-IT" sz="2400" b="1" i="1" dirty="0" smtClean="0">
                <a:latin typeface="Times New Roman" panose="02020603050405020304" pitchFamily="18" charset="0"/>
                <a:cs typeface="Times New Roman" panose="02020603050405020304" pitchFamily="18" charset="0"/>
              </a:rPr>
              <a:t>y(p)</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a </a:t>
            </a:r>
            <a:r>
              <a:rPr lang="it-IT" sz="2400" b="1" dirty="0" err="1" smtClean="0">
                <a:latin typeface="Times New Roman" panose="02020603050405020304" pitchFamily="18" charset="0"/>
                <a:cs typeface="Times New Roman" panose="02020603050405020304" pitchFamily="18" charset="0"/>
              </a:rPr>
              <a:t>piecewise</a:t>
            </a:r>
            <a:r>
              <a:rPr lang="it-IT" sz="2400" b="1" dirty="0" smtClean="0">
                <a:latin typeface="Times New Roman" panose="02020603050405020304" pitchFamily="18" charset="0"/>
                <a:cs typeface="Times New Roman" panose="02020603050405020304" pitchFamily="18" charset="0"/>
              </a:rPr>
              <a:t> </a:t>
            </a:r>
          </a:p>
          <a:p>
            <a:r>
              <a:rPr lang="it-IT" sz="2400" b="1" dirty="0" err="1" smtClean="0">
                <a:latin typeface="Times New Roman" panose="02020603050405020304" pitchFamily="18" charset="0"/>
                <a:cs typeface="Times New Roman" panose="02020603050405020304" pitchFamily="18" charset="0"/>
              </a:rPr>
              <a:t>constant</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Lipschitz</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function</a:t>
            </a:r>
            <a:r>
              <a:rPr lang="it-IT" sz="2400" b="1" dirty="0" smtClean="0">
                <a:latin typeface="Times New Roman" panose="02020603050405020304" pitchFamily="18" charset="0"/>
                <a:cs typeface="Times New Roman" panose="02020603050405020304" pitchFamily="18" charset="0"/>
              </a:rPr>
              <a:t> with </a:t>
            </a:r>
            <a:r>
              <a:rPr lang="it-IT" sz="2400" b="1" dirty="0" err="1" smtClean="0">
                <a:latin typeface="Times New Roman" panose="02020603050405020304" pitchFamily="18" charset="0"/>
                <a:cs typeface="Times New Roman" panose="02020603050405020304" pitchFamily="18" charset="0"/>
              </a:rPr>
              <a:t>jumps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at</a:t>
            </a:r>
            <a:r>
              <a:rPr lang="it-IT" sz="2400" b="1" dirty="0" smtClean="0">
                <a:latin typeface="Times New Roman" panose="02020603050405020304" pitchFamily="18" charset="0"/>
                <a:cs typeface="Times New Roman" panose="02020603050405020304" pitchFamily="18" charset="0"/>
              </a:rPr>
              <a:t> the </a:t>
            </a:r>
            <a:r>
              <a:rPr lang="it-IT" sz="2400" b="1" dirty="0" err="1" smtClean="0">
                <a:latin typeface="Times New Roman" panose="02020603050405020304" pitchFamily="18" charset="0"/>
                <a:cs typeface="Times New Roman" panose="02020603050405020304" pitchFamily="18" charset="0"/>
              </a:rPr>
              <a:t>edges</a:t>
            </a:r>
            <a:r>
              <a:rPr lang="it-IT" sz="2400" b="1" dirty="0" smtClean="0">
                <a:latin typeface="Times New Roman" panose="02020603050405020304" pitchFamily="18" charset="0"/>
                <a:cs typeface="Times New Roman" panose="02020603050405020304" pitchFamily="18" charset="0"/>
              </a:rPr>
              <a:t> of plots </a:t>
            </a:r>
            <a:endParaRPr lang="it-IT" sz="2400" b="1"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611560" y="332656"/>
            <a:ext cx="6696743" cy="1200329"/>
          </a:xfrm>
          <a:prstGeom prst="rect">
            <a:avLst/>
          </a:prstGeom>
          <a:noFill/>
        </p:spPr>
        <p:txBody>
          <a:bodyPr wrap="square" rtlCol="0">
            <a:spAutoFit/>
          </a:bodyPr>
          <a:lstStyle/>
          <a:p>
            <a:r>
              <a:rPr lang="it-IT" sz="2400" b="1" i="1" dirty="0" smtClean="0">
                <a:latin typeface="Times New Roman" panose="02020603050405020304" pitchFamily="18" charset="0"/>
                <a:cs typeface="Times New Roman" panose="02020603050405020304" pitchFamily="18" charset="0"/>
              </a:rPr>
              <a:t>y(p)</a:t>
            </a:r>
            <a:r>
              <a:rPr lang="it-IT" sz="2400" b="1" dirty="0" smtClean="0">
                <a:latin typeface="Times New Roman" panose="02020603050405020304" pitchFamily="18" charset="0"/>
                <a:cs typeface="Times New Roman" panose="02020603050405020304" pitchFamily="18" charset="0"/>
              </a:rPr>
              <a:t> can be the </a:t>
            </a:r>
            <a:r>
              <a:rPr lang="it-IT" sz="2400" b="1" dirty="0" err="1" smtClean="0">
                <a:latin typeface="Times New Roman" panose="02020603050405020304" pitchFamily="18" charset="0"/>
                <a:cs typeface="Times New Roman" panose="02020603050405020304" pitchFamily="18" charset="0"/>
              </a:rPr>
              <a:t>species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richness</a:t>
            </a:r>
            <a:r>
              <a:rPr lang="it-IT" sz="2400" b="1" dirty="0" smtClean="0">
                <a:latin typeface="Times New Roman" panose="02020603050405020304" pitchFamily="18" charset="0"/>
                <a:cs typeface="Times New Roman" panose="02020603050405020304" pitchFamily="18" charset="0"/>
              </a:rPr>
              <a:t>, the </a:t>
            </a:r>
            <a:r>
              <a:rPr lang="it-IT" sz="2400" b="1" dirty="0" err="1" smtClean="0">
                <a:latin typeface="Times New Roman" panose="02020603050405020304" pitchFamily="18" charset="0"/>
                <a:cs typeface="Times New Roman" panose="02020603050405020304" pitchFamily="18" charset="0"/>
              </a:rPr>
              <a:t>coverage</a:t>
            </a:r>
            <a:r>
              <a:rPr lang="it-IT" sz="2400" b="1" dirty="0" smtClean="0">
                <a:latin typeface="Times New Roman" panose="02020603050405020304" pitchFamily="18" charset="0"/>
                <a:cs typeface="Times New Roman" panose="02020603050405020304" pitchFamily="18" charset="0"/>
              </a:rPr>
              <a:t> of a </a:t>
            </a:r>
            <a:r>
              <a:rPr lang="it-IT" sz="2400" b="1" dirty="0" err="1" smtClean="0">
                <a:latin typeface="Times New Roman" panose="02020603050405020304" pitchFamily="18" charset="0"/>
                <a:cs typeface="Times New Roman" panose="02020603050405020304" pitchFamily="18" charset="0"/>
              </a:rPr>
              <a:t>species</a:t>
            </a:r>
            <a:r>
              <a:rPr lang="it-IT" sz="2400" b="1" dirty="0" smtClean="0">
                <a:latin typeface="Times New Roman" panose="02020603050405020304" pitchFamily="18" charset="0"/>
                <a:cs typeface="Times New Roman" panose="02020603050405020304" pitchFamily="18" charset="0"/>
              </a:rPr>
              <a:t> or the </a:t>
            </a:r>
            <a:r>
              <a:rPr lang="it-IT" sz="2400" b="1" dirty="0" err="1" smtClean="0">
                <a:latin typeface="Times New Roman" panose="02020603050405020304" pitchFamily="18" charset="0"/>
                <a:cs typeface="Times New Roman" panose="02020603050405020304" pitchFamily="18" charset="0"/>
              </a:rPr>
              <a:t>amount</a:t>
            </a:r>
            <a:r>
              <a:rPr lang="it-IT" sz="2400" b="1" dirty="0" smtClean="0">
                <a:latin typeface="Times New Roman" panose="02020603050405020304" pitchFamily="18" charset="0"/>
                <a:cs typeface="Times New Roman" panose="02020603050405020304" pitchFamily="18" charset="0"/>
              </a:rPr>
              <a:t> of an </a:t>
            </a:r>
            <a:r>
              <a:rPr lang="it-IT" sz="2400" b="1" dirty="0" err="1" smtClean="0">
                <a:latin typeface="Times New Roman" panose="02020603050405020304" pitchFamily="18" charset="0"/>
                <a:cs typeface="Times New Roman" panose="02020603050405020304" pitchFamily="18" charset="0"/>
              </a:rPr>
              <a:t>attribute</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within</a:t>
            </a:r>
            <a:r>
              <a:rPr lang="it-IT" sz="2400" b="1" dirty="0" smtClean="0">
                <a:latin typeface="Times New Roman" panose="02020603050405020304" pitchFamily="18" charset="0"/>
                <a:cs typeface="Times New Roman" panose="02020603050405020304" pitchFamily="18" charset="0"/>
              </a:rPr>
              <a:t> a plot of </a:t>
            </a:r>
            <a:r>
              <a:rPr lang="it-IT" sz="2400" b="1" dirty="0" err="1" smtClean="0">
                <a:latin typeface="Times New Roman" panose="02020603050405020304" pitchFamily="18" charset="0"/>
                <a:cs typeface="Times New Roman" panose="02020603050405020304" pitchFamily="18" charset="0"/>
              </a:rPr>
              <a:t>prefixed</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radius</a:t>
            </a:r>
            <a:r>
              <a:rPr lang="it-IT" sz="2400" b="1" dirty="0" smtClean="0">
                <a:latin typeface="Times New Roman" panose="02020603050405020304" pitchFamily="18" charset="0"/>
                <a:cs typeface="Times New Roman" panose="02020603050405020304" pitchFamily="18" charset="0"/>
              </a:rPr>
              <a:t> centre </a:t>
            </a:r>
            <a:r>
              <a:rPr lang="it-IT" sz="2400" b="1" dirty="0" err="1" smtClean="0">
                <a:latin typeface="Times New Roman" panose="02020603050405020304" pitchFamily="18" charset="0"/>
                <a:cs typeface="Times New Roman" panose="02020603050405020304" pitchFamily="18" charset="0"/>
              </a:rPr>
              <a:t>at</a:t>
            </a:r>
            <a:r>
              <a:rPr lang="it-IT" sz="2400" b="1" dirty="0" smtClean="0">
                <a:latin typeface="Times New Roman" panose="02020603050405020304" pitchFamily="18" charset="0"/>
                <a:cs typeface="Times New Roman" panose="02020603050405020304" pitchFamily="18" charset="0"/>
              </a:rPr>
              <a:t> </a:t>
            </a:r>
            <a:r>
              <a:rPr lang="it-IT" sz="2400" b="1" i="1" dirty="0" smtClean="0">
                <a:latin typeface="Times New Roman" panose="02020603050405020304" pitchFamily="18" charset="0"/>
                <a:cs typeface="Times New Roman" panose="02020603050405020304" pitchFamily="18" charset="0"/>
              </a:rPr>
              <a:t>p</a:t>
            </a:r>
            <a:r>
              <a:rPr lang="it-IT" sz="2400" b="1" dirty="0" smtClean="0">
                <a:latin typeface="Times New Roman" panose="02020603050405020304" pitchFamily="18" charset="0"/>
                <a:cs typeface="Times New Roman" panose="02020603050405020304" pitchFamily="18" charset="0"/>
              </a:rPr>
              <a:t> </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35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2598003"/>
            <a:ext cx="3853940" cy="830997"/>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the more the </a:t>
            </a:r>
            <a:r>
              <a:rPr lang="it-IT" sz="2400" b="1" dirty="0" err="1" smtClean="0">
                <a:latin typeface="Times New Roman" panose="02020603050405020304" pitchFamily="18" charset="0"/>
                <a:cs typeface="Times New Roman" panose="02020603050405020304" pitchFamily="18" charset="0"/>
              </a:rPr>
              <a:t>units</a:t>
            </a:r>
            <a:r>
              <a:rPr lang="it-IT" sz="2400" b="1" dirty="0" smtClean="0">
                <a:latin typeface="Times New Roman" panose="02020603050405020304" pitchFamily="18" charset="0"/>
                <a:cs typeface="Times New Roman" panose="02020603050405020304" pitchFamily="18" charset="0"/>
              </a:rPr>
              <a:t>, the more</a:t>
            </a:r>
          </a:p>
          <a:p>
            <a:r>
              <a:rPr lang="it-IT" sz="2400" b="1" dirty="0" smtClean="0">
                <a:latin typeface="Times New Roman" panose="02020603050405020304" pitchFamily="18" charset="0"/>
                <a:cs typeface="Times New Roman" panose="02020603050405020304" pitchFamily="18" charset="0"/>
              </a:rPr>
              <a:t>the </a:t>
            </a:r>
            <a:r>
              <a:rPr lang="it-IT" sz="2400" b="1" dirty="0" err="1" smtClean="0">
                <a:latin typeface="Times New Roman" panose="02020603050405020304" pitchFamily="18" charset="0"/>
                <a:cs typeface="Times New Roman" panose="02020603050405020304" pitchFamily="18" charset="0"/>
              </a:rPr>
              <a:t>jumps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discontinuities</a:t>
            </a:r>
            <a:r>
              <a:rPr lang="it-IT" sz="2400" b="1" dirty="0" smtClean="0">
                <a:latin typeface="Times New Roman" panose="02020603050405020304" pitchFamily="18" charset="0"/>
                <a:cs typeface="Times New Roman" panose="02020603050405020304" pitchFamily="18" charset="0"/>
              </a:rPr>
              <a:t>) </a:t>
            </a:r>
            <a:endParaRPr lang="it-IT" sz="2400" b="1" dirty="0">
              <a:latin typeface="Times New Roman" panose="02020603050405020304" pitchFamily="18" charset="0"/>
              <a:cs typeface="Times New Roman" panose="02020603050405020304" pitchFamily="18" charset="0"/>
            </a:endParaRPr>
          </a:p>
        </p:txBody>
      </p:sp>
      <p:sp>
        <p:nvSpPr>
          <p:cNvPr id="3" name="Freccia a destra 2"/>
          <p:cNvSpPr/>
          <p:nvPr/>
        </p:nvSpPr>
        <p:spPr>
          <a:xfrm>
            <a:off x="1907704" y="393305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245" y="1566514"/>
            <a:ext cx="4519219" cy="409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641483" y="5661248"/>
            <a:ext cx="4608512" cy="923330"/>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tree volume </a:t>
            </a:r>
            <a:r>
              <a:rPr lang="en-US" b="1" dirty="0">
                <a:latin typeface="Times New Roman" panose="02020603050405020304" pitchFamily="18" charset="0"/>
                <a:cs typeface="Times New Roman" panose="02020603050405020304" pitchFamily="18" charset="0"/>
              </a:rPr>
              <a:t>within </a:t>
            </a:r>
            <a:r>
              <a:rPr lang="en-US" b="1" dirty="0" smtClean="0">
                <a:latin typeface="Times New Roman" panose="02020603050405020304" pitchFamily="18" charset="0"/>
                <a:cs typeface="Times New Roman" panose="02020603050405020304" pitchFamily="18" charset="0"/>
              </a:rPr>
              <a:t>plot </a:t>
            </a:r>
            <a:r>
              <a:rPr lang="en-US" b="1" dirty="0">
                <a:latin typeface="Times New Roman" panose="02020603050405020304" pitchFamily="18" charset="0"/>
                <a:cs typeface="Times New Roman" panose="02020603050405020304" pitchFamily="18" charset="0"/>
              </a:rPr>
              <a:t>of radius 10 m </a:t>
            </a:r>
            <a:r>
              <a:rPr lang="en-US" b="1" dirty="0" smtClean="0">
                <a:latin typeface="Times New Roman" panose="02020603050405020304" pitchFamily="18" charset="0"/>
                <a:cs typeface="Times New Roman" panose="02020603050405020304" pitchFamily="18" charset="0"/>
              </a:rPr>
              <a:t>in </a:t>
            </a:r>
            <a:r>
              <a:rPr lang="it-IT" b="1" dirty="0" smtClean="0">
                <a:latin typeface="Times New Roman" panose="02020603050405020304" pitchFamily="18" charset="0"/>
                <a:cs typeface="Times New Roman" panose="02020603050405020304" pitchFamily="18" charset="0"/>
              </a:rPr>
              <a:t>a </a:t>
            </a:r>
            <a:r>
              <a:rPr lang="en-GB" b="1" dirty="0" smtClean="0">
                <a:latin typeface="Times New Roman" panose="02020603050405020304" pitchFamily="18" charset="0"/>
                <a:cs typeface="Times New Roman" panose="02020603050405020304" pitchFamily="18" charset="0"/>
              </a:rPr>
              <a:t> forest - San </a:t>
            </a:r>
            <a:r>
              <a:rPr lang="en-GB" b="1" dirty="0">
                <a:latin typeface="Times New Roman" panose="02020603050405020304" pitchFamily="18" charset="0"/>
                <a:cs typeface="Times New Roman" panose="02020603050405020304" pitchFamily="18" charset="0"/>
              </a:rPr>
              <a:t>Martino di </a:t>
            </a:r>
            <a:r>
              <a:rPr lang="en-GB" b="1" dirty="0" err="1" smtClean="0">
                <a:latin typeface="Times New Roman" panose="02020603050405020304" pitchFamily="18" charset="0"/>
                <a:cs typeface="Times New Roman" panose="02020603050405020304" pitchFamily="18" charset="0"/>
              </a:rPr>
              <a:t>Castrozza</a:t>
            </a:r>
            <a:endParaRPr lang="en-GB" b="1" dirty="0" smtClean="0">
              <a:latin typeface="Times New Roman" panose="02020603050405020304" pitchFamily="18" charset="0"/>
              <a:cs typeface="Times New Roman" panose="02020603050405020304" pitchFamily="18" charset="0"/>
            </a:endParaRPr>
          </a:p>
          <a:p>
            <a:r>
              <a:rPr lang="en-GB" b="1" dirty="0" smtClean="0">
                <a:latin typeface="Times New Roman" panose="02020603050405020304" pitchFamily="18" charset="0"/>
                <a:cs typeface="Times New Roman" panose="02020603050405020304" pitchFamily="18" charset="0"/>
              </a:rPr>
              <a:t>(</a:t>
            </a:r>
            <a:r>
              <a:rPr lang="en-GB" b="1" dirty="0" err="1" smtClean="0">
                <a:latin typeface="Times New Roman" panose="02020603050405020304" pitchFamily="18" charset="0"/>
                <a:cs typeface="Times New Roman" panose="02020603050405020304" pitchFamily="18" charset="0"/>
              </a:rPr>
              <a:t>northeastern</a:t>
            </a:r>
            <a:r>
              <a:rPr lang="en-GB" b="1" dirty="0" smtClean="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Italy, southern Alpine area)</a:t>
            </a:r>
            <a:endParaRPr lang="it-IT" b="1"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11560" y="476672"/>
            <a:ext cx="7776864" cy="1015663"/>
          </a:xfrm>
          <a:prstGeom prst="rect">
            <a:avLst/>
          </a:prstGeom>
          <a:noFill/>
        </p:spPr>
        <p:txBody>
          <a:bodyPr wrap="square" rtlCol="0">
            <a:spAutoFit/>
          </a:bodyPr>
          <a:lstStyle/>
          <a:p>
            <a:r>
              <a:rPr lang="it-IT" sz="2000" b="1" dirty="0">
                <a:latin typeface="Times New Roman" panose="02020603050405020304" pitchFamily="18" charset="0"/>
                <a:cs typeface="Times New Roman" panose="02020603050405020304" pitchFamily="18" charset="0"/>
              </a:rPr>
              <a:t>i</a:t>
            </a:r>
            <a:r>
              <a:rPr lang="it-IT" sz="2000" b="1" dirty="0" smtClean="0">
                <a:latin typeface="Times New Roman" panose="02020603050405020304" pitchFamily="18" charset="0"/>
                <a:cs typeface="Times New Roman" panose="02020603050405020304" pitchFamily="18" charset="0"/>
              </a:rPr>
              <a:t>n </a:t>
            </a:r>
            <a:r>
              <a:rPr lang="it-IT" sz="2000" b="1" dirty="0" err="1" smtClean="0">
                <a:latin typeface="Times New Roman" panose="02020603050405020304" pitchFamily="18" charset="0"/>
                <a:cs typeface="Times New Roman" panose="02020603050405020304" pitchFamily="18" charset="0"/>
              </a:rPr>
              <a:t>vegetation</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maps</a:t>
            </a:r>
            <a:r>
              <a:rPr lang="it-IT" sz="2000" b="1" dirty="0" smtClean="0">
                <a:latin typeface="Times New Roman" panose="02020603050405020304" pitchFamily="18" charset="0"/>
                <a:cs typeface="Times New Roman" panose="02020603050405020304" pitchFamily="18" charset="0"/>
              </a:rPr>
              <a:t> the </a:t>
            </a:r>
            <a:r>
              <a:rPr lang="it-IT" sz="2000" b="1" dirty="0" err="1" smtClean="0">
                <a:latin typeface="Times New Roman" panose="02020603050405020304" pitchFamily="18" charset="0"/>
                <a:cs typeface="Times New Roman" panose="02020603050405020304" pitchFamily="18" charset="0"/>
              </a:rPr>
              <a:t>resulting</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surfaces</a:t>
            </a:r>
            <a:r>
              <a:rPr lang="it-IT" sz="2000" b="1" dirty="0" smtClean="0">
                <a:latin typeface="Times New Roman" panose="02020603050405020304" pitchFamily="18" charset="0"/>
                <a:cs typeface="Times New Roman" panose="02020603050405020304" pitchFamily="18" charset="0"/>
              </a:rPr>
              <a:t> are </a:t>
            </a:r>
            <a:r>
              <a:rPr lang="it-IT" sz="2000" b="1" dirty="0" err="1" smtClean="0">
                <a:latin typeface="Times New Roman" panose="02020603050405020304" pitchFamily="18" charset="0"/>
                <a:cs typeface="Times New Roman" panose="02020603050405020304" pitchFamily="18" charset="0"/>
              </a:rPr>
              <a:t>costant</a:t>
            </a:r>
            <a:r>
              <a:rPr lang="it-IT" sz="2000" b="1" dirty="0" smtClean="0">
                <a:latin typeface="Times New Roman" panose="02020603050405020304" pitchFamily="18" charset="0"/>
                <a:cs typeface="Times New Roman" panose="02020603050405020304" pitchFamily="18" charset="0"/>
              </a:rPr>
              <a:t> for </a:t>
            </a:r>
            <a:r>
              <a:rPr lang="it-IT" sz="2000" b="1" dirty="0" err="1" smtClean="0">
                <a:latin typeface="Times New Roman" panose="02020603050405020304" pitchFamily="18" charset="0"/>
                <a:cs typeface="Times New Roman" panose="02020603050405020304" pitchFamily="18" charset="0"/>
              </a:rPr>
              <a:t>all</a:t>
            </a:r>
            <a:r>
              <a:rPr lang="it-IT" sz="2000" b="1" dirty="0" smtClean="0">
                <a:latin typeface="Times New Roman" panose="02020603050405020304" pitchFamily="18" charset="0"/>
                <a:cs typeface="Times New Roman" panose="02020603050405020304" pitchFamily="18" charset="0"/>
              </a:rPr>
              <a:t> the </a:t>
            </a:r>
            <a:r>
              <a:rPr lang="it-IT" sz="2000" b="1" dirty="0" err="1" smtClean="0">
                <a:latin typeface="Times New Roman" panose="02020603050405020304" pitchFamily="18" charset="0"/>
                <a:cs typeface="Times New Roman" panose="02020603050405020304" pitchFamily="18" charset="0"/>
              </a:rPr>
              <a:t>point</a:t>
            </a:r>
            <a:r>
              <a:rPr lang="it-IT" sz="2000" b="1" dirty="0" smtClean="0">
                <a:latin typeface="Times New Roman" panose="02020603050405020304" pitchFamily="18" charset="0"/>
                <a:cs typeface="Times New Roman" panose="02020603050405020304" pitchFamily="18" charset="0"/>
              </a:rPr>
              <a:t> </a:t>
            </a:r>
            <a:r>
              <a:rPr lang="it-IT" sz="2000" b="1" i="1" dirty="0" smtClean="0">
                <a:latin typeface="Times New Roman" panose="02020603050405020304" pitchFamily="18" charset="0"/>
                <a:cs typeface="Times New Roman" panose="02020603050405020304" pitchFamily="18" charset="0"/>
              </a:rPr>
              <a:t>p</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that</a:t>
            </a:r>
            <a:r>
              <a:rPr lang="it-IT" sz="2000" b="1" dirty="0" smtClean="0">
                <a:latin typeface="Times New Roman" panose="02020603050405020304" pitchFamily="18" charset="0"/>
                <a:cs typeface="Times New Roman" panose="02020603050405020304" pitchFamily="18" charset="0"/>
              </a:rPr>
              <a:t> are centres of plots </a:t>
            </a:r>
            <a:r>
              <a:rPr lang="it-IT" sz="2000" b="1" dirty="0" err="1" smtClean="0">
                <a:latin typeface="Times New Roman" panose="02020603050405020304" pitchFamily="18" charset="0"/>
                <a:cs typeface="Times New Roman" panose="02020603050405020304" pitchFamily="18" charset="0"/>
              </a:rPr>
              <a:t>containing</a:t>
            </a:r>
            <a:r>
              <a:rPr lang="it-IT" sz="2000" b="1" dirty="0" smtClean="0">
                <a:latin typeface="Times New Roman" panose="02020603050405020304" pitchFamily="18" charset="0"/>
                <a:cs typeface="Times New Roman" panose="02020603050405020304" pitchFamily="18" charset="0"/>
              </a:rPr>
              <a:t> the </a:t>
            </a:r>
            <a:r>
              <a:rPr lang="it-IT" sz="2000" b="1" dirty="0" err="1" smtClean="0">
                <a:latin typeface="Times New Roman" panose="02020603050405020304" pitchFamily="18" charset="0"/>
                <a:cs typeface="Times New Roman" panose="02020603050405020304" pitchFamily="18" charset="0"/>
              </a:rPr>
              <a:t>same</a:t>
            </a:r>
            <a:r>
              <a:rPr lang="it-IT" sz="2000" b="1" dirty="0" smtClean="0">
                <a:latin typeface="Times New Roman" panose="02020603050405020304" pitchFamily="18" charset="0"/>
                <a:cs typeface="Times New Roman" panose="02020603050405020304" pitchFamily="18" charset="0"/>
              </a:rPr>
              <a:t> set of </a:t>
            </a:r>
            <a:r>
              <a:rPr lang="it-IT" sz="2000" b="1" dirty="0" err="1" smtClean="0">
                <a:latin typeface="Times New Roman" panose="02020603050405020304" pitchFamily="18" charset="0"/>
                <a:cs typeface="Times New Roman" panose="02020603050405020304" pitchFamily="18" charset="0"/>
              </a:rPr>
              <a:t>units</a:t>
            </a:r>
            <a:r>
              <a:rPr lang="it-IT" sz="2000" b="1" dirty="0" smtClean="0">
                <a:latin typeface="Times New Roman" panose="02020603050405020304" pitchFamily="18" charset="0"/>
                <a:cs typeface="Times New Roman" panose="02020603050405020304" pitchFamily="18" charset="0"/>
              </a:rPr>
              <a:t> and </a:t>
            </a:r>
            <a:r>
              <a:rPr lang="it-IT" sz="2000" b="1" dirty="0" err="1" smtClean="0">
                <a:latin typeface="Times New Roman" panose="02020603050405020304" pitchFamily="18" charset="0"/>
                <a:cs typeface="Times New Roman" panose="02020603050405020304" pitchFamily="18" charset="0"/>
              </a:rPr>
              <a:t>change</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along</a:t>
            </a:r>
            <a:r>
              <a:rPr lang="it-IT" sz="2000" b="1" dirty="0" smtClean="0">
                <a:latin typeface="Times New Roman" panose="02020603050405020304" pitchFamily="18" charset="0"/>
                <a:cs typeface="Times New Roman" panose="02020603050405020304" pitchFamily="18" charset="0"/>
              </a:rPr>
              <a:t> plot </a:t>
            </a:r>
            <a:r>
              <a:rPr lang="it-IT" sz="2000" b="1" dirty="0" err="1" smtClean="0">
                <a:latin typeface="Times New Roman" panose="02020603050405020304" pitchFamily="18" charset="0"/>
                <a:cs typeface="Times New Roman" panose="02020603050405020304" pitchFamily="18" charset="0"/>
              </a:rPr>
              <a:t>borders</a:t>
            </a:r>
            <a:r>
              <a:rPr lang="it-IT" sz="2000" b="1" dirty="0" smtClean="0">
                <a:latin typeface="Times New Roman" panose="02020603050405020304" pitchFamily="18" charset="0"/>
                <a:cs typeface="Times New Roman" panose="02020603050405020304" pitchFamily="18" charset="0"/>
              </a:rPr>
              <a:t> of </a:t>
            </a:r>
            <a:r>
              <a:rPr lang="it-IT" sz="2000" b="1" dirty="0" err="1" smtClean="0">
                <a:latin typeface="Times New Roman" panose="02020603050405020304" pitchFamily="18" charset="0"/>
                <a:cs typeface="Times New Roman" panose="02020603050405020304" pitchFamily="18" charset="0"/>
              </a:rPr>
              <a:t>measure</a:t>
            </a:r>
            <a:r>
              <a:rPr lang="it-IT" sz="2000" b="1" dirty="0" smtClean="0">
                <a:latin typeface="Times New Roman" panose="02020603050405020304" pitchFamily="18" charset="0"/>
                <a:cs typeface="Times New Roman" panose="02020603050405020304" pitchFamily="18" charset="0"/>
              </a:rPr>
              <a:t> 0 </a:t>
            </a:r>
            <a:endParaRPr lang="it-I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6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971550" y="2209155"/>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err="1" smtClean="0">
                <a:latin typeface="Times New Roman" panose="02020603050405020304" pitchFamily="18" charset="0"/>
                <a:cs typeface="Times New Roman" panose="02020603050405020304" pitchFamily="18" charset="0"/>
              </a:rPr>
              <a:t>precision</a:t>
            </a:r>
            <a:r>
              <a:rPr lang="it-IT" altLang="it-IT" sz="6000" b="1" dirty="0" smtClean="0">
                <a:latin typeface="Times New Roman" panose="02020603050405020304" pitchFamily="18" charset="0"/>
                <a:cs typeface="Times New Roman" panose="02020603050405020304" pitchFamily="18" charset="0"/>
              </a:rPr>
              <a:t> </a:t>
            </a:r>
            <a:r>
              <a:rPr lang="it-IT" altLang="it-IT" sz="6000" b="1" dirty="0" err="1" smtClean="0">
                <a:latin typeface="Times New Roman" panose="02020603050405020304" pitchFamily="18" charset="0"/>
                <a:cs typeface="Times New Roman" panose="02020603050405020304" pitchFamily="18" charset="0"/>
              </a:rPr>
              <a:t>estimation</a:t>
            </a:r>
            <a:endParaRPr lang="it-IT" altLang="it-IT" sz="6000" dirty="0"/>
          </a:p>
        </p:txBody>
      </p:sp>
    </p:spTree>
    <p:extLst>
      <p:ext uri="{BB962C8B-B14F-4D97-AF65-F5344CB8AC3E}">
        <p14:creationId xmlns:p14="http://schemas.microsoft.com/office/powerpoint/2010/main" val="21846811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62" y="836712"/>
            <a:ext cx="719137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76909"/>
            <a:ext cx="7920880" cy="102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05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a:spLocks noChangeArrowheads="1"/>
          </p:cNvSpPr>
          <p:nvPr/>
        </p:nvSpPr>
        <p:spPr bwMode="auto">
          <a:xfrm>
            <a:off x="474663" y="1196752"/>
            <a:ext cx="27368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the survey variable is recorded only for a sample of spatial units</a:t>
            </a:r>
            <a:endParaRPr lang="it-IT" altLang="it-IT" sz="2400" b="1" dirty="0">
              <a:latin typeface="Times New Roman" panose="02020603050405020304" pitchFamily="18" charset="0"/>
              <a:cs typeface="Times New Roman" panose="02020603050405020304" pitchFamily="18" charset="0"/>
            </a:endParaRPr>
          </a:p>
        </p:txBody>
      </p:sp>
      <p:sp>
        <p:nvSpPr>
          <p:cNvPr id="8" name="Rettangolo 7"/>
          <p:cNvSpPr>
            <a:spLocks noChangeArrowheads="1"/>
          </p:cNvSpPr>
          <p:nvPr/>
        </p:nvSpPr>
        <p:spPr bwMode="auto">
          <a:xfrm>
            <a:off x="899592" y="4437112"/>
            <a:ext cx="35210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a criterion is adopted to estimate the values of the survey variable within non-sampled units </a:t>
            </a:r>
            <a:r>
              <a:rPr lang="en-GB" altLang="it-IT" sz="2400" b="1" dirty="0" smtClean="0">
                <a:latin typeface="Times New Roman" panose="02020603050405020304" pitchFamily="18" charset="0"/>
                <a:cs typeface="Times New Roman" panose="02020603050405020304" pitchFamily="18" charset="0"/>
              </a:rPr>
              <a:t>…</a:t>
            </a:r>
            <a:endParaRPr lang="it-IT" altLang="it-IT"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652" y="500610"/>
            <a:ext cx="4599776" cy="406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788024" y="2272903"/>
            <a:ext cx="72008" cy="7597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1403648" y="2526764"/>
            <a:ext cx="72008" cy="88859"/>
          </a:xfrm>
          <a:prstGeom prst="rect">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3923928" y="5758657"/>
            <a:ext cx="72008" cy="8885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animBg="1"/>
      <p:bldP spid="3"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err="1">
                <a:latin typeface="Times New Roman" panose="02020603050405020304" pitchFamily="18" charset="0"/>
                <a:cs typeface="Times New Roman" panose="02020603050405020304" pitchFamily="18" charset="0"/>
              </a:rPr>
              <a:t>s</a:t>
            </a:r>
            <a:r>
              <a:rPr lang="it-IT" altLang="it-IT" sz="6000" b="1" dirty="0" err="1" smtClean="0">
                <a:latin typeface="Times New Roman" panose="02020603050405020304" pitchFamily="18" charset="0"/>
                <a:cs typeface="Times New Roman" panose="02020603050405020304" pitchFamily="18" charset="0"/>
              </a:rPr>
              <a:t>imulation</a:t>
            </a:r>
            <a:r>
              <a:rPr lang="it-IT" altLang="it-IT" sz="6000" b="1" dirty="0" smtClean="0">
                <a:latin typeface="Times New Roman" panose="02020603050405020304" pitchFamily="18" charset="0"/>
                <a:cs typeface="Times New Roman" panose="02020603050405020304" pitchFamily="18" charset="0"/>
              </a:rPr>
              <a:t> </a:t>
            </a:r>
            <a:r>
              <a:rPr lang="it-IT" altLang="it-IT" sz="6000" b="1" dirty="0" err="1" smtClean="0">
                <a:latin typeface="Times New Roman" panose="02020603050405020304" pitchFamily="18" charset="0"/>
                <a:cs typeface="Times New Roman" panose="02020603050405020304" pitchFamily="18" charset="0"/>
              </a:rPr>
              <a:t>study</a:t>
            </a:r>
            <a:endParaRPr lang="it-IT" altLang="it-IT" sz="6000" dirty="0"/>
          </a:p>
        </p:txBody>
      </p:sp>
    </p:spTree>
    <p:extLst>
      <p:ext uri="{BB962C8B-B14F-4D97-AF65-F5344CB8AC3E}">
        <p14:creationId xmlns:p14="http://schemas.microsoft.com/office/powerpoint/2010/main" val="35592984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755576" y="260648"/>
            <a:ext cx="4276363" cy="461665"/>
          </a:xfrm>
          <a:prstGeom prst="rect">
            <a:avLst/>
          </a:prstGeom>
        </p:spPr>
        <p:txBody>
          <a:bodyPr wrap="none">
            <a:spAutoFit/>
          </a:bodyPr>
          <a:lstStyle/>
          <a:p>
            <a:r>
              <a:rPr lang="en-GB" sz="2400" b="1" dirty="0">
                <a:latin typeface="Times New Roman" panose="02020603050405020304" pitchFamily="18" charset="0"/>
                <a:ea typeface="Times New Roman" panose="02020603050405020304" pitchFamily="18" charset="0"/>
              </a:rPr>
              <a:t>two </a:t>
            </a:r>
            <a:r>
              <a:rPr lang="en-GB" sz="2400" b="1" dirty="0" smtClean="0">
                <a:latin typeface="Times New Roman" panose="02020603050405020304" pitchFamily="18" charset="0"/>
                <a:ea typeface="Times New Roman" panose="02020603050405020304" pitchFamily="18" charset="0"/>
              </a:rPr>
              <a:t>surfaces </a:t>
            </a:r>
            <a:r>
              <a:rPr lang="en-GB" sz="2400" b="1" dirty="0">
                <a:latin typeface="Times New Roman" panose="02020603050405020304" pitchFamily="18" charset="0"/>
                <a:ea typeface="Times New Roman" panose="02020603050405020304" pitchFamily="18" charset="0"/>
              </a:rPr>
              <a:t>on the unit square</a:t>
            </a:r>
            <a:endParaRPr lang="it-IT" sz="2400" dirty="0"/>
          </a:p>
        </p:txBody>
      </p:sp>
      <p:sp>
        <p:nvSpPr>
          <p:cNvPr id="17" name="Rettangolo 16"/>
          <p:cNvSpPr/>
          <p:nvPr/>
        </p:nvSpPr>
        <p:spPr>
          <a:xfrm>
            <a:off x="422010" y="3356992"/>
            <a:ext cx="7992888" cy="461665"/>
          </a:xfrm>
          <a:prstGeom prst="rect">
            <a:avLst/>
          </a:prstGeom>
        </p:spPr>
        <p:txBody>
          <a:bodyPr wrap="square">
            <a:spAutoFit/>
          </a:bodyPr>
          <a:lstStyle/>
          <a:p>
            <a:r>
              <a:rPr lang="en-US" sz="2400" b="1" dirty="0" smtClean="0">
                <a:latin typeface="Times New Roman" panose="02020603050405020304" pitchFamily="18" charset="0"/>
                <a:ea typeface="Times New Roman" panose="02020603050405020304" pitchFamily="18" charset="0"/>
              </a:rPr>
              <a:t>samples of sizes 25, 100, 225, 400</a:t>
            </a:r>
            <a:endParaRPr lang="it-IT" sz="2400" dirty="0"/>
          </a:p>
        </p:txBody>
      </p:sp>
      <p:sp>
        <p:nvSpPr>
          <p:cNvPr id="19" name="Rettangolo 18"/>
          <p:cNvSpPr/>
          <p:nvPr/>
        </p:nvSpPr>
        <p:spPr>
          <a:xfrm>
            <a:off x="395536" y="4077072"/>
            <a:ext cx="8568952" cy="461665"/>
          </a:xfrm>
          <a:prstGeom prst="rect">
            <a:avLst/>
          </a:prstGeom>
        </p:spPr>
        <p:txBody>
          <a:bodyPr wrap="square">
            <a:spAutoFit/>
          </a:bodyPr>
          <a:lstStyle/>
          <a:p>
            <a:r>
              <a:rPr lang="en-GB" sz="2400" b="1" dirty="0">
                <a:latin typeface="Times New Roman" panose="02020603050405020304" pitchFamily="18" charset="0"/>
                <a:ea typeface="Times New Roman" panose="02020603050405020304" pitchFamily="18" charset="0"/>
              </a:rPr>
              <a:t>10,000 samples independently selected by </a:t>
            </a:r>
            <a:r>
              <a:rPr lang="en-GB" sz="2400" b="1" dirty="0" smtClean="0">
                <a:latin typeface="Times New Roman" panose="02020603050405020304" pitchFamily="18" charset="0"/>
                <a:ea typeface="Times New Roman" panose="02020603050405020304" pitchFamily="18" charset="0"/>
              </a:rPr>
              <a:t>URS, TSS </a:t>
            </a:r>
            <a:r>
              <a:rPr lang="en-GB" sz="2400" b="1" dirty="0">
                <a:latin typeface="Times New Roman" panose="02020603050405020304" pitchFamily="18" charset="0"/>
                <a:ea typeface="Times New Roman" panose="02020603050405020304" pitchFamily="18" charset="0"/>
              </a:rPr>
              <a:t>and </a:t>
            </a:r>
            <a:r>
              <a:rPr lang="en-GB" sz="2400" b="1" dirty="0" smtClean="0">
                <a:latin typeface="Times New Roman" panose="02020603050405020304" pitchFamily="18" charset="0"/>
                <a:ea typeface="Times New Roman" panose="02020603050405020304" pitchFamily="18" charset="0"/>
              </a:rPr>
              <a:t>SGS</a:t>
            </a:r>
            <a:endParaRPr lang="it-IT" sz="2400" dirty="0"/>
          </a:p>
        </p:txBody>
      </p:sp>
      <p:pic>
        <p:nvPicPr>
          <p:cNvPr id="21" name="Immagine 20"/>
          <p:cNvPicPr>
            <a:picLocks noChangeAspect="1"/>
          </p:cNvPicPr>
          <p:nvPr/>
        </p:nvPicPr>
        <p:blipFill>
          <a:blip r:embed="rId2"/>
          <a:stretch>
            <a:fillRect/>
          </a:stretch>
        </p:blipFill>
        <p:spPr>
          <a:xfrm>
            <a:off x="5220072" y="620688"/>
            <a:ext cx="1080120" cy="1043944"/>
          </a:xfrm>
          <a:prstGeom prst="rect">
            <a:avLst/>
          </a:prstGeom>
        </p:spPr>
      </p:pic>
      <p:pic>
        <p:nvPicPr>
          <p:cNvPr id="22" name="Immagine 21"/>
          <p:cNvPicPr>
            <a:picLocks noChangeAspect="1"/>
          </p:cNvPicPr>
          <p:nvPr/>
        </p:nvPicPr>
        <p:blipFill>
          <a:blip r:embed="rId3"/>
          <a:stretch>
            <a:fillRect/>
          </a:stretch>
        </p:blipFill>
        <p:spPr>
          <a:xfrm>
            <a:off x="5868144" y="1927883"/>
            <a:ext cx="1032112" cy="992223"/>
          </a:xfrm>
          <a:prstGeom prst="rect">
            <a:avLst/>
          </a:prstGeom>
        </p:spPr>
      </p:pic>
      <p:sp>
        <p:nvSpPr>
          <p:cNvPr id="23" name="Rettangolo 22"/>
          <p:cNvSpPr/>
          <p:nvPr/>
        </p:nvSpPr>
        <p:spPr>
          <a:xfrm>
            <a:off x="6585438" y="836712"/>
            <a:ext cx="2307042"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uniformly continuous</a:t>
            </a:r>
            <a:endParaRPr lang="it-IT" dirty="0"/>
          </a:p>
        </p:txBody>
      </p:sp>
      <p:sp>
        <p:nvSpPr>
          <p:cNvPr id="24" name="Rettangolo 23"/>
          <p:cNvSpPr/>
          <p:nvPr/>
        </p:nvSpPr>
        <p:spPr>
          <a:xfrm>
            <a:off x="6998759" y="2123564"/>
            <a:ext cx="2037737" cy="646331"/>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rPr>
              <a:t>d</a:t>
            </a:r>
            <a:r>
              <a:rPr lang="en-US" b="1" dirty="0" smtClean="0">
                <a:latin typeface="Times New Roman" panose="02020603050405020304" pitchFamily="18" charset="0"/>
                <a:ea typeface="Times New Roman" panose="02020603050405020304" pitchFamily="18" charset="0"/>
              </a:rPr>
              <a:t>iscontinuous over</a:t>
            </a:r>
          </a:p>
          <a:p>
            <a:r>
              <a:rPr lang="en-US" b="1" dirty="0">
                <a:latin typeface="Times New Roman" panose="02020603050405020304" pitchFamily="18" charset="0"/>
              </a:rPr>
              <a:t>a</a:t>
            </a:r>
            <a:r>
              <a:rPr lang="en-US" b="1" dirty="0" smtClean="0">
                <a:latin typeface="Times New Roman" panose="02020603050405020304" pitchFamily="18" charset="0"/>
              </a:rPr>
              <a:t> set of measure 0</a:t>
            </a:r>
            <a:endParaRPr lang="it-IT" dirty="0"/>
          </a:p>
        </p:txBody>
      </p:sp>
      <p:pic>
        <p:nvPicPr>
          <p:cNvPr id="26" name="Immagine 25"/>
          <p:cNvPicPr>
            <a:picLocks noChangeAspect="1"/>
          </p:cNvPicPr>
          <p:nvPr/>
        </p:nvPicPr>
        <p:blipFill>
          <a:blip r:embed="rId4"/>
          <a:stretch>
            <a:fillRect/>
          </a:stretch>
        </p:blipFill>
        <p:spPr>
          <a:xfrm>
            <a:off x="395536" y="4797152"/>
            <a:ext cx="5486400" cy="457200"/>
          </a:xfrm>
          <a:prstGeom prst="rect">
            <a:avLst/>
          </a:prstGeom>
        </p:spPr>
      </p:pic>
      <p:sp>
        <p:nvSpPr>
          <p:cNvPr id="3" name="CasellaDiTesto 2"/>
          <p:cNvSpPr txBox="1"/>
          <p:nvPr/>
        </p:nvSpPr>
        <p:spPr>
          <a:xfrm>
            <a:off x="539552" y="5517232"/>
            <a:ext cx="6571030" cy="830997"/>
          </a:xfrm>
          <a:prstGeom prst="rect">
            <a:avLst/>
          </a:prstGeom>
          <a:noFill/>
        </p:spPr>
        <p:txBody>
          <a:bodyPr wrap="none" rtlCol="0">
            <a:spAutoFit/>
          </a:bodyPr>
          <a:lstStyle/>
          <a:p>
            <a:r>
              <a:rPr lang="it-IT" sz="2400" b="1" dirty="0" err="1">
                <a:latin typeface="Times New Roman" panose="02020603050405020304" pitchFamily="18" charset="0"/>
                <a:cs typeface="Times New Roman" panose="02020603050405020304" pitchFamily="18" charset="0"/>
              </a:rPr>
              <a:t>e</a:t>
            </a:r>
            <a:r>
              <a:rPr lang="it-IT" sz="2400" b="1" dirty="0" err="1" smtClean="0">
                <a:latin typeface="Times New Roman" panose="02020603050405020304" pitchFamily="18" charset="0"/>
                <a:cs typeface="Times New Roman" panose="02020603050405020304" pitchFamily="18" charset="0"/>
              </a:rPr>
              <a:t>stimation</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performed</a:t>
            </a:r>
            <a:r>
              <a:rPr lang="it-IT" sz="2400" b="1" dirty="0" smtClean="0">
                <a:latin typeface="Times New Roman" panose="02020603050405020304" pitchFamily="18" charset="0"/>
                <a:cs typeface="Times New Roman" panose="02020603050405020304" pitchFamily="18" charset="0"/>
              </a:rPr>
              <a:t> on the 10,000 </a:t>
            </a:r>
            <a:r>
              <a:rPr lang="it-IT" sz="2400" b="1" dirty="0" err="1" smtClean="0">
                <a:latin typeface="Times New Roman" panose="02020603050405020304" pitchFamily="18" charset="0"/>
                <a:cs typeface="Times New Roman" panose="02020603050405020304" pitchFamily="18" charset="0"/>
              </a:rPr>
              <a:t>nodes</a:t>
            </a:r>
            <a:r>
              <a:rPr lang="it-IT" sz="2400" b="1" dirty="0" smtClean="0">
                <a:latin typeface="Times New Roman" panose="02020603050405020304" pitchFamily="18" charset="0"/>
                <a:cs typeface="Times New Roman" panose="02020603050405020304" pitchFamily="18" charset="0"/>
              </a:rPr>
              <a:t> of the </a:t>
            </a:r>
          </a:p>
          <a:p>
            <a:r>
              <a:rPr lang="it-IT" sz="2400" b="1" dirty="0" err="1" smtClean="0">
                <a:latin typeface="Times New Roman" panose="02020603050405020304" pitchFamily="18" charset="0"/>
                <a:cs typeface="Times New Roman" panose="02020603050405020304" pitchFamily="18" charset="0"/>
              </a:rPr>
              <a:t>equally</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spaced</a:t>
            </a:r>
            <a:r>
              <a:rPr lang="it-IT" sz="2400" b="1" dirty="0" smtClean="0">
                <a:latin typeface="Times New Roman" panose="02020603050405020304" pitchFamily="18" charset="0"/>
                <a:cs typeface="Times New Roman" panose="02020603050405020304" pitchFamily="18" charset="0"/>
              </a:rPr>
              <a:t> 100x100 </a:t>
            </a:r>
            <a:r>
              <a:rPr lang="it-IT" sz="2400" b="1" dirty="0" err="1" smtClean="0">
                <a:latin typeface="Times New Roman" panose="02020603050405020304" pitchFamily="18" charset="0"/>
                <a:cs typeface="Times New Roman" panose="02020603050405020304" pitchFamily="18" charset="0"/>
              </a:rPr>
              <a:t>grid</a:t>
            </a:r>
            <a:r>
              <a:rPr lang="it-IT" dirty="0" smtClean="0"/>
              <a:t> </a:t>
            </a:r>
            <a:endParaRPr lang="it-IT"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516" y="836712"/>
            <a:ext cx="3437542" cy="62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844824"/>
            <a:ext cx="5107663" cy="90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576814" y="908720"/>
            <a:ext cx="466794" cy="369332"/>
          </a:xfrm>
          <a:prstGeom prst="rect">
            <a:avLst/>
          </a:prstGeom>
          <a:noFill/>
        </p:spPr>
        <p:txBody>
          <a:bodyPr wrap="none" rtlCol="0">
            <a:spAutoFit/>
          </a:bodyPr>
          <a:lstStyle/>
          <a:p>
            <a:r>
              <a:rPr lang="it-IT" dirty="0" smtClean="0"/>
              <a:t>S1</a:t>
            </a:r>
            <a:endParaRPr lang="it-IT" dirty="0"/>
          </a:p>
        </p:txBody>
      </p:sp>
      <p:sp>
        <p:nvSpPr>
          <p:cNvPr id="25" name="CasellaDiTesto 24"/>
          <p:cNvSpPr txBox="1"/>
          <p:nvPr/>
        </p:nvSpPr>
        <p:spPr>
          <a:xfrm>
            <a:off x="162139" y="2123564"/>
            <a:ext cx="466794" cy="369332"/>
          </a:xfrm>
          <a:prstGeom prst="rect">
            <a:avLst/>
          </a:prstGeom>
          <a:noFill/>
        </p:spPr>
        <p:txBody>
          <a:bodyPr wrap="none" rtlCol="0">
            <a:spAutoFit/>
          </a:bodyPr>
          <a:lstStyle/>
          <a:p>
            <a:r>
              <a:rPr lang="it-IT" dirty="0" smtClean="0"/>
              <a:t>S2</a:t>
            </a:r>
            <a:endParaRPr lang="it-IT" dirty="0"/>
          </a:p>
        </p:txBody>
      </p:sp>
    </p:spTree>
    <p:extLst>
      <p:ext uri="{BB962C8B-B14F-4D97-AF65-F5344CB8AC3E}">
        <p14:creationId xmlns:p14="http://schemas.microsoft.com/office/powerpoint/2010/main" val="289876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5"/>
                                        </p:tgtEl>
                                        <p:attrNameLst>
                                          <p:attrName>style.visibility</p:attrName>
                                        </p:attrNameLst>
                                      </p:cBhvr>
                                      <p:to>
                                        <p:strVal val="visible"/>
                                      </p:to>
                                    </p:set>
                                    <p:anim calcmode="lin" valueType="num">
                                      <p:cBhvr additive="base">
                                        <p:cTn id="35" dur="500" fill="hold"/>
                                        <p:tgtEl>
                                          <p:spTgt spid="3075"/>
                                        </p:tgtEl>
                                        <p:attrNameLst>
                                          <p:attrName>ppt_x</p:attrName>
                                        </p:attrNameLst>
                                      </p:cBhvr>
                                      <p:tavLst>
                                        <p:tav tm="0">
                                          <p:val>
                                            <p:strVal val="#ppt_x"/>
                                          </p:val>
                                        </p:tav>
                                        <p:tav tm="100000">
                                          <p:val>
                                            <p:strVal val="#ppt_x"/>
                                          </p:val>
                                        </p:tav>
                                      </p:tavLst>
                                    </p:anim>
                                    <p:anim calcmode="lin" valueType="num">
                                      <p:cBhvr additive="base">
                                        <p:cTn id="36" dur="500" fill="hold"/>
                                        <p:tgtEl>
                                          <p:spTgt spid="307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P spid="23" grpId="0"/>
      <p:bldP spid="24" grpId="0"/>
      <p:bldP spid="3" grpId="0"/>
      <p:bldP spid="5" grpId="0"/>
      <p:bldP spid="2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31640" y="620688"/>
            <a:ext cx="2372701" cy="523220"/>
          </a:xfrm>
          <a:prstGeom prst="rect">
            <a:avLst/>
          </a:prstGeom>
        </p:spPr>
        <p:txBody>
          <a:bodyPr wrap="none">
            <a:spAutoFit/>
          </a:bodyPr>
          <a:lstStyle/>
          <a:p>
            <a:r>
              <a:rPr lang="en-GB" sz="2800" b="1" dirty="0">
                <a:latin typeface="Times New Roman" panose="02020603050405020304" pitchFamily="18" charset="0"/>
                <a:ea typeface="Times New Roman" panose="02020603050405020304" pitchFamily="18" charset="0"/>
              </a:rPr>
              <a:t>for each </a:t>
            </a:r>
            <a:r>
              <a:rPr lang="en-GB" sz="2800" b="1" dirty="0" smtClean="0">
                <a:latin typeface="Times New Roman" panose="02020603050405020304" pitchFamily="18" charset="0"/>
                <a:ea typeface="Times New Roman" panose="02020603050405020304" pitchFamily="18" charset="0"/>
              </a:rPr>
              <a:t>node:</a:t>
            </a:r>
            <a:endParaRPr lang="it-IT" sz="2800" dirty="0"/>
          </a:p>
        </p:txBody>
      </p:sp>
      <p:sp>
        <p:nvSpPr>
          <p:cNvPr id="3" name="Rettangolo 2"/>
          <p:cNvSpPr/>
          <p:nvPr/>
        </p:nvSpPr>
        <p:spPr>
          <a:xfrm>
            <a:off x="1427019" y="1412776"/>
            <a:ext cx="3209533" cy="523220"/>
          </a:xfrm>
          <a:prstGeom prst="rect">
            <a:avLst/>
          </a:prstGeom>
        </p:spPr>
        <p:txBody>
          <a:bodyPr wrap="none">
            <a:spAutoFit/>
          </a:bodyPr>
          <a:lstStyle/>
          <a:p>
            <a:r>
              <a:rPr lang="en-GB" sz="2800" b="1" dirty="0" smtClean="0">
                <a:latin typeface="Times New Roman" panose="02020603050405020304" pitchFamily="18" charset="0"/>
                <a:ea typeface="Times New Roman" panose="02020603050405020304" pitchFamily="18" charset="0"/>
              </a:rPr>
              <a:t>- absolute </a:t>
            </a:r>
            <a:r>
              <a:rPr lang="en-GB" sz="2800" b="1" dirty="0">
                <a:latin typeface="Times New Roman" panose="02020603050405020304" pitchFamily="18" charset="0"/>
                <a:ea typeface="Times New Roman" panose="02020603050405020304" pitchFamily="18" charset="0"/>
              </a:rPr>
              <a:t>bias (AB)</a:t>
            </a:r>
            <a:endParaRPr lang="it-IT" sz="2800" dirty="0"/>
          </a:p>
        </p:txBody>
      </p:sp>
      <p:sp>
        <p:nvSpPr>
          <p:cNvPr id="4" name="Rettangolo 3"/>
          <p:cNvSpPr/>
          <p:nvPr/>
        </p:nvSpPr>
        <p:spPr>
          <a:xfrm>
            <a:off x="1403648" y="1988840"/>
            <a:ext cx="5533631" cy="523220"/>
          </a:xfrm>
          <a:prstGeom prst="rect">
            <a:avLst/>
          </a:prstGeom>
        </p:spPr>
        <p:txBody>
          <a:bodyPr wrap="none">
            <a:spAutoFit/>
          </a:bodyPr>
          <a:lstStyle/>
          <a:p>
            <a:r>
              <a:rPr lang="en-GB" sz="2800" b="1" dirty="0" smtClean="0">
                <a:latin typeface="Times New Roman" panose="02020603050405020304" pitchFamily="18" charset="0"/>
                <a:ea typeface="Times New Roman" panose="02020603050405020304" pitchFamily="18" charset="0"/>
              </a:rPr>
              <a:t>- root </a:t>
            </a:r>
            <a:r>
              <a:rPr lang="en-GB" sz="2800" b="1" dirty="0">
                <a:latin typeface="Times New Roman" panose="02020603050405020304" pitchFamily="18" charset="0"/>
                <a:ea typeface="Times New Roman" panose="02020603050405020304" pitchFamily="18" charset="0"/>
              </a:rPr>
              <a:t>mean squared error (RMSE)</a:t>
            </a:r>
            <a:endParaRPr lang="it-IT" sz="2800" dirty="0"/>
          </a:p>
        </p:txBody>
      </p:sp>
      <p:sp>
        <p:nvSpPr>
          <p:cNvPr id="6" name="Rettangolo 5"/>
          <p:cNvSpPr/>
          <p:nvPr/>
        </p:nvSpPr>
        <p:spPr>
          <a:xfrm>
            <a:off x="1331640" y="2690917"/>
            <a:ext cx="6984776" cy="954107"/>
          </a:xfrm>
          <a:prstGeom prst="rect">
            <a:avLst/>
          </a:prstGeom>
        </p:spPr>
        <p:txBody>
          <a:bodyPr wrap="square">
            <a:spAutoFit/>
          </a:bodyPr>
          <a:lstStyle/>
          <a:p>
            <a:pPr algn="just">
              <a:spcAft>
                <a:spcPts val="0"/>
              </a:spcAft>
            </a:pPr>
            <a:r>
              <a:rPr lang="en-GB" sz="2800" b="1" dirty="0" smtClean="0">
                <a:latin typeface="Times New Roman" panose="02020603050405020304" pitchFamily="18" charset="0"/>
                <a:ea typeface="Times New Roman" panose="02020603050405020304" pitchFamily="18" charset="0"/>
              </a:rPr>
              <a:t>- absolute </a:t>
            </a:r>
            <a:r>
              <a:rPr lang="en-GB" sz="2800" b="1" dirty="0">
                <a:latin typeface="Times New Roman" panose="02020603050405020304" pitchFamily="18" charset="0"/>
                <a:ea typeface="Times New Roman" panose="02020603050405020304" pitchFamily="18" charset="0"/>
              </a:rPr>
              <a:t>bias of the root MSE </a:t>
            </a:r>
            <a:r>
              <a:rPr lang="en-GB" sz="2800" b="1" dirty="0" smtClean="0">
                <a:latin typeface="Times New Roman" panose="02020603050405020304" pitchFamily="18" charset="0"/>
                <a:ea typeface="Times New Roman" panose="02020603050405020304" pitchFamily="18" charset="0"/>
              </a:rPr>
              <a:t>estimator </a:t>
            </a:r>
            <a:r>
              <a:rPr lang="en-GB" sz="2800" b="1" dirty="0">
                <a:latin typeface="Times New Roman" panose="02020603050405020304" pitchFamily="18" charset="0"/>
                <a:ea typeface="Times New Roman" panose="02020603050405020304" pitchFamily="18" charset="0"/>
              </a:rPr>
              <a:t>(ABRMSEE</a:t>
            </a:r>
            <a:r>
              <a:rPr lang="en-GB" sz="2800" b="1" dirty="0" smtClean="0">
                <a:latin typeface="Times New Roman" panose="02020603050405020304" pitchFamily="18" charset="0"/>
                <a:ea typeface="Times New Roman" panose="02020603050405020304" pitchFamily="18" charset="0"/>
              </a:rPr>
              <a:t>)</a:t>
            </a:r>
            <a:endParaRPr lang="it-IT" sz="2800" dirty="0">
              <a:effectLst/>
              <a:latin typeface="Times New Roman" panose="02020603050405020304" pitchFamily="18" charset="0"/>
              <a:ea typeface="Times New Roman" panose="02020603050405020304" pitchFamily="18" charset="0"/>
            </a:endParaRPr>
          </a:p>
        </p:txBody>
      </p:sp>
      <p:sp>
        <p:nvSpPr>
          <p:cNvPr id="7" name="Rettangolo 6"/>
          <p:cNvSpPr/>
          <p:nvPr/>
        </p:nvSpPr>
        <p:spPr>
          <a:xfrm>
            <a:off x="1979712" y="4293096"/>
            <a:ext cx="6246440" cy="954107"/>
          </a:xfrm>
          <a:prstGeom prst="rect">
            <a:avLst/>
          </a:prstGeom>
        </p:spPr>
        <p:txBody>
          <a:bodyPr wrap="square">
            <a:spAutoFit/>
          </a:bodyPr>
          <a:lstStyle/>
          <a:p>
            <a:r>
              <a:rPr lang="en-GB" sz="2800" b="1" dirty="0">
                <a:latin typeface="Times New Roman" panose="02020603050405020304" pitchFamily="18" charset="0"/>
                <a:ea typeface="Times New Roman" panose="02020603050405020304" pitchFamily="18" charset="0"/>
              </a:rPr>
              <a:t>the simulation results confirmed the theoretical findings</a:t>
            </a:r>
            <a:endParaRPr lang="it-IT" sz="2800" dirty="0"/>
          </a:p>
        </p:txBody>
      </p:sp>
    </p:spTree>
    <p:extLst>
      <p:ext uri="{BB962C8B-B14F-4D97-AF65-F5344CB8AC3E}">
        <p14:creationId xmlns:p14="http://schemas.microsoft.com/office/powerpoint/2010/main" val="8546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674625"/>
            <a:ext cx="4680520" cy="603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069024" y="260648"/>
            <a:ext cx="3095719" cy="369332"/>
          </a:xfrm>
          <a:prstGeom prst="rect">
            <a:avLst/>
          </a:prstGeom>
        </p:spPr>
        <p:txBody>
          <a:bodyPr wrap="none">
            <a:spAutoFit/>
          </a:bodyPr>
          <a:lstStyle/>
          <a:p>
            <a:r>
              <a:rPr lang="en-GB" b="1" dirty="0" smtClean="0">
                <a:latin typeface="Times New Roman" panose="02020603050405020304" pitchFamily="18" charset="0"/>
                <a:ea typeface="Times New Roman" panose="02020603050405020304" pitchFamily="18" charset="0"/>
              </a:rPr>
              <a:t>S1</a:t>
            </a:r>
            <a:r>
              <a:rPr lang="en-GB" b="1" dirty="0">
                <a:latin typeface="Times New Roman" panose="02020603050405020304" pitchFamily="18" charset="0"/>
                <a:ea typeface="Times New Roman" panose="02020603050405020304" pitchFamily="18" charset="0"/>
              </a:rPr>
              <a:t>, </a:t>
            </a:r>
            <a:r>
              <a:rPr lang="en-GB" b="1" dirty="0" smtClean="0">
                <a:latin typeface="Times New Roman" panose="02020603050405020304" pitchFamily="18" charset="0"/>
                <a:ea typeface="Times New Roman" panose="02020603050405020304" pitchFamily="18" charset="0"/>
              </a:rPr>
              <a:t>SGS, </a:t>
            </a:r>
            <a:r>
              <a:rPr lang="en-GB" b="1" dirty="0">
                <a:latin typeface="Times New Roman" panose="02020603050405020304" pitchFamily="18" charset="0"/>
                <a:ea typeface="Times New Roman" panose="02020603050405020304" pitchFamily="18" charset="0"/>
              </a:rPr>
              <a:t>distance function d</a:t>
            </a:r>
            <a:r>
              <a:rPr lang="en-GB" b="1" baseline="30000" dirty="0">
                <a:latin typeface="Times New Roman" panose="02020603050405020304" pitchFamily="18" charset="0"/>
                <a:ea typeface="Times New Roman" panose="02020603050405020304" pitchFamily="18" charset="0"/>
              </a:rPr>
              <a:t>-3</a:t>
            </a:r>
            <a:endParaRPr lang="it-IT" b="1" dirty="0"/>
          </a:p>
        </p:txBody>
      </p:sp>
      <p:pic>
        <p:nvPicPr>
          <p:cNvPr id="4" name="Immagine 3"/>
          <p:cNvPicPr>
            <a:picLocks noChangeAspect="1"/>
          </p:cNvPicPr>
          <p:nvPr/>
        </p:nvPicPr>
        <p:blipFill>
          <a:blip r:embed="rId3"/>
          <a:stretch>
            <a:fillRect/>
          </a:stretch>
        </p:blipFill>
        <p:spPr>
          <a:xfrm>
            <a:off x="539552" y="332656"/>
            <a:ext cx="1080120" cy="1043944"/>
          </a:xfrm>
          <a:prstGeom prst="rect">
            <a:avLst/>
          </a:prstGeom>
        </p:spPr>
      </p:pic>
    </p:spTree>
    <p:extLst>
      <p:ext uri="{BB962C8B-B14F-4D97-AF65-F5344CB8AC3E}">
        <p14:creationId xmlns:p14="http://schemas.microsoft.com/office/powerpoint/2010/main" val="94027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622806"/>
            <a:ext cx="4464496" cy="597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069024" y="260648"/>
            <a:ext cx="3065904" cy="369332"/>
          </a:xfrm>
          <a:prstGeom prst="rect">
            <a:avLst/>
          </a:prstGeom>
        </p:spPr>
        <p:txBody>
          <a:bodyPr wrap="none">
            <a:spAutoFit/>
          </a:bodyPr>
          <a:lstStyle/>
          <a:p>
            <a:r>
              <a:rPr lang="en-GB" b="1" dirty="0" smtClean="0">
                <a:latin typeface="Times New Roman" panose="02020603050405020304" pitchFamily="18" charset="0"/>
                <a:ea typeface="Times New Roman" panose="02020603050405020304" pitchFamily="18" charset="0"/>
              </a:rPr>
              <a:t>S2, TSS, </a:t>
            </a:r>
            <a:r>
              <a:rPr lang="en-GB" b="1" dirty="0">
                <a:latin typeface="Times New Roman" panose="02020603050405020304" pitchFamily="18" charset="0"/>
                <a:ea typeface="Times New Roman" panose="02020603050405020304" pitchFamily="18" charset="0"/>
              </a:rPr>
              <a:t>distance function d</a:t>
            </a:r>
            <a:r>
              <a:rPr lang="en-GB" b="1" baseline="30000" dirty="0">
                <a:latin typeface="Times New Roman" panose="02020603050405020304" pitchFamily="18" charset="0"/>
                <a:ea typeface="Times New Roman" panose="02020603050405020304" pitchFamily="18" charset="0"/>
              </a:rPr>
              <a:t>-3</a:t>
            </a:r>
            <a:endParaRPr lang="it-IT" b="1" dirty="0"/>
          </a:p>
        </p:txBody>
      </p:sp>
      <p:pic>
        <p:nvPicPr>
          <p:cNvPr id="4" name="Immagine 3"/>
          <p:cNvPicPr>
            <a:picLocks noChangeAspect="1"/>
          </p:cNvPicPr>
          <p:nvPr/>
        </p:nvPicPr>
        <p:blipFill>
          <a:blip r:embed="rId3"/>
          <a:stretch>
            <a:fillRect/>
          </a:stretch>
        </p:blipFill>
        <p:spPr>
          <a:xfrm>
            <a:off x="467544" y="445314"/>
            <a:ext cx="1032112" cy="992223"/>
          </a:xfrm>
          <a:prstGeom prst="rect">
            <a:avLst/>
          </a:prstGeom>
        </p:spPr>
      </p:pic>
    </p:spTree>
    <p:extLst>
      <p:ext uri="{BB962C8B-B14F-4D97-AF65-F5344CB8AC3E}">
        <p14:creationId xmlns:p14="http://schemas.microsoft.com/office/powerpoint/2010/main" val="239956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98445" y="1268760"/>
            <a:ext cx="7952049" cy="830997"/>
          </a:xfrm>
          <a:prstGeom prst="rect">
            <a:avLst/>
          </a:prstGeom>
          <a:noFill/>
        </p:spPr>
        <p:txBody>
          <a:bodyPr wrap="none" rtlCol="0">
            <a:spAutoFit/>
          </a:bodyPr>
          <a:lstStyle/>
          <a:p>
            <a:r>
              <a:rPr lang="en-GB" sz="2400" b="1" dirty="0" smtClean="0">
                <a:latin typeface="Times New Roman" panose="02020603050405020304" pitchFamily="18" charset="0"/>
                <a:cs typeface="Times New Roman" panose="02020603050405020304" pitchFamily="18" charset="0"/>
              </a:rPr>
              <a:t>● there </a:t>
            </a:r>
            <a:r>
              <a:rPr lang="en-GB" sz="2400" b="1" dirty="0">
                <a:latin typeface="Times New Roman" panose="02020603050405020304" pitchFamily="18" charset="0"/>
                <a:cs typeface="Times New Roman" panose="02020603050405020304" pitchFamily="18" charset="0"/>
              </a:rPr>
              <a:t>may be situations in which the density shows many </a:t>
            </a:r>
            <a:endParaRPr lang="en-GB" sz="2400" b="1" dirty="0" smtClean="0">
              <a:latin typeface="Times New Roman" panose="02020603050405020304" pitchFamily="18" charset="0"/>
              <a:cs typeface="Times New Roman" panose="02020603050405020304" pitchFamily="18" charset="0"/>
            </a:endParaRPr>
          </a:p>
          <a:p>
            <a:r>
              <a:rPr lang="en-GB" sz="2400" b="1" dirty="0">
                <a:latin typeface="Times New Roman" panose="02020603050405020304" pitchFamily="18" charset="0"/>
                <a:cs typeface="Times New Roman" panose="02020603050405020304" pitchFamily="18" charset="0"/>
              </a:rPr>
              <a:t>d</a:t>
            </a:r>
            <a:r>
              <a:rPr lang="en-GB" sz="2400" b="1" dirty="0" smtClean="0">
                <a:latin typeface="Times New Roman" panose="02020603050405020304" pitchFamily="18" charset="0"/>
                <a:cs typeface="Times New Roman" panose="02020603050405020304" pitchFamily="18" charset="0"/>
              </a:rPr>
              <a:t>iscontinuities especially </a:t>
            </a:r>
            <a:r>
              <a:rPr lang="en-GB" sz="2400" b="1" dirty="0">
                <a:latin typeface="Times New Roman" panose="02020603050405020304" pitchFamily="18" charset="0"/>
                <a:cs typeface="Times New Roman" panose="02020603050405020304" pitchFamily="18" charset="0"/>
              </a:rPr>
              <a:t>at small </a:t>
            </a:r>
            <a:r>
              <a:rPr lang="en-GB" sz="2400" b="1" dirty="0" smtClean="0">
                <a:latin typeface="Times New Roman" panose="02020603050405020304" pitchFamily="18" charset="0"/>
                <a:cs typeface="Times New Roman" panose="02020603050405020304" pitchFamily="18" charset="0"/>
              </a:rPr>
              <a:t>scale</a:t>
            </a:r>
            <a:endParaRPr lang="it-IT" dirty="0"/>
          </a:p>
        </p:txBody>
      </p:sp>
      <p:sp>
        <p:nvSpPr>
          <p:cNvPr id="9" name="CasellaDiTesto 8"/>
          <p:cNvSpPr txBox="1"/>
          <p:nvPr/>
        </p:nvSpPr>
        <p:spPr>
          <a:xfrm>
            <a:off x="323528" y="2852936"/>
            <a:ext cx="4726807" cy="830997"/>
          </a:xfrm>
          <a:prstGeom prst="rect">
            <a:avLst/>
          </a:prstGeom>
          <a:noFill/>
        </p:spPr>
        <p:txBody>
          <a:bodyPr wrap="none" rtlCol="0">
            <a:spAutoFit/>
          </a:bodyPr>
          <a:lstStyle/>
          <a:p>
            <a:pPr algn="just"/>
            <a:r>
              <a:rPr lang="en-GB" sz="2400" b="1" dirty="0">
                <a:latin typeface="Times New Roman" panose="02020603050405020304" pitchFamily="18" charset="0"/>
                <a:cs typeface="Times New Roman" panose="02020603050405020304" pitchFamily="18" charset="0"/>
              </a:rPr>
              <a:t>● </a:t>
            </a:r>
            <a:r>
              <a:rPr lang="en-GB" sz="2400" b="1" dirty="0" smtClean="0">
                <a:latin typeface="Times New Roman" panose="02020603050405020304" pitchFamily="18" charset="0"/>
                <a:cs typeface="Times New Roman" panose="02020603050405020304" pitchFamily="18" charset="0"/>
              </a:rPr>
              <a:t>the method does not work where</a:t>
            </a:r>
          </a:p>
          <a:p>
            <a:pPr algn="just"/>
            <a:r>
              <a:rPr lang="en-GB" sz="2400" b="1" dirty="0" smtClean="0">
                <a:latin typeface="Times New Roman" panose="02020603050405020304" pitchFamily="18" charset="0"/>
                <a:cs typeface="Times New Roman" panose="02020603050405020304" pitchFamily="18" charset="0"/>
              </a:rPr>
              <a:t>the surface jumps</a:t>
            </a:r>
            <a:endParaRPr lang="it-IT" sz="2400" b="1" dirty="0">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203848" y="395953"/>
            <a:ext cx="2260555" cy="584775"/>
          </a:xfrm>
          <a:prstGeom prst="rect">
            <a:avLst/>
          </a:prstGeom>
          <a:noFill/>
        </p:spPr>
        <p:txBody>
          <a:bodyPr wrap="none" rtlCol="0">
            <a:spAutoFit/>
          </a:bodyPr>
          <a:lstStyle/>
          <a:p>
            <a:r>
              <a:rPr lang="it-IT" sz="3200" b="1" dirty="0" smtClean="0">
                <a:latin typeface="Times New Roman" panose="02020603050405020304" pitchFamily="18" charset="0"/>
                <a:cs typeface="Times New Roman" panose="02020603050405020304" pitchFamily="18" charset="0"/>
              </a:rPr>
              <a:t>PROBLEM</a:t>
            </a:r>
            <a:endParaRPr lang="it-IT" sz="3200" b="1" dirty="0">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492896"/>
            <a:ext cx="3868419" cy="350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2123728" y="4221088"/>
            <a:ext cx="755335" cy="1323439"/>
          </a:xfrm>
          <a:prstGeom prst="rect">
            <a:avLst/>
          </a:prstGeom>
          <a:noFill/>
        </p:spPr>
        <p:txBody>
          <a:bodyPr wrap="none" rtlCol="0">
            <a:spAutoFit/>
          </a:bodyPr>
          <a:lstStyle/>
          <a:p>
            <a:r>
              <a:rPr lang="it-IT" sz="8000" dirty="0" smtClean="0">
                <a:solidFill>
                  <a:srgbClr val="FF0000"/>
                </a:solidFill>
              </a:rPr>
              <a:t>?</a:t>
            </a:r>
            <a:endParaRPr lang="it-IT" sz="8000" dirty="0">
              <a:solidFill>
                <a:srgbClr val="FF0000"/>
              </a:solidFill>
            </a:endParaRPr>
          </a:p>
        </p:txBody>
      </p:sp>
    </p:spTree>
    <p:extLst>
      <p:ext uri="{BB962C8B-B14F-4D97-AF65-F5344CB8AC3E}">
        <p14:creationId xmlns:p14="http://schemas.microsoft.com/office/powerpoint/2010/main" val="23426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56340" y="476672"/>
            <a:ext cx="6478890" cy="1200329"/>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the </a:t>
            </a:r>
            <a:r>
              <a:rPr lang="it-IT" sz="2400" b="1" dirty="0" err="1" smtClean="0">
                <a:latin typeface="Times New Roman" panose="02020603050405020304" pitchFamily="18" charset="0"/>
                <a:cs typeface="Times New Roman" panose="02020603050405020304" pitchFamily="18" charset="0"/>
              </a:rPr>
              <a:t>consistency</a:t>
            </a:r>
            <a:r>
              <a:rPr lang="it-IT" sz="2400" b="1" dirty="0" smtClean="0">
                <a:latin typeface="Times New Roman" panose="02020603050405020304" pitchFamily="18" charset="0"/>
                <a:cs typeface="Times New Roman" panose="02020603050405020304" pitchFamily="18" charset="0"/>
              </a:rPr>
              <a:t> of the </a:t>
            </a:r>
            <a:r>
              <a:rPr lang="it-IT" sz="2400" b="1" dirty="0" err="1" smtClean="0">
                <a:latin typeface="Times New Roman" panose="02020603050405020304" pitchFamily="18" charset="0"/>
                <a:cs typeface="Times New Roman" panose="02020603050405020304" pitchFamily="18" charset="0"/>
              </a:rPr>
              <a:t>whole</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map</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preserved</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if</a:t>
            </a:r>
            <a:r>
              <a:rPr lang="it-IT" sz="2400" b="1" dirty="0" smtClean="0">
                <a:latin typeface="Times New Roman" panose="02020603050405020304" pitchFamily="18" charset="0"/>
                <a:cs typeface="Times New Roman" panose="02020603050405020304" pitchFamily="18" charset="0"/>
              </a:rPr>
              <a:t> </a:t>
            </a:r>
          </a:p>
          <a:p>
            <a:r>
              <a:rPr lang="it-IT" sz="2400" b="1" dirty="0" err="1" smtClean="0">
                <a:latin typeface="Times New Roman" panose="02020603050405020304" pitchFamily="18" charset="0"/>
                <a:cs typeface="Times New Roman" panose="02020603050405020304" pitchFamily="18" charset="0"/>
              </a:rPr>
              <a:t>discontinuities</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occur</a:t>
            </a:r>
            <a:r>
              <a:rPr lang="it-IT" sz="2400" b="1" dirty="0" smtClean="0">
                <a:latin typeface="Times New Roman" panose="02020603050405020304" pitchFamily="18" charset="0"/>
                <a:cs typeface="Times New Roman" panose="02020603050405020304" pitchFamily="18" charset="0"/>
              </a:rPr>
              <a:t> for sets of </a:t>
            </a:r>
            <a:r>
              <a:rPr lang="it-IT" sz="2400" b="1" dirty="0" err="1" smtClean="0">
                <a:latin typeface="Times New Roman" panose="02020603050405020304" pitchFamily="18" charset="0"/>
                <a:cs typeface="Times New Roman" panose="02020603050405020304" pitchFamily="18" charset="0"/>
              </a:rPr>
              <a:t>measure</a:t>
            </a:r>
            <a:r>
              <a:rPr lang="it-IT" sz="2400" b="1" dirty="0" smtClean="0">
                <a:latin typeface="Times New Roman" panose="02020603050405020304" pitchFamily="18" charset="0"/>
                <a:cs typeface="Times New Roman" panose="02020603050405020304" pitchFamily="18" charset="0"/>
              </a:rPr>
              <a:t> 0 </a:t>
            </a:r>
          </a:p>
          <a:p>
            <a:r>
              <a:rPr lang="it-IT" sz="2400" b="1" dirty="0" smtClean="0">
                <a:latin typeface="Times New Roman" panose="02020603050405020304" pitchFamily="18" charset="0"/>
                <a:cs typeface="Times New Roman" panose="02020603050405020304" pitchFamily="18" charset="0"/>
              </a:rPr>
              <a:t>(</a:t>
            </a:r>
            <a:r>
              <a:rPr lang="it-IT" sz="2400" b="1" dirty="0" err="1" smtClean="0">
                <a:latin typeface="Times New Roman" panose="02020603050405020304" pitchFamily="18" charset="0"/>
                <a:cs typeface="Times New Roman" panose="02020603050405020304" pitchFamily="18" charset="0"/>
              </a:rPr>
              <a:t>Assumption</a:t>
            </a:r>
            <a:r>
              <a:rPr lang="it-IT" sz="2400" b="1" dirty="0" smtClean="0">
                <a:latin typeface="Times New Roman" panose="02020603050405020304" pitchFamily="18" charset="0"/>
                <a:cs typeface="Times New Roman" panose="02020603050405020304" pitchFamily="18" charset="0"/>
              </a:rPr>
              <a:t> 1)</a:t>
            </a:r>
            <a:endParaRPr lang="it-IT" sz="2400"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203848" y="2339588"/>
            <a:ext cx="2374368" cy="461665"/>
          </a:xfrm>
          <a:prstGeom prst="rect">
            <a:avLst/>
          </a:prstGeom>
          <a:noFill/>
        </p:spPr>
        <p:txBody>
          <a:bodyPr wrap="none" rtlCol="0">
            <a:spAutoFit/>
          </a:bodyPr>
          <a:lstStyle/>
          <a:p>
            <a:r>
              <a:rPr lang="it-IT" sz="2400" b="1" dirty="0" smtClean="0">
                <a:latin typeface="Times New Roman" panose="02020603050405020304" pitchFamily="18" charset="0"/>
                <a:cs typeface="Times New Roman" panose="02020603050405020304" pitchFamily="18" charset="0"/>
              </a:rPr>
              <a:t>in the </a:t>
            </a:r>
            <a:r>
              <a:rPr lang="it-IT" sz="2400" b="1" dirty="0" err="1" smtClean="0">
                <a:latin typeface="Times New Roman" panose="02020603050405020304" pitchFamily="18" charset="0"/>
                <a:cs typeface="Times New Roman" panose="02020603050405020304" pitchFamily="18" charset="0"/>
              </a:rPr>
              <a:t>sense</a:t>
            </a:r>
            <a:r>
              <a:rPr lang="it-IT" sz="2400" b="1" dirty="0" smtClean="0">
                <a:latin typeface="Times New Roman" panose="02020603050405020304" pitchFamily="18" charset="0"/>
                <a:cs typeface="Times New Roman" panose="02020603050405020304" pitchFamily="18" charset="0"/>
              </a:rPr>
              <a:t> </a:t>
            </a:r>
            <a:r>
              <a:rPr lang="it-IT" sz="2400" b="1" dirty="0" err="1" smtClean="0">
                <a:latin typeface="Times New Roman" panose="02020603050405020304" pitchFamily="18" charset="0"/>
                <a:cs typeface="Times New Roman" panose="02020603050405020304" pitchFamily="18" charset="0"/>
              </a:rPr>
              <a:t>that</a:t>
            </a:r>
            <a:r>
              <a:rPr lang="it-IT" sz="2400" b="1" dirty="0" smtClean="0">
                <a:latin typeface="Times New Roman" panose="02020603050405020304" pitchFamily="18" charset="0"/>
                <a:cs typeface="Times New Roman" panose="02020603050405020304" pitchFamily="18" charset="0"/>
              </a:rPr>
              <a:t> </a:t>
            </a:r>
            <a:endParaRPr lang="it-IT" sz="2400" b="1"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81" y="3529956"/>
            <a:ext cx="8122548" cy="90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74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1260425" y="2204864"/>
            <a:ext cx="6911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6000" b="1" dirty="0" smtClean="0">
                <a:latin typeface="Times New Roman" panose="02020603050405020304" pitchFamily="18" charset="0"/>
                <a:cs typeface="Times New Roman" panose="02020603050405020304" pitchFamily="18" charset="0"/>
              </a:rPr>
              <a:t>case </a:t>
            </a:r>
            <a:r>
              <a:rPr lang="it-IT" altLang="it-IT" sz="6000" b="1" dirty="0" err="1" smtClean="0">
                <a:latin typeface="Times New Roman" panose="02020603050405020304" pitchFamily="18" charset="0"/>
                <a:cs typeface="Times New Roman" panose="02020603050405020304" pitchFamily="18" charset="0"/>
              </a:rPr>
              <a:t>study</a:t>
            </a:r>
            <a:endParaRPr lang="it-IT" altLang="it-IT" sz="6000" dirty="0"/>
          </a:p>
        </p:txBody>
      </p:sp>
    </p:spTree>
    <p:extLst>
      <p:ext uri="{BB962C8B-B14F-4D97-AF65-F5344CB8AC3E}">
        <p14:creationId xmlns:p14="http://schemas.microsoft.com/office/powerpoint/2010/main" val="2139167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71600" y="548680"/>
            <a:ext cx="6552728" cy="1323439"/>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estimation of </a:t>
            </a:r>
            <a:r>
              <a:rPr lang="en-US" sz="2000" b="1" dirty="0">
                <a:latin typeface="Times New Roman" panose="02020603050405020304" pitchFamily="18" charset="0"/>
                <a:cs typeface="Times New Roman" panose="02020603050405020304" pitchFamily="18" charset="0"/>
              </a:rPr>
              <a:t>coverage </a:t>
            </a:r>
            <a:r>
              <a:rPr lang="en-US" sz="2000" b="1" dirty="0" smtClean="0">
                <a:latin typeface="Times New Roman" panose="02020603050405020304" pitchFamily="18" charset="0"/>
                <a:cs typeface="Times New Roman" panose="02020603050405020304" pitchFamily="18" charset="0"/>
              </a:rPr>
              <a:t>for </a:t>
            </a:r>
            <a:r>
              <a:rPr lang="en-GB" sz="2000" b="1" dirty="0">
                <a:latin typeface="Times New Roman" panose="02020603050405020304" pitchFamily="18" charset="0"/>
                <a:cs typeface="Times New Roman" panose="02020603050405020304" pitchFamily="18" charset="0"/>
              </a:rPr>
              <a:t>holly oak (</a:t>
            </a:r>
            <a:r>
              <a:rPr lang="en-GB" sz="2000" b="1" i="1" dirty="0" err="1">
                <a:latin typeface="Times New Roman" panose="02020603050405020304" pitchFamily="18" charset="0"/>
                <a:cs typeface="Times New Roman" panose="02020603050405020304" pitchFamily="18" charset="0"/>
              </a:rPr>
              <a:t>Quercus</a:t>
            </a:r>
            <a:r>
              <a:rPr lang="en-GB" sz="2000" b="1" i="1" dirty="0">
                <a:latin typeface="Times New Roman" panose="02020603050405020304" pitchFamily="18" charset="0"/>
                <a:cs typeface="Times New Roman" panose="02020603050405020304" pitchFamily="18" charset="0"/>
              </a:rPr>
              <a:t> ilex</a:t>
            </a:r>
            <a:r>
              <a:rPr lang="en-GB" sz="2000" b="1" dirty="0">
                <a:latin typeface="Times New Roman" panose="02020603050405020304" pitchFamily="18" charset="0"/>
                <a:cs typeface="Times New Roman" panose="02020603050405020304" pitchFamily="18" charset="0"/>
              </a:rPr>
              <a:t>) and white violet (</a:t>
            </a:r>
            <a:r>
              <a:rPr lang="en-US" sz="2000" b="1" i="1" dirty="0">
                <a:latin typeface="Times New Roman" panose="02020603050405020304" pitchFamily="18" charset="0"/>
                <a:cs typeface="Times New Roman" panose="02020603050405020304" pitchFamily="18" charset="0"/>
              </a:rPr>
              <a:t>Viola alba </a:t>
            </a:r>
            <a:r>
              <a:rPr lang="en-US" sz="2000" b="1" i="1" dirty="0" err="1">
                <a:latin typeface="Times New Roman" panose="02020603050405020304" pitchFamily="18" charset="0"/>
                <a:cs typeface="Times New Roman" panose="02020603050405020304" pitchFamily="18" charset="0"/>
              </a:rPr>
              <a:t>Besser</a:t>
            </a:r>
            <a:r>
              <a:rPr lang="en-US" sz="2000" b="1" i="1" dirty="0">
                <a:latin typeface="Times New Roman" panose="02020603050405020304" pitchFamily="18" charset="0"/>
                <a:cs typeface="Times New Roman" panose="02020603050405020304" pitchFamily="18" charset="0"/>
              </a:rPr>
              <a:t> subsp. </a:t>
            </a:r>
            <a:r>
              <a:rPr lang="en-US" sz="2000" b="1" i="1" dirty="0" err="1">
                <a:latin typeface="Times New Roman" panose="02020603050405020304" pitchFamily="18" charset="0"/>
                <a:cs typeface="Times New Roman" panose="02020603050405020304" pitchFamily="18" charset="0"/>
              </a:rPr>
              <a:t>dehnhardtii</a:t>
            </a:r>
            <a:r>
              <a:rPr lang="en-US" sz="2000" b="1" i="1" dirty="0">
                <a:latin typeface="Times New Roman" panose="02020603050405020304" pitchFamily="18" charset="0"/>
                <a:cs typeface="Times New Roman" panose="02020603050405020304" pitchFamily="18" charset="0"/>
              </a:rPr>
              <a:t> (Ten.) W. Becker</a:t>
            </a:r>
            <a:r>
              <a:rPr lang="en-US" sz="2000" b="1" dirty="0">
                <a:latin typeface="Times New Roman" panose="02020603050405020304" pitchFamily="18" charset="0"/>
                <a:cs typeface="Times New Roman" panose="02020603050405020304" pitchFamily="18" charset="0"/>
              </a:rPr>
              <a:t>) throughout the ‘</a:t>
            </a:r>
            <a:r>
              <a:rPr lang="en-US" sz="2000" b="1" dirty="0" err="1">
                <a:latin typeface="Times New Roman" panose="02020603050405020304" pitchFamily="18" charset="0"/>
                <a:cs typeface="Times New Roman" panose="02020603050405020304" pitchFamily="18" charset="0"/>
              </a:rPr>
              <a:t>Montagnola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Senese</a:t>
            </a:r>
            <a:r>
              <a:rPr lang="en-US" sz="2000" b="1" dirty="0">
                <a:latin typeface="Times New Roman" panose="02020603050405020304" pitchFamily="18" charset="0"/>
                <a:cs typeface="Times New Roman" panose="02020603050405020304" pitchFamily="18" charset="0"/>
              </a:rPr>
              <a:t>’, a hilly area (up to 650 m) of about 137 </a:t>
            </a:r>
            <a:r>
              <a:rPr lang="en-US" sz="2000" b="1" dirty="0" smtClean="0">
                <a:latin typeface="Times New Roman" panose="02020603050405020304" pitchFamily="18" charset="0"/>
                <a:cs typeface="Times New Roman" panose="02020603050405020304" pitchFamily="18" charset="0"/>
              </a:rPr>
              <a:t>km</a:t>
            </a:r>
            <a:r>
              <a:rPr lang="en-US" sz="2000" b="1" baseline="30000" dirty="0" smtClean="0">
                <a:latin typeface="Times New Roman" panose="02020603050405020304" pitchFamily="18" charset="0"/>
                <a:cs typeface="Times New Roman" panose="02020603050405020304" pitchFamily="18" charset="0"/>
              </a:rPr>
              <a:t>2</a:t>
            </a:r>
            <a:endParaRPr lang="en-US" sz="2000" b="1" baseline="30000" dirty="0">
              <a:latin typeface="Times New Roman" panose="02020603050405020304" pitchFamily="18" charset="0"/>
              <a:cs typeface="Times New Roman" panose="02020603050405020304" pitchFamily="18" charset="0"/>
            </a:endParaRPr>
          </a:p>
        </p:txBody>
      </p:sp>
      <p:sp>
        <p:nvSpPr>
          <p:cNvPr id="3" name="Rettangolo 2"/>
          <p:cNvSpPr/>
          <p:nvPr/>
        </p:nvSpPr>
        <p:spPr>
          <a:xfrm>
            <a:off x="971600" y="4514344"/>
            <a:ext cx="6840760" cy="1938992"/>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 sampling design: TSS adopted in the last National Italian Forest Inventory (</a:t>
            </a:r>
            <a:r>
              <a:rPr lang="en-US" sz="2000" b="1" dirty="0" err="1" smtClean="0">
                <a:latin typeface="Times New Roman" panose="02020603050405020304" pitchFamily="18" charset="0"/>
                <a:cs typeface="Times New Roman" panose="02020603050405020304" pitchFamily="18" charset="0"/>
              </a:rPr>
              <a:t>Fattorini</a:t>
            </a:r>
            <a:r>
              <a:rPr lang="en-US" sz="2000" b="1" dirty="0" smtClean="0">
                <a:latin typeface="Times New Roman" panose="02020603050405020304" pitchFamily="18" charset="0"/>
                <a:cs typeface="Times New Roman" panose="02020603050405020304" pitchFamily="18" charset="0"/>
              </a:rPr>
              <a:t> et al. 2006)</a:t>
            </a:r>
          </a:p>
          <a:p>
            <a:r>
              <a:rPr lang="en-US" sz="2000" b="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n</a:t>
            </a:r>
            <a:r>
              <a:rPr lang="en-US" sz="2000" b="1" dirty="0" smtClean="0">
                <a:latin typeface="Times New Roman" panose="02020603050405020304" pitchFamily="18" charset="0"/>
                <a:cs typeface="Times New Roman" panose="02020603050405020304" pitchFamily="18" charset="0"/>
              </a:rPr>
              <a:t>=136 quadrats of  side 10 m was centered at each inventory point </a:t>
            </a:r>
          </a:p>
          <a:p>
            <a:r>
              <a:rPr lang="en-US" sz="2000" b="1" dirty="0" smtClean="0">
                <a:latin typeface="Times New Roman" panose="02020603050405020304" pitchFamily="18" charset="0"/>
                <a:cs typeface="Times New Roman" panose="02020603050405020304" pitchFamily="18" charset="0"/>
              </a:rPr>
              <a:t>● the percentage of plot covered by the two species was recorded (</a:t>
            </a:r>
            <a:r>
              <a:rPr lang="en-US" sz="2000" b="1" dirty="0" err="1" smtClean="0">
                <a:latin typeface="Times New Roman" panose="02020603050405020304" pitchFamily="18" charset="0"/>
                <a:cs typeface="Times New Roman" panose="02020603050405020304" pitchFamily="18" charset="0"/>
              </a:rPr>
              <a:t>Chiarucci</a:t>
            </a:r>
            <a:r>
              <a:rPr lang="en-US" sz="2000" b="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et al</a:t>
            </a:r>
            <a:r>
              <a:rPr lang="en-US" sz="2000" b="1" dirty="0" smtClean="0">
                <a:latin typeface="Times New Roman" panose="02020603050405020304" pitchFamily="18" charset="0"/>
                <a:cs typeface="Times New Roman" panose="02020603050405020304" pitchFamily="18" charset="0"/>
              </a:rPr>
              <a:t>., 2008)</a:t>
            </a:r>
            <a:endParaRPr lang="it-IT" sz="2000" b="1" dirty="0">
              <a:latin typeface="Times New Roman" panose="02020603050405020304" pitchFamily="18" charset="0"/>
              <a:cs typeface="Times New Roman" panose="02020603050405020304" pitchFamily="18" charset="0"/>
            </a:endParaRPr>
          </a:p>
        </p:txBody>
      </p:sp>
      <p:sp>
        <p:nvSpPr>
          <p:cNvPr id="4" name="Rettangolo 3"/>
          <p:cNvSpPr/>
          <p:nvPr/>
        </p:nvSpPr>
        <p:spPr>
          <a:xfrm>
            <a:off x="3816424" y="3585210"/>
            <a:ext cx="3851920" cy="707886"/>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white </a:t>
            </a:r>
            <a:r>
              <a:rPr lang="en-US" sz="2000" b="1" dirty="0">
                <a:latin typeface="Times New Roman" panose="02020603050405020304" pitchFamily="18" charset="0"/>
                <a:cs typeface="Times New Roman" panose="02020603050405020304" pitchFamily="18" charset="0"/>
              </a:rPr>
              <a:t>violet: grass species of nature conservation importance </a:t>
            </a:r>
            <a:endParaRPr lang="it-IT" sz="2000" b="1" dirty="0">
              <a:latin typeface="Times New Roman" panose="02020603050405020304" pitchFamily="18" charset="0"/>
              <a:cs typeface="Times New Roman" panose="02020603050405020304" pitchFamily="18" charset="0"/>
            </a:endParaRPr>
          </a:p>
        </p:txBody>
      </p:sp>
      <p:sp>
        <p:nvSpPr>
          <p:cNvPr id="5" name="Rettangolo 4"/>
          <p:cNvSpPr/>
          <p:nvPr/>
        </p:nvSpPr>
        <p:spPr>
          <a:xfrm>
            <a:off x="971600" y="2132856"/>
            <a:ext cx="3956724"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holly oak: tree dominating species </a:t>
            </a:r>
          </a:p>
        </p:txBody>
      </p:sp>
      <p:pic>
        <p:nvPicPr>
          <p:cNvPr id="6" name="Picture 4" descr="https://tse3.mm.bing.net/th?id=OIP.z7ahCGBf_MsWDNdKicfXzQHaJ4&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318" y="2903019"/>
            <a:ext cx="1150570" cy="153409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isultati immagini per holly o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65551"/>
            <a:ext cx="1544129" cy="130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0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500" fill="hold"/>
                                        <p:tgtEl>
                                          <p:spTgt spid="6146"/>
                                        </p:tgtEl>
                                        <p:attrNameLst>
                                          <p:attrName>ppt_x</p:attrName>
                                        </p:attrNameLst>
                                      </p:cBhvr>
                                      <p:tavLst>
                                        <p:tav tm="0">
                                          <p:val>
                                            <p:strVal val="#ppt_x"/>
                                          </p:val>
                                        </p:tav>
                                        <p:tav tm="100000">
                                          <p:val>
                                            <p:strVal val="#ppt_x"/>
                                          </p:val>
                                        </p:tav>
                                      </p:tavLst>
                                    </p:anim>
                                    <p:anim calcmode="lin" valueType="num">
                                      <p:cBhvr additive="base">
                                        <p:cTn id="1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61" y="1474663"/>
            <a:ext cx="2687164" cy="2818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911474"/>
            <a:ext cx="2007315" cy="209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627" y="3724771"/>
            <a:ext cx="2430513" cy="266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4221088"/>
            <a:ext cx="1959541" cy="198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580112" y="2401724"/>
            <a:ext cx="1592103" cy="523220"/>
          </a:xfrm>
          <a:prstGeom prst="rect">
            <a:avLst/>
          </a:prstGeom>
          <a:noFill/>
        </p:spPr>
        <p:txBody>
          <a:bodyPr wrap="none" rtlCol="0">
            <a:spAutoFit/>
          </a:bodyPr>
          <a:lstStyle/>
          <a:p>
            <a:r>
              <a:rPr lang="it-IT" sz="2800" b="1" dirty="0" err="1" smtClean="0">
                <a:latin typeface="Times New Roman" panose="02020603050405020304" pitchFamily="18" charset="0"/>
                <a:cs typeface="Times New Roman" panose="02020603050405020304" pitchFamily="18" charset="0"/>
              </a:rPr>
              <a:t>holly</a:t>
            </a:r>
            <a:r>
              <a:rPr lang="it-IT" sz="2800" b="1" dirty="0" smtClean="0">
                <a:latin typeface="Times New Roman" panose="02020603050405020304" pitchFamily="18" charset="0"/>
                <a:cs typeface="Times New Roman" panose="02020603050405020304" pitchFamily="18" charset="0"/>
              </a:rPr>
              <a:t> </a:t>
            </a:r>
            <a:r>
              <a:rPr lang="it-IT" sz="2800" b="1" dirty="0" err="1" smtClean="0">
                <a:latin typeface="Times New Roman" panose="02020603050405020304" pitchFamily="18" charset="0"/>
                <a:cs typeface="Times New Roman" panose="02020603050405020304" pitchFamily="18" charset="0"/>
              </a:rPr>
              <a:t>oak</a:t>
            </a:r>
            <a:endParaRPr lang="it-IT" sz="2800" b="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758331" y="5085184"/>
            <a:ext cx="1949573" cy="523220"/>
          </a:xfrm>
          <a:prstGeom prst="rect">
            <a:avLst/>
          </a:prstGeom>
          <a:noFill/>
        </p:spPr>
        <p:txBody>
          <a:bodyPr wrap="none" rtlCol="0">
            <a:spAutoFit/>
          </a:bodyPr>
          <a:lstStyle/>
          <a:p>
            <a:r>
              <a:rPr lang="it-IT" sz="2800" b="1" dirty="0" err="1" smtClean="0">
                <a:latin typeface="Times New Roman" panose="02020603050405020304" pitchFamily="18" charset="0"/>
                <a:cs typeface="Times New Roman" panose="02020603050405020304" pitchFamily="18" charset="0"/>
              </a:rPr>
              <a:t>white</a:t>
            </a:r>
            <a:r>
              <a:rPr lang="it-IT" sz="2800" b="1" dirty="0" smtClean="0">
                <a:latin typeface="Times New Roman" panose="02020603050405020304" pitchFamily="18" charset="0"/>
                <a:cs typeface="Times New Roman" panose="02020603050405020304" pitchFamily="18" charset="0"/>
              </a:rPr>
              <a:t> </a:t>
            </a:r>
            <a:r>
              <a:rPr lang="it-IT" sz="2800" b="1" dirty="0" err="1" smtClean="0">
                <a:latin typeface="Times New Roman" panose="02020603050405020304" pitchFamily="18" charset="0"/>
                <a:cs typeface="Times New Roman" panose="02020603050405020304" pitchFamily="18" charset="0"/>
              </a:rPr>
              <a:t>violet</a:t>
            </a:r>
            <a:endParaRPr lang="it-IT" sz="28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899592" y="332656"/>
            <a:ext cx="5997155" cy="400110"/>
          </a:xfrm>
          <a:prstGeom prst="rect">
            <a:avLst/>
          </a:prstGeom>
          <a:noFill/>
        </p:spPr>
        <p:txBody>
          <a:bodyPr wrap="none" rtlCol="0">
            <a:spAutoFit/>
          </a:bodyPr>
          <a:lstStyle/>
          <a:p>
            <a:r>
              <a:rPr lang="it-IT" sz="2000" b="1" dirty="0" err="1" smtClean="0">
                <a:latin typeface="Times New Roman" panose="02020603050405020304" pitchFamily="18" charset="0"/>
                <a:cs typeface="Times New Roman" panose="02020603050405020304" pitchFamily="18" charset="0"/>
              </a:rPr>
              <a:t>estimation</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performed</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at</a:t>
            </a:r>
            <a:r>
              <a:rPr lang="it-IT" sz="2000" b="1" dirty="0" smtClean="0">
                <a:latin typeface="Times New Roman" panose="02020603050405020304" pitchFamily="18" charset="0"/>
                <a:cs typeface="Times New Roman" panose="02020603050405020304" pitchFamily="18" charset="0"/>
              </a:rPr>
              <a:t> 10,691 </a:t>
            </a:r>
            <a:r>
              <a:rPr lang="it-IT" sz="2000" b="1" dirty="0" err="1" smtClean="0">
                <a:latin typeface="Times New Roman" panose="02020603050405020304" pitchFamily="18" charset="0"/>
                <a:cs typeface="Times New Roman" panose="02020603050405020304" pitchFamily="18" charset="0"/>
              </a:rPr>
              <a:t>equally</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spaced</a:t>
            </a:r>
            <a:r>
              <a:rPr lang="it-IT" sz="2000" b="1" dirty="0" smtClean="0">
                <a:latin typeface="Times New Roman" panose="02020603050405020304" pitchFamily="18" charset="0"/>
                <a:cs typeface="Times New Roman" panose="02020603050405020304" pitchFamily="18" charset="0"/>
              </a:rPr>
              <a:t> </a:t>
            </a:r>
            <a:r>
              <a:rPr lang="it-IT" sz="2000" b="1" dirty="0" err="1" smtClean="0">
                <a:latin typeface="Times New Roman" panose="02020603050405020304" pitchFamily="18" charset="0"/>
                <a:cs typeface="Times New Roman" panose="02020603050405020304" pitchFamily="18" charset="0"/>
              </a:rPr>
              <a:t>points</a:t>
            </a:r>
            <a:endParaRPr lang="it-IT" sz="2000" b="1" dirty="0">
              <a:latin typeface="Times New Roman" panose="02020603050405020304" pitchFamily="18" charset="0"/>
              <a:cs typeface="Times New Roman" panose="02020603050405020304" pitchFamily="18" charset="0"/>
            </a:endParaRPr>
          </a:p>
        </p:txBody>
      </p:sp>
      <p:sp>
        <p:nvSpPr>
          <p:cNvPr id="5" name="Rettangolo 4"/>
          <p:cNvSpPr/>
          <p:nvPr/>
        </p:nvSpPr>
        <p:spPr>
          <a:xfrm>
            <a:off x="6156176" y="760934"/>
            <a:ext cx="2185214" cy="369332"/>
          </a:xfrm>
          <a:prstGeom prst="rect">
            <a:avLst/>
          </a:prstGeom>
        </p:spPr>
        <p:txBody>
          <a:bodyPr wrap="none">
            <a:spAutoFit/>
          </a:bodyPr>
          <a:lstStyle/>
          <a:p>
            <a:r>
              <a:rPr lang="en-GB" b="1" dirty="0">
                <a:latin typeface="Times New Roman" panose="02020603050405020304" pitchFamily="18" charset="0"/>
                <a:ea typeface="Times New Roman" panose="02020603050405020304" pitchFamily="18" charset="0"/>
              </a:rPr>
              <a:t>distance function d</a:t>
            </a:r>
            <a:r>
              <a:rPr lang="en-GB" b="1" baseline="30000" dirty="0">
                <a:latin typeface="Times New Roman" panose="02020603050405020304" pitchFamily="18" charset="0"/>
                <a:ea typeface="Times New Roman" panose="02020603050405020304" pitchFamily="18" charset="0"/>
              </a:rPr>
              <a:t>-3</a:t>
            </a:r>
            <a:endParaRPr lang="it-IT" dirty="0"/>
          </a:p>
        </p:txBody>
      </p:sp>
    </p:spTree>
    <p:extLst>
      <p:ext uri="{BB962C8B-B14F-4D97-AF65-F5344CB8AC3E}">
        <p14:creationId xmlns:p14="http://schemas.microsoft.com/office/powerpoint/2010/main" val="366055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additive="base">
                                        <p:cTn id="19" dur="500" fill="hold"/>
                                        <p:tgtEl>
                                          <p:spTgt spid="9218"/>
                                        </p:tgtEl>
                                        <p:attrNameLst>
                                          <p:attrName>ppt_x</p:attrName>
                                        </p:attrNameLst>
                                      </p:cBhvr>
                                      <p:tavLst>
                                        <p:tav tm="0">
                                          <p:val>
                                            <p:strVal val="#ppt_x"/>
                                          </p:val>
                                        </p:tav>
                                        <p:tav tm="100000">
                                          <p:val>
                                            <p:strVal val="#ppt_x"/>
                                          </p:val>
                                        </p:tav>
                                      </p:tavLst>
                                    </p:anim>
                                    <p:anim calcmode="lin" valueType="num">
                                      <p:cBhvr additive="base">
                                        <p:cTn id="20" dur="500" fill="hold"/>
                                        <p:tgtEl>
                                          <p:spTgt spid="92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219"/>
                                        </p:tgtEl>
                                        <p:attrNameLst>
                                          <p:attrName>style.visibility</p:attrName>
                                        </p:attrNameLst>
                                      </p:cBhvr>
                                      <p:to>
                                        <p:strVal val="visible"/>
                                      </p:to>
                                    </p:set>
                                    <p:anim calcmode="lin" valueType="num">
                                      <p:cBhvr additive="base">
                                        <p:cTn id="23" dur="500" fill="hold"/>
                                        <p:tgtEl>
                                          <p:spTgt spid="9219"/>
                                        </p:tgtEl>
                                        <p:attrNameLst>
                                          <p:attrName>ppt_x</p:attrName>
                                        </p:attrNameLst>
                                      </p:cBhvr>
                                      <p:tavLst>
                                        <p:tav tm="0">
                                          <p:val>
                                            <p:strVal val="#ppt_x"/>
                                          </p:val>
                                        </p:tav>
                                        <p:tav tm="100000">
                                          <p:val>
                                            <p:strVal val="#ppt_x"/>
                                          </p:val>
                                        </p:tav>
                                      </p:tavLst>
                                    </p:anim>
                                    <p:anim calcmode="lin" valueType="num">
                                      <p:cBhvr additive="base">
                                        <p:cTn id="24" dur="500" fill="hold"/>
                                        <p:tgtEl>
                                          <p:spTgt spid="92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221"/>
                                        </p:tgtEl>
                                        <p:attrNameLst>
                                          <p:attrName>style.visibility</p:attrName>
                                        </p:attrNameLst>
                                      </p:cBhvr>
                                      <p:to>
                                        <p:strVal val="visible"/>
                                      </p:to>
                                    </p:set>
                                    <p:anim calcmode="lin" valueType="num">
                                      <p:cBhvr additive="base">
                                        <p:cTn id="37" dur="500" fill="hold"/>
                                        <p:tgtEl>
                                          <p:spTgt spid="9221"/>
                                        </p:tgtEl>
                                        <p:attrNameLst>
                                          <p:attrName>ppt_x</p:attrName>
                                        </p:attrNameLst>
                                      </p:cBhvr>
                                      <p:tavLst>
                                        <p:tav tm="0">
                                          <p:val>
                                            <p:strVal val="#ppt_x"/>
                                          </p:val>
                                        </p:tav>
                                        <p:tav tm="100000">
                                          <p:val>
                                            <p:strVal val="#ppt_x"/>
                                          </p:val>
                                        </p:tav>
                                      </p:tavLst>
                                    </p:anim>
                                    <p:anim calcmode="lin" valueType="num">
                                      <p:cBhvr additive="base">
                                        <p:cTn id="38" dur="500" fill="hold"/>
                                        <p:tgtEl>
                                          <p:spTgt spid="922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220"/>
                                        </p:tgtEl>
                                        <p:attrNameLst>
                                          <p:attrName>style.visibility</p:attrName>
                                        </p:attrNameLst>
                                      </p:cBhvr>
                                      <p:to>
                                        <p:strVal val="visible"/>
                                      </p:to>
                                    </p:set>
                                    <p:anim calcmode="lin" valueType="num">
                                      <p:cBhvr additive="base">
                                        <p:cTn id="41" dur="500" fill="hold"/>
                                        <p:tgtEl>
                                          <p:spTgt spid="9220"/>
                                        </p:tgtEl>
                                        <p:attrNameLst>
                                          <p:attrName>ppt_x</p:attrName>
                                        </p:attrNameLst>
                                      </p:cBhvr>
                                      <p:tavLst>
                                        <p:tav tm="0">
                                          <p:val>
                                            <p:strVal val="#ppt_x"/>
                                          </p:val>
                                        </p:tav>
                                        <p:tav tm="100000">
                                          <p:val>
                                            <p:strVal val="#ppt_x"/>
                                          </p:val>
                                        </p:tav>
                                      </p:tavLst>
                                    </p:anim>
                                    <p:anim calcmode="lin" valueType="num">
                                      <p:cBhvr additive="base">
                                        <p:cTn id="4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a:spLocks noChangeArrowheads="1"/>
          </p:cNvSpPr>
          <p:nvPr/>
        </p:nvSpPr>
        <p:spPr bwMode="auto">
          <a:xfrm>
            <a:off x="1403350" y="428625"/>
            <a:ext cx="734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400" b="1" dirty="0" smtClean="0">
                <a:latin typeface="Times New Roman" panose="02020603050405020304" pitchFamily="18" charset="0"/>
                <a:cs typeface="Times New Roman" panose="02020603050405020304" pitchFamily="18" charset="0"/>
              </a:rPr>
              <a:t>… to obtain </a:t>
            </a:r>
            <a:r>
              <a:rPr lang="en-GB" altLang="it-IT" sz="2400" b="1" dirty="0">
                <a:latin typeface="Times New Roman" panose="02020603050405020304" pitchFamily="18" charset="0"/>
                <a:cs typeface="Times New Roman" panose="02020603050405020304" pitchFamily="18" charset="0"/>
              </a:rPr>
              <a:t>wall-to-wall </a:t>
            </a:r>
            <a:r>
              <a:rPr lang="en-GB" altLang="it-IT" sz="2400" b="1" dirty="0" smtClean="0">
                <a:latin typeface="Times New Roman" panose="02020603050405020304" pitchFamily="18" charset="0"/>
                <a:cs typeface="Times New Roman" panose="02020603050405020304" pitchFamily="18" charset="0"/>
              </a:rPr>
              <a:t>maps </a:t>
            </a:r>
            <a:r>
              <a:rPr lang="en-GB" altLang="it-IT" sz="2400" b="1" dirty="0">
                <a:latin typeface="Times New Roman" panose="02020603050405020304" pitchFamily="18" charset="0"/>
                <a:cs typeface="Times New Roman" panose="02020603050405020304" pitchFamily="18" charset="0"/>
              </a:rPr>
              <a:t>depicting the spatial pattern of the survey variable throughout the whole study area</a:t>
            </a:r>
            <a:endParaRPr lang="it-IT" altLang="it-IT" sz="24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772816"/>
            <a:ext cx="4652690" cy="400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83768" y="2276872"/>
            <a:ext cx="3793283" cy="1446550"/>
          </a:xfrm>
          <a:prstGeom prst="rect">
            <a:avLst/>
          </a:prstGeom>
          <a:noFill/>
        </p:spPr>
        <p:txBody>
          <a:bodyPr wrap="none" rtlCol="0">
            <a:spAutoFit/>
          </a:bodyPr>
          <a:lstStyle/>
          <a:p>
            <a:pPr algn="ctr"/>
            <a:r>
              <a:rPr lang="it-IT" sz="8800" b="1" dirty="0" smtClean="0">
                <a:latin typeface="Times New Roman" panose="02020603050405020304" pitchFamily="18" charset="0"/>
                <a:cs typeface="Times New Roman" panose="02020603050405020304" pitchFamily="18" charset="0"/>
              </a:rPr>
              <a:t>STEP 3</a:t>
            </a:r>
            <a:endParaRPr lang="it-IT"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6947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noChangeArrowheads="1"/>
          </p:cNvSpPr>
          <p:nvPr/>
        </p:nvSpPr>
        <p:spPr bwMode="auto">
          <a:xfrm>
            <a:off x="1033522" y="332656"/>
            <a:ext cx="66863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b="1" dirty="0" err="1" smtClean="0">
                <a:latin typeface="Times New Roman" panose="02020603050405020304" pitchFamily="18" charset="0"/>
                <a:cs typeface="Times New Roman" panose="02020603050405020304" pitchFamily="18" charset="0"/>
              </a:rPr>
              <a:t>we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have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finally</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considered</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situations</a:t>
            </a:r>
            <a:r>
              <a:rPr lang="it-IT" altLang="it-IT" b="1" dirty="0" smtClean="0">
                <a:latin typeface="Times New Roman" panose="02020603050405020304" pitchFamily="18" charset="0"/>
                <a:cs typeface="Times New Roman" panose="02020603050405020304" pitchFamily="18" charset="0"/>
              </a:rPr>
              <a:t> in </a:t>
            </a:r>
            <a:r>
              <a:rPr lang="it-IT" altLang="it-IT" b="1" dirty="0" err="1" smtClean="0">
                <a:latin typeface="Times New Roman" panose="02020603050405020304" pitchFamily="18" charset="0"/>
                <a:cs typeface="Times New Roman" panose="02020603050405020304" pitchFamily="18" charset="0"/>
              </a:rPr>
              <a:t>which</a:t>
            </a:r>
            <a:r>
              <a:rPr lang="it-IT" altLang="it-IT" b="1" dirty="0" smtClean="0">
                <a:latin typeface="Times New Roman" panose="02020603050405020304" pitchFamily="18" charset="0"/>
                <a:cs typeface="Times New Roman" panose="02020603050405020304" pitchFamily="18" charset="0"/>
              </a:rPr>
              <a:t>:</a:t>
            </a:r>
            <a:endParaRPr lang="it-IT" altLang="it-IT" b="1" dirty="0">
              <a:latin typeface="Times New Roman" panose="02020603050405020304" pitchFamily="18" charset="0"/>
              <a:cs typeface="Times New Roman" panose="02020603050405020304" pitchFamily="18" charset="0"/>
            </a:endParaRPr>
          </a:p>
        </p:txBody>
      </p:sp>
      <p:sp>
        <p:nvSpPr>
          <p:cNvPr id="4" name="CasellaDiTesto 3"/>
          <p:cNvSpPr txBox="1">
            <a:spLocks noChangeArrowheads="1"/>
          </p:cNvSpPr>
          <p:nvPr/>
        </p:nvSpPr>
        <p:spPr bwMode="auto">
          <a:xfrm>
            <a:off x="946828" y="1484784"/>
            <a:ext cx="68799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a:latin typeface="Times New Roman" panose="02020603050405020304" pitchFamily="18" charset="0"/>
                <a:cs typeface="Times New Roman" panose="02020603050405020304" pitchFamily="18" charset="0"/>
              </a:rPr>
              <a:t>i) </a:t>
            </a:r>
            <a:r>
              <a:rPr lang="it-IT" altLang="it-IT" b="1" dirty="0" err="1" smtClean="0">
                <a:latin typeface="Times New Roman" panose="02020603050405020304" pitchFamily="18" charset="0"/>
                <a:cs typeface="Times New Roman" panose="02020603050405020304" pitchFamily="18" charset="0"/>
              </a:rPr>
              <a:t>there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is</a:t>
            </a:r>
            <a:r>
              <a:rPr lang="it-IT" altLang="it-IT" b="1" dirty="0" smtClean="0">
                <a:latin typeface="Times New Roman" panose="02020603050405020304" pitchFamily="18" charset="0"/>
                <a:cs typeface="Times New Roman" panose="02020603050405020304" pitchFamily="18" charset="0"/>
              </a:rPr>
              <a:t> a finite </a:t>
            </a:r>
            <a:r>
              <a:rPr lang="it-IT" altLang="it-IT" b="1" dirty="0" err="1" smtClean="0">
                <a:latin typeface="Times New Roman" panose="02020603050405020304" pitchFamily="18" charset="0"/>
                <a:cs typeface="Times New Roman" panose="02020603050405020304" pitchFamily="18" charset="0"/>
              </a:rPr>
              <a:t>population</a:t>
            </a:r>
            <a:r>
              <a:rPr lang="it-IT" altLang="it-IT" b="1" dirty="0" smtClean="0">
                <a:latin typeface="Times New Roman" panose="02020603050405020304" pitchFamily="18" charset="0"/>
                <a:cs typeface="Times New Roman" panose="02020603050405020304" pitchFamily="18" charset="0"/>
              </a:rPr>
              <a:t> of </a:t>
            </a:r>
            <a:r>
              <a:rPr lang="it-IT" altLang="it-IT" b="1" dirty="0" err="1" smtClean="0">
                <a:latin typeface="Times New Roman" panose="02020603050405020304" pitchFamily="18" charset="0"/>
                <a:cs typeface="Times New Roman" panose="02020603050405020304" pitchFamily="18" charset="0"/>
              </a:rPr>
              <a:t>points</a:t>
            </a:r>
            <a:endParaRPr lang="it-IT" altLang="it-IT" b="1" dirty="0">
              <a:latin typeface="Times New Roman" panose="02020603050405020304" pitchFamily="18" charset="0"/>
              <a:cs typeface="Times New Roman" panose="02020603050405020304" pitchFamily="18" charset="0"/>
            </a:endParaRPr>
          </a:p>
          <a:p>
            <a:pPr algn="just">
              <a:spcBef>
                <a:spcPct val="0"/>
              </a:spcBef>
              <a:buFontTx/>
              <a:buNone/>
            </a:pPr>
            <a:r>
              <a:rPr lang="it-IT" altLang="it-IT" b="1" dirty="0" err="1" smtClean="0">
                <a:latin typeface="Times New Roman" panose="02020603050405020304" pitchFamily="18" charset="0"/>
                <a:cs typeface="Times New Roman" panose="02020603050405020304" pitchFamily="18" charset="0"/>
              </a:rPr>
              <a:t>scattered</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onto</a:t>
            </a:r>
            <a:r>
              <a:rPr lang="it-IT" altLang="it-IT" b="1" dirty="0" smtClean="0">
                <a:latin typeface="Times New Roman" panose="02020603050405020304" pitchFamily="18" charset="0"/>
                <a:cs typeface="Times New Roman" panose="02020603050405020304" pitchFamily="18" charset="0"/>
              </a:rPr>
              <a:t> a </a:t>
            </a:r>
            <a:r>
              <a:rPr lang="it-IT" altLang="it-IT" b="1" dirty="0" err="1" smtClean="0">
                <a:latin typeface="Times New Roman" panose="02020603050405020304" pitchFamily="18" charset="0"/>
                <a:cs typeface="Times New Roman" panose="02020603050405020304" pitchFamily="18" charset="0"/>
              </a:rPr>
              <a:t>study</a:t>
            </a:r>
            <a:r>
              <a:rPr lang="it-IT" altLang="it-IT" b="1" dirty="0" smtClean="0">
                <a:latin typeface="Times New Roman" panose="02020603050405020304" pitchFamily="18" charset="0"/>
                <a:cs typeface="Times New Roman" panose="02020603050405020304" pitchFamily="18" charset="0"/>
              </a:rPr>
              <a:t> area</a:t>
            </a:r>
            <a:endParaRPr lang="it-IT" altLang="it-IT" b="1" dirty="0">
              <a:latin typeface="Times New Roman" panose="02020603050405020304" pitchFamily="18" charset="0"/>
              <a:cs typeface="Times New Roman" panose="02020603050405020304" pitchFamily="18" charset="0"/>
            </a:endParaRPr>
          </a:p>
        </p:txBody>
      </p:sp>
      <p:sp>
        <p:nvSpPr>
          <p:cNvPr id="5" name="CasellaDiTesto 4"/>
          <p:cNvSpPr txBox="1">
            <a:spLocks noChangeArrowheads="1"/>
          </p:cNvSpPr>
          <p:nvPr/>
        </p:nvSpPr>
        <p:spPr bwMode="auto">
          <a:xfrm>
            <a:off x="1052392" y="2636912"/>
            <a:ext cx="66688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it-IT" altLang="it-IT" b="1" dirty="0">
                <a:latin typeface="Times New Roman" panose="02020603050405020304" pitchFamily="18" charset="0"/>
                <a:cs typeface="Times New Roman" panose="02020603050405020304" pitchFamily="18" charset="0"/>
              </a:rPr>
              <a:t>ii) the </a:t>
            </a:r>
            <a:r>
              <a:rPr lang="it-IT" altLang="it-IT" b="1" dirty="0" err="1">
                <a:latin typeface="Times New Roman" panose="02020603050405020304" pitchFamily="18" charset="0"/>
                <a:cs typeface="Times New Roman" panose="02020603050405020304" pitchFamily="18" charset="0"/>
              </a:rPr>
              <a:t>survey</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variable</a:t>
            </a:r>
            <a:r>
              <a:rPr lang="it-IT" altLang="it-IT" b="1" dirty="0">
                <a:latin typeface="Times New Roman" panose="02020603050405020304" pitchFamily="18" charset="0"/>
                <a:cs typeface="Times New Roman" panose="02020603050405020304" pitchFamily="18" charset="0"/>
              </a:rPr>
              <a:t> </a:t>
            </a:r>
            <a:r>
              <a:rPr lang="it-IT" altLang="it-IT" b="1" dirty="0" err="1">
                <a:latin typeface="Times New Roman" panose="02020603050405020304" pitchFamily="18" charset="0"/>
                <a:cs typeface="Times New Roman" panose="02020603050405020304" pitchFamily="18" charset="0"/>
              </a:rPr>
              <a:t>is</a:t>
            </a:r>
            <a:r>
              <a:rPr lang="it-IT" altLang="it-IT" b="1" dirty="0">
                <a:latin typeface="Times New Roman" panose="02020603050405020304" pitchFamily="18" charset="0"/>
                <a:cs typeface="Times New Roman" panose="02020603050405020304" pitchFamily="18" charset="0"/>
              </a:rPr>
              <a:t> </a:t>
            </a:r>
            <a:r>
              <a:rPr lang="it-IT" altLang="it-IT" b="1" dirty="0" smtClean="0">
                <a:latin typeface="Times New Roman" panose="02020603050405020304" pitchFamily="18" charset="0"/>
                <a:cs typeface="Times New Roman" panose="02020603050405020304" pitchFamily="18" charset="0"/>
              </a:rPr>
              <a:t>an </a:t>
            </a:r>
            <a:r>
              <a:rPr lang="it-IT" altLang="it-IT" b="1" dirty="0" err="1" smtClean="0">
                <a:latin typeface="Times New Roman" panose="02020603050405020304" pitchFamily="18" charset="0"/>
                <a:cs typeface="Times New Roman" panose="02020603050405020304" pitchFamily="18" charset="0"/>
              </a:rPr>
              <a:t>attribute</a:t>
            </a:r>
            <a:r>
              <a:rPr lang="it-IT" altLang="it-IT" b="1" dirty="0" smtClean="0">
                <a:latin typeface="Times New Roman" panose="02020603050405020304" pitchFamily="18" charset="0"/>
                <a:cs typeface="Times New Roman" panose="02020603050405020304" pitchFamily="18" charset="0"/>
              </a:rPr>
              <a:t> </a:t>
            </a:r>
          </a:p>
          <a:p>
            <a:pPr algn="just">
              <a:spcBef>
                <a:spcPct val="0"/>
              </a:spcBef>
              <a:buFontTx/>
              <a:buNone/>
            </a:pPr>
            <a:r>
              <a:rPr lang="it-IT" altLang="it-IT" b="1" dirty="0" smtClean="0">
                <a:latin typeface="Times New Roman" panose="02020603050405020304" pitchFamily="18" charset="0"/>
                <a:cs typeface="Times New Roman" panose="02020603050405020304" pitchFamily="18" charset="0"/>
              </a:rPr>
              <a:t>(</a:t>
            </a:r>
            <a:r>
              <a:rPr lang="it-IT" altLang="it-IT" b="1" dirty="0" err="1" smtClean="0">
                <a:latin typeface="Times New Roman" panose="02020603050405020304" pitchFamily="18" charset="0"/>
                <a:cs typeface="Times New Roman" panose="02020603050405020304" pitchFamily="18" charset="0"/>
              </a:rPr>
              <a:t>mark</a:t>
            </a:r>
            <a:r>
              <a:rPr lang="it-IT" altLang="it-IT" b="1" dirty="0" smtClean="0">
                <a:latin typeface="Times New Roman" panose="02020603050405020304" pitchFamily="18" charset="0"/>
                <a:cs typeface="Times New Roman" panose="02020603050405020304" pitchFamily="18" charset="0"/>
              </a:rPr>
              <a:t>) of </a:t>
            </a:r>
            <a:r>
              <a:rPr lang="it-IT" altLang="it-IT" b="1" dirty="0" err="1" smtClean="0">
                <a:latin typeface="Times New Roman" panose="02020603050405020304" pitchFamily="18" charset="0"/>
                <a:cs typeface="Times New Roman" panose="02020603050405020304" pitchFamily="18" charset="0"/>
              </a:rPr>
              <a:t>these</a:t>
            </a:r>
            <a:r>
              <a:rPr lang="it-IT" altLang="it-IT" b="1" dirty="0" smtClean="0">
                <a:latin typeface="Times New Roman" panose="02020603050405020304" pitchFamily="18" charset="0"/>
                <a:cs typeface="Times New Roman" panose="02020603050405020304" pitchFamily="18" charset="0"/>
              </a:rPr>
              <a:t> </a:t>
            </a:r>
            <a:r>
              <a:rPr lang="it-IT" altLang="it-IT" b="1" dirty="0" err="1" smtClean="0">
                <a:latin typeface="Times New Roman" panose="02020603050405020304" pitchFamily="18" charset="0"/>
                <a:cs typeface="Times New Roman" panose="02020603050405020304" pitchFamily="18" charset="0"/>
              </a:rPr>
              <a:t>points</a:t>
            </a:r>
            <a:endParaRPr lang="it-IT" altLang="it-IT" b="1"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4549" y="4005064"/>
            <a:ext cx="3641907" cy="184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156816"/>
            <a:ext cx="3410955" cy="230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220072" y="6105678"/>
            <a:ext cx="1402948" cy="369332"/>
          </a:xfrm>
          <a:prstGeom prst="rect">
            <a:avLst/>
          </a:prstGeom>
          <a:noFill/>
        </p:spPr>
        <p:txBody>
          <a:bodyPr wrap="none" rtlCol="0">
            <a:spAutoFit/>
          </a:bodyPr>
          <a:lstStyle/>
          <a:p>
            <a:r>
              <a:rPr lang="it-IT" b="1" dirty="0" err="1" smtClean="0">
                <a:latin typeface="Times New Roman" panose="02020603050405020304" pitchFamily="18" charset="0"/>
                <a:cs typeface="Times New Roman" panose="02020603050405020304" pitchFamily="18" charset="0"/>
              </a:rPr>
              <a:t>forthcoming</a:t>
            </a:r>
            <a:endParaRPr lang="it-IT" dirty="0"/>
          </a:p>
        </p:txBody>
      </p:sp>
      <p:sp>
        <p:nvSpPr>
          <p:cNvPr id="6" name="Rettangolo 5"/>
          <p:cNvSpPr/>
          <p:nvPr/>
        </p:nvSpPr>
        <p:spPr>
          <a:xfrm>
            <a:off x="7170733" y="6117232"/>
            <a:ext cx="1217691" cy="446892"/>
          </a:xfrm>
          <a:prstGeom prst="rect">
            <a:avLst/>
          </a:prstGeom>
        </p:spPr>
        <p:txBody>
          <a:bodyPr wrap="square">
            <a:spAutoFit/>
          </a:bodyPr>
          <a:lstStyle/>
          <a:p>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we</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hope</a:t>
            </a:r>
            <a:r>
              <a:rPr lang="it-IT" b="1" dirty="0">
                <a:latin typeface="Times New Roman" panose="02020603050405020304" pitchFamily="18" charset="0"/>
                <a:cs typeface="Times New Roman" panose="02020603050405020304" pitchFamily="18" charset="0"/>
              </a:rPr>
              <a:t>)</a:t>
            </a:r>
            <a:endParaRPr lang="it-IT" dirty="0"/>
          </a:p>
        </p:txBody>
      </p:sp>
    </p:spTree>
    <p:extLst>
      <p:ext uri="{BB962C8B-B14F-4D97-AF65-F5344CB8AC3E}">
        <p14:creationId xmlns:p14="http://schemas.microsoft.com/office/powerpoint/2010/main" val="21283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42"/>
                                        </p:tgtEl>
                                        <p:attrNameLst>
                                          <p:attrName>style.visibility</p:attrName>
                                        </p:attrNameLst>
                                      </p:cBhvr>
                                      <p:to>
                                        <p:strVal val="visible"/>
                                      </p:to>
                                    </p:set>
                                    <p:anim calcmode="lin" valueType="num">
                                      <p:cBhvr additive="base">
                                        <p:cTn id="29" dur="500" fill="hold"/>
                                        <p:tgtEl>
                                          <p:spTgt spid="10242"/>
                                        </p:tgtEl>
                                        <p:attrNameLst>
                                          <p:attrName>ppt_x</p:attrName>
                                        </p:attrNameLst>
                                      </p:cBhvr>
                                      <p:tavLst>
                                        <p:tav tm="0">
                                          <p:val>
                                            <p:strVal val="#ppt_x"/>
                                          </p:val>
                                        </p:tav>
                                        <p:tav tm="100000">
                                          <p:val>
                                            <p:strVal val="#ppt_x"/>
                                          </p:val>
                                        </p:tav>
                                      </p:tavLst>
                                    </p:anim>
                                    <p:anim calcmode="lin" valueType="num">
                                      <p:cBhvr additive="base">
                                        <p:cTn id="30" dur="500" fill="hold"/>
                                        <p:tgtEl>
                                          <p:spTgt spid="102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a:spLocks noChangeArrowheads="1"/>
          </p:cNvSpPr>
          <p:nvPr/>
        </p:nvSpPr>
        <p:spPr bwMode="auto">
          <a:xfrm>
            <a:off x="1259632" y="980727"/>
            <a:ext cx="655272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800" b="1" dirty="0">
                <a:latin typeface="Times New Roman" panose="02020603050405020304" pitchFamily="18" charset="0"/>
                <a:cs typeface="Times New Roman" panose="02020603050405020304" pitchFamily="18" charset="0"/>
              </a:rPr>
              <a:t>most methods adopted to provide </a:t>
            </a:r>
            <a:r>
              <a:rPr lang="en-GB" altLang="it-IT" sz="2800" b="1" dirty="0" smtClean="0">
                <a:latin typeface="Times New Roman" panose="02020603050405020304" pitchFamily="18" charset="0"/>
                <a:cs typeface="Times New Roman" panose="02020603050405020304" pitchFamily="18" charset="0"/>
              </a:rPr>
              <a:t>maps for populations of marked points lie in </a:t>
            </a:r>
            <a:r>
              <a:rPr lang="en-GB" altLang="it-IT" sz="2800" b="1" dirty="0">
                <a:latin typeface="Times New Roman" panose="02020603050405020304" pitchFamily="18" charset="0"/>
                <a:cs typeface="Times New Roman" panose="02020603050405020304" pitchFamily="18" charset="0"/>
              </a:rPr>
              <a:t>the realm of </a:t>
            </a:r>
            <a:r>
              <a:rPr lang="en-GB" altLang="it-IT" sz="2800" b="1" dirty="0" smtClean="0">
                <a:solidFill>
                  <a:srgbClr val="C00000"/>
                </a:solidFill>
                <a:latin typeface="Times New Roman" panose="02020603050405020304" pitchFamily="18" charset="0"/>
                <a:cs typeface="Times New Roman" panose="02020603050405020304" pitchFamily="18" charset="0"/>
              </a:rPr>
              <a:t>model-dependent </a:t>
            </a:r>
            <a:r>
              <a:rPr lang="en-GB" altLang="it-IT" sz="2800" b="1" dirty="0">
                <a:solidFill>
                  <a:srgbClr val="C00000"/>
                </a:solidFill>
                <a:latin typeface="Times New Roman" panose="02020603050405020304" pitchFamily="18" charset="0"/>
                <a:cs typeface="Times New Roman" panose="02020603050405020304" pitchFamily="18" charset="0"/>
              </a:rPr>
              <a:t>inference</a:t>
            </a:r>
            <a:endParaRPr lang="it-IT" altLang="it-IT" sz="2800" b="1" dirty="0">
              <a:solidFill>
                <a:srgbClr val="C00000"/>
              </a:solidFill>
            </a:endParaRPr>
          </a:p>
        </p:txBody>
      </p:sp>
      <p:sp>
        <p:nvSpPr>
          <p:cNvPr id="4" name="Rettangolo 3"/>
          <p:cNvSpPr>
            <a:spLocks noChangeArrowheads="1"/>
          </p:cNvSpPr>
          <p:nvPr/>
        </p:nvSpPr>
        <p:spPr bwMode="auto">
          <a:xfrm>
            <a:off x="1331640" y="2708920"/>
            <a:ext cx="6552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it-IT" sz="2800" b="1" dirty="0">
                <a:latin typeface="Times New Roman" panose="02020603050405020304" pitchFamily="18" charset="0"/>
                <a:cs typeface="Times New Roman" panose="02020603050405020304" pitchFamily="18" charset="0"/>
              </a:rPr>
              <a:t>the most common techniques </a:t>
            </a:r>
            <a:r>
              <a:rPr lang="en-GB" altLang="it-IT" sz="2800" b="1" dirty="0" smtClean="0">
                <a:latin typeface="Times New Roman" panose="02020603050405020304" pitchFamily="18" charset="0"/>
                <a:cs typeface="Times New Roman" panose="02020603050405020304" pitchFamily="18" charset="0"/>
              </a:rPr>
              <a:t>are:</a:t>
            </a:r>
            <a:endParaRPr lang="it-IT" altLang="it-IT" sz="2800" b="1" dirty="0"/>
          </a:p>
        </p:txBody>
      </p:sp>
      <p:sp>
        <p:nvSpPr>
          <p:cNvPr id="2" name="Rettangolo 1"/>
          <p:cNvSpPr/>
          <p:nvPr/>
        </p:nvSpPr>
        <p:spPr>
          <a:xfrm>
            <a:off x="1403648" y="3247878"/>
            <a:ext cx="4572000" cy="707886"/>
          </a:xfrm>
          <a:prstGeom prst="rect">
            <a:avLst/>
          </a:prstGeom>
        </p:spPr>
        <p:txBody>
          <a:bodyPr>
            <a:spAutoFit/>
          </a:bodyPr>
          <a:lstStyle/>
          <a:p>
            <a:r>
              <a:rPr lang="en-GB" sz="2000" b="1" dirty="0">
                <a:latin typeface="Times New Roman" panose="02020603050405020304" pitchFamily="18" charset="0"/>
                <a:cs typeface="Times New Roman" panose="02020603050405020304" pitchFamily="18" charset="0"/>
              </a:rPr>
              <a:t>independently marked (or randomly labelled) point </a:t>
            </a:r>
            <a:r>
              <a:rPr lang="en-GB" sz="2000" b="1" dirty="0" smtClean="0">
                <a:latin typeface="Times New Roman" panose="02020603050405020304" pitchFamily="18" charset="0"/>
                <a:cs typeface="Times New Roman" panose="02020603050405020304" pitchFamily="18" charset="0"/>
              </a:rPr>
              <a:t>process</a:t>
            </a:r>
            <a:endParaRPr lang="it-IT" sz="2000" b="1" dirty="0">
              <a:latin typeface="Times New Roman" panose="02020603050405020304" pitchFamily="18" charset="0"/>
              <a:cs typeface="Times New Roman" panose="02020603050405020304" pitchFamily="18" charset="0"/>
            </a:endParaRPr>
          </a:p>
        </p:txBody>
      </p:sp>
      <p:sp>
        <p:nvSpPr>
          <p:cNvPr id="6" name="Rettangolo 5"/>
          <p:cNvSpPr/>
          <p:nvPr/>
        </p:nvSpPr>
        <p:spPr>
          <a:xfrm>
            <a:off x="1403648" y="4005064"/>
            <a:ext cx="5856475" cy="707886"/>
          </a:xfrm>
          <a:prstGeom prst="rect">
            <a:avLst/>
          </a:prstGeom>
        </p:spPr>
        <p:txBody>
          <a:bodyPr wrap="none">
            <a:spAutoFit/>
          </a:bodyPr>
          <a:lstStyle/>
          <a:p>
            <a:r>
              <a:rPr lang="en-GB" sz="2000" b="1" dirty="0">
                <a:latin typeface="Times New Roman" panose="02020603050405020304" pitchFamily="18" charset="0"/>
                <a:cs typeface="Times New Roman" panose="02020603050405020304" pitchFamily="18" charset="0"/>
              </a:rPr>
              <a:t>geostatistical (or </a:t>
            </a:r>
            <a:r>
              <a:rPr lang="en-GB" sz="2000" b="1" dirty="0" smtClean="0">
                <a:latin typeface="Times New Roman" panose="02020603050405020304" pitchFamily="18" charset="0"/>
                <a:cs typeface="Times New Roman" panose="02020603050405020304" pitchFamily="18" charset="0"/>
              </a:rPr>
              <a:t>externally) marked point processes</a:t>
            </a:r>
          </a:p>
          <a:p>
            <a:r>
              <a:rPr lang="en-GB" sz="2000" b="1" dirty="0">
                <a:latin typeface="Times New Roman" panose="02020603050405020304" pitchFamily="18" charset="0"/>
                <a:cs typeface="Times New Roman" panose="02020603050405020304" pitchFamily="18" charset="0"/>
              </a:rPr>
              <a:t>Karr (1986)</a:t>
            </a:r>
            <a:endParaRPr lang="it-IT" sz="2000" b="1" dirty="0">
              <a:latin typeface="Times New Roman" panose="02020603050405020304" pitchFamily="18" charset="0"/>
              <a:cs typeface="Times New Roman" panose="02020603050405020304" pitchFamily="18" charset="0"/>
            </a:endParaRPr>
          </a:p>
        </p:txBody>
      </p:sp>
      <p:sp>
        <p:nvSpPr>
          <p:cNvPr id="8" name="Rettangolo 7"/>
          <p:cNvSpPr/>
          <p:nvPr/>
        </p:nvSpPr>
        <p:spPr>
          <a:xfrm>
            <a:off x="1403648" y="4912132"/>
            <a:ext cx="4827155" cy="677108"/>
          </a:xfrm>
          <a:prstGeom prst="rect">
            <a:avLst/>
          </a:prstGeom>
        </p:spPr>
        <p:txBody>
          <a:bodyPr wrap="none">
            <a:spAutoFit/>
          </a:bodyPr>
          <a:lstStyle/>
          <a:p>
            <a:r>
              <a:rPr lang="en-GB" sz="2000" b="1" dirty="0">
                <a:latin typeface="Times New Roman" panose="02020603050405020304" pitchFamily="18" charset="0"/>
                <a:cs typeface="Times New Roman" panose="02020603050405020304" pitchFamily="18" charset="0"/>
              </a:rPr>
              <a:t>density-dependent marked </a:t>
            </a:r>
            <a:r>
              <a:rPr lang="en-GB" sz="2000" b="1" dirty="0" smtClean="0">
                <a:latin typeface="Times New Roman" panose="02020603050405020304" pitchFamily="18" charset="0"/>
                <a:cs typeface="Times New Roman" panose="02020603050405020304" pitchFamily="18" charset="0"/>
              </a:rPr>
              <a:t>point processes</a:t>
            </a:r>
          </a:p>
          <a:p>
            <a:r>
              <a:rPr lang="en-GB" b="1" dirty="0">
                <a:latin typeface="Times New Roman" panose="02020603050405020304" pitchFamily="18" charset="0"/>
                <a:cs typeface="Times New Roman" panose="02020603050405020304" pitchFamily="18" charset="0"/>
              </a:rPr>
              <a:t>(Lai Ping </a:t>
            </a:r>
            <a:r>
              <a:rPr lang="en-GB" b="1" dirty="0" err="1">
                <a:latin typeface="Times New Roman" panose="02020603050405020304" pitchFamily="18" charset="0"/>
                <a:cs typeface="Times New Roman" panose="02020603050405020304" pitchFamily="18" charset="0"/>
              </a:rPr>
              <a:t>Ho</a:t>
            </a:r>
            <a:r>
              <a:rPr lang="en-GB" b="1" dirty="0">
                <a:latin typeface="Times New Roman" panose="02020603050405020304" pitchFamily="18" charset="0"/>
                <a:cs typeface="Times New Roman" panose="02020603050405020304" pitchFamily="18" charset="0"/>
              </a:rPr>
              <a:t> and </a:t>
            </a:r>
            <a:r>
              <a:rPr lang="en-GB" b="1" dirty="0" err="1">
                <a:latin typeface="Times New Roman" panose="02020603050405020304" pitchFamily="18" charset="0"/>
                <a:cs typeface="Times New Roman" panose="02020603050405020304" pitchFamily="18" charset="0"/>
              </a:rPr>
              <a:t>Stoyan</a:t>
            </a:r>
            <a:r>
              <a:rPr lang="en-GB" b="1" dirty="0">
                <a:latin typeface="Times New Roman" panose="02020603050405020304" pitchFamily="18" charset="0"/>
                <a:cs typeface="Times New Roman" panose="02020603050405020304" pitchFamily="18" charset="0"/>
              </a:rPr>
              <a:t>, 2010)</a:t>
            </a:r>
            <a:r>
              <a:rPr lang="en-GB" b="1" dirty="0" smtClean="0">
                <a:latin typeface="Times New Roman" panose="02020603050405020304" pitchFamily="18" charset="0"/>
                <a:cs typeface="Times New Roman" panose="02020603050405020304" pitchFamily="18" charset="0"/>
              </a:rPr>
              <a:t>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55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6"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1547813" y="1773238"/>
            <a:ext cx="5962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dirty="0">
                <a:latin typeface="Times New Roman" panose="02020603050405020304" pitchFamily="18" charset="0"/>
                <a:cs typeface="Times New Roman" panose="02020603050405020304" pitchFamily="18" charset="0"/>
              </a:rPr>
              <a:t> </a:t>
            </a:r>
            <a:r>
              <a:rPr lang="it-IT" altLang="it-IT" sz="6000" b="1" dirty="0">
                <a:latin typeface="Times New Roman" panose="02020603050405020304" pitchFamily="18" charset="0"/>
                <a:cs typeface="Times New Roman" panose="02020603050405020304" pitchFamily="18" charset="0"/>
              </a:rPr>
              <a:t>statement of the </a:t>
            </a:r>
            <a:r>
              <a:rPr lang="it-IT" altLang="it-IT" sz="6000" b="1" dirty="0" err="1">
                <a:latin typeface="Times New Roman" panose="02020603050405020304" pitchFamily="18" charset="0"/>
                <a:cs typeface="Times New Roman" panose="02020603050405020304" pitchFamily="18" charset="0"/>
              </a:rPr>
              <a:t>problem</a:t>
            </a:r>
            <a:r>
              <a:rPr lang="it-IT" altLang="it-IT" sz="6000" b="1" dirty="0">
                <a:latin typeface="Times New Roman" panose="02020603050405020304" pitchFamily="18" charset="0"/>
                <a:cs typeface="Times New Roman" panose="02020603050405020304" pitchFamily="18" charset="0"/>
              </a:rPr>
              <a:t> </a:t>
            </a:r>
            <a:endParaRPr lang="it-IT" altLang="it-IT" sz="6000" dirty="0"/>
          </a:p>
        </p:txBody>
      </p:sp>
    </p:spTree>
    <p:extLst>
      <p:ext uri="{BB962C8B-B14F-4D97-AF65-F5344CB8AC3E}">
        <p14:creationId xmlns:p14="http://schemas.microsoft.com/office/powerpoint/2010/main" val="18409370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1828378" y="1196752"/>
            <a:ext cx="4910982" cy="3854981"/>
          </a:xfrm>
          <a:custGeom>
            <a:avLst/>
            <a:gdLst>
              <a:gd name="connsiteX0" fmla="*/ 386279 w 4910982"/>
              <a:gd name="connsiteY0" fmla="*/ 481161 h 3854981"/>
              <a:gd name="connsiteX1" fmla="*/ 417810 w 4910982"/>
              <a:gd name="connsiteY1" fmla="*/ 433864 h 3854981"/>
              <a:gd name="connsiteX2" fmla="*/ 441458 w 4910982"/>
              <a:gd name="connsiteY2" fmla="*/ 418099 h 3854981"/>
              <a:gd name="connsiteX3" fmla="*/ 465106 w 4910982"/>
              <a:gd name="connsiteY3" fmla="*/ 394450 h 3854981"/>
              <a:gd name="connsiteX4" fmla="*/ 520286 w 4910982"/>
              <a:gd name="connsiteY4" fmla="*/ 331388 h 3854981"/>
              <a:gd name="connsiteX5" fmla="*/ 567582 w 4910982"/>
              <a:gd name="connsiteY5" fmla="*/ 299857 h 3854981"/>
              <a:gd name="connsiteX6" fmla="*/ 599113 w 4910982"/>
              <a:gd name="connsiteY6" fmla="*/ 276209 h 3854981"/>
              <a:gd name="connsiteX7" fmla="*/ 622762 w 4910982"/>
              <a:gd name="connsiteY7" fmla="*/ 268326 h 3854981"/>
              <a:gd name="connsiteX8" fmla="*/ 685824 w 4910982"/>
              <a:gd name="connsiteY8" fmla="*/ 236795 h 3854981"/>
              <a:gd name="connsiteX9" fmla="*/ 748886 w 4910982"/>
              <a:gd name="connsiteY9" fmla="*/ 221030 h 3854981"/>
              <a:gd name="connsiteX10" fmla="*/ 780417 w 4910982"/>
              <a:gd name="connsiteY10" fmla="*/ 197381 h 3854981"/>
              <a:gd name="connsiteX11" fmla="*/ 906541 w 4910982"/>
              <a:gd name="connsiteY11" fmla="*/ 181616 h 3854981"/>
              <a:gd name="connsiteX12" fmla="*/ 1269148 w 4910982"/>
              <a:gd name="connsiteY12" fmla="*/ 157968 h 3854981"/>
              <a:gd name="connsiteX13" fmla="*/ 1347975 w 4910982"/>
              <a:gd name="connsiteY13" fmla="*/ 150085 h 3854981"/>
              <a:gd name="connsiteX14" fmla="*/ 1395272 w 4910982"/>
              <a:gd name="connsiteY14" fmla="*/ 126436 h 3854981"/>
              <a:gd name="connsiteX15" fmla="*/ 1418920 w 4910982"/>
              <a:gd name="connsiteY15" fmla="*/ 118554 h 3854981"/>
              <a:gd name="connsiteX16" fmla="*/ 1481982 w 4910982"/>
              <a:gd name="connsiteY16" fmla="*/ 102788 h 3854981"/>
              <a:gd name="connsiteX17" fmla="*/ 1513513 w 4910982"/>
              <a:gd name="connsiteY17" fmla="*/ 87023 h 3854981"/>
              <a:gd name="connsiteX18" fmla="*/ 1552927 w 4910982"/>
              <a:gd name="connsiteY18" fmla="*/ 79140 h 3854981"/>
              <a:gd name="connsiteX19" fmla="*/ 1600224 w 4910982"/>
              <a:gd name="connsiteY19" fmla="*/ 63374 h 3854981"/>
              <a:gd name="connsiteX20" fmla="*/ 1773644 w 4910982"/>
              <a:gd name="connsiteY20" fmla="*/ 31843 h 3854981"/>
              <a:gd name="connsiteX21" fmla="*/ 1915534 w 4910982"/>
              <a:gd name="connsiteY21" fmla="*/ 312 h 3854981"/>
              <a:gd name="connsiteX22" fmla="*/ 3003355 w 4910982"/>
              <a:gd name="connsiteY22" fmla="*/ 8195 h 3854981"/>
              <a:gd name="connsiteX23" fmla="*/ 3042769 w 4910982"/>
              <a:gd name="connsiteY23" fmla="*/ 16078 h 3854981"/>
              <a:gd name="connsiteX24" fmla="*/ 3113713 w 4910982"/>
              <a:gd name="connsiteY24" fmla="*/ 31843 h 3854981"/>
              <a:gd name="connsiteX25" fmla="*/ 3208306 w 4910982"/>
              <a:gd name="connsiteY25" fmla="*/ 47609 h 3854981"/>
              <a:gd name="connsiteX26" fmla="*/ 3326548 w 4910982"/>
              <a:gd name="connsiteY26" fmla="*/ 87023 h 3854981"/>
              <a:gd name="connsiteX27" fmla="*/ 3358079 w 4910982"/>
              <a:gd name="connsiteY27" fmla="*/ 94905 h 3854981"/>
              <a:gd name="connsiteX28" fmla="*/ 3381727 w 4910982"/>
              <a:gd name="connsiteY28" fmla="*/ 118554 h 3854981"/>
              <a:gd name="connsiteX29" fmla="*/ 3397493 w 4910982"/>
              <a:gd name="connsiteY29" fmla="*/ 173733 h 3854981"/>
              <a:gd name="connsiteX30" fmla="*/ 3413258 w 4910982"/>
              <a:gd name="connsiteY30" fmla="*/ 197381 h 3854981"/>
              <a:gd name="connsiteX31" fmla="*/ 3421141 w 4910982"/>
              <a:gd name="connsiteY31" fmla="*/ 221030 h 3854981"/>
              <a:gd name="connsiteX32" fmla="*/ 3436906 w 4910982"/>
              <a:gd name="connsiteY32" fmla="*/ 244678 h 3854981"/>
              <a:gd name="connsiteX33" fmla="*/ 3452672 w 4910982"/>
              <a:gd name="connsiteY33" fmla="*/ 291974 h 3854981"/>
              <a:gd name="connsiteX34" fmla="*/ 3460555 w 4910982"/>
              <a:gd name="connsiteY34" fmla="*/ 315623 h 3854981"/>
              <a:gd name="connsiteX35" fmla="*/ 3484203 w 4910982"/>
              <a:gd name="connsiteY35" fmla="*/ 339271 h 3854981"/>
              <a:gd name="connsiteX36" fmla="*/ 3499969 w 4910982"/>
              <a:gd name="connsiteY36" fmla="*/ 370802 h 3854981"/>
              <a:gd name="connsiteX37" fmla="*/ 3531500 w 4910982"/>
              <a:gd name="connsiteY37" fmla="*/ 394450 h 3854981"/>
              <a:gd name="connsiteX38" fmla="*/ 3555148 w 4910982"/>
              <a:gd name="connsiteY38" fmla="*/ 457512 h 3854981"/>
              <a:gd name="connsiteX39" fmla="*/ 3594562 w 4910982"/>
              <a:gd name="connsiteY39" fmla="*/ 528457 h 3854981"/>
              <a:gd name="connsiteX40" fmla="*/ 3618210 w 4910982"/>
              <a:gd name="connsiteY40" fmla="*/ 552105 h 3854981"/>
              <a:gd name="connsiteX41" fmla="*/ 3641858 w 4910982"/>
              <a:gd name="connsiteY41" fmla="*/ 591519 h 3854981"/>
              <a:gd name="connsiteX42" fmla="*/ 3657624 w 4910982"/>
              <a:gd name="connsiteY42" fmla="*/ 615168 h 3854981"/>
              <a:gd name="connsiteX43" fmla="*/ 3681272 w 4910982"/>
              <a:gd name="connsiteY43" fmla="*/ 654581 h 3854981"/>
              <a:gd name="connsiteX44" fmla="*/ 3720686 w 4910982"/>
              <a:gd name="connsiteY44" fmla="*/ 709761 h 3854981"/>
              <a:gd name="connsiteX45" fmla="*/ 3736451 w 4910982"/>
              <a:gd name="connsiteY45" fmla="*/ 741292 h 3854981"/>
              <a:gd name="connsiteX46" fmla="*/ 3752217 w 4910982"/>
              <a:gd name="connsiteY46" fmla="*/ 764940 h 3854981"/>
              <a:gd name="connsiteX47" fmla="*/ 3775865 w 4910982"/>
              <a:gd name="connsiteY47" fmla="*/ 812236 h 3854981"/>
              <a:gd name="connsiteX48" fmla="*/ 3799513 w 4910982"/>
              <a:gd name="connsiteY48" fmla="*/ 835885 h 3854981"/>
              <a:gd name="connsiteX49" fmla="*/ 3838927 w 4910982"/>
              <a:gd name="connsiteY49" fmla="*/ 891064 h 3854981"/>
              <a:gd name="connsiteX50" fmla="*/ 3862575 w 4910982"/>
              <a:gd name="connsiteY50" fmla="*/ 938361 h 3854981"/>
              <a:gd name="connsiteX51" fmla="*/ 3901989 w 4910982"/>
              <a:gd name="connsiteY51" fmla="*/ 1009305 h 3854981"/>
              <a:gd name="connsiteX52" fmla="*/ 3925637 w 4910982"/>
              <a:gd name="connsiteY52" fmla="*/ 1040836 h 3854981"/>
              <a:gd name="connsiteX53" fmla="*/ 3941403 w 4910982"/>
              <a:gd name="connsiteY53" fmla="*/ 1064485 h 3854981"/>
              <a:gd name="connsiteX54" fmla="*/ 3965051 w 4910982"/>
              <a:gd name="connsiteY54" fmla="*/ 1096016 h 3854981"/>
              <a:gd name="connsiteX55" fmla="*/ 4012348 w 4910982"/>
              <a:gd name="connsiteY55" fmla="*/ 1143312 h 3854981"/>
              <a:gd name="connsiteX56" fmla="*/ 4028113 w 4910982"/>
              <a:gd name="connsiteY56" fmla="*/ 1174843 h 3854981"/>
              <a:gd name="connsiteX57" fmla="*/ 4083293 w 4910982"/>
              <a:gd name="connsiteY57" fmla="*/ 1222140 h 3854981"/>
              <a:gd name="connsiteX58" fmla="*/ 4114824 w 4910982"/>
              <a:gd name="connsiteY58" fmla="*/ 1269436 h 3854981"/>
              <a:gd name="connsiteX59" fmla="*/ 4130589 w 4910982"/>
              <a:gd name="connsiteY59" fmla="*/ 1293085 h 3854981"/>
              <a:gd name="connsiteX60" fmla="*/ 4154237 w 4910982"/>
              <a:gd name="connsiteY60" fmla="*/ 1316733 h 3854981"/>
              <a:gd name="connsiteX61" fmla="*/ 4185769 w 4910982"/>
              <a:gd name="connsiteY61" fmla="*/ 1379795 h 3854981"/>
              <a:gd name="connsiteX62" fmla="*/ 4201534 w 4910982"/>
              <a:gd name="connsiteY62" fmla="*/ 1419209 h 3854981"/>
              <a:gd name="connsiteX63" fmla="*/ 4225182 w 4910982"/>
              <a:gd name="connsiteY63" fmla="*/ 1458623 h 3854981"/>
              <a:gd name="connsiteX64" fmla="*/ 4240948 w 4910982"/>
              <a:gd name="connsiteY64" fmla="*/ 1490154 h 3854981"/>
              <a:gd name="connsiteX65" fmla="*/ 4264596 w 4910982"/>
              <a:gd name="connsiteY65" fmla="*/ 1513802 h 3854981"/>
              <a:gd name="connsiteX66" fmla="*/ 4280362 w 4910982"/>
              <a:gd name="connsiteY66" fmla="*/ 1537450 h 3854981"/>
              <a:gd name="connsiteX67" fmla="*/ 4304010 w 4910982"/>
              <a:gd name="connsiteY67" fmla="*/ 1568981 h 3854981"/>
              <a:gd name="connsiteX68" fmla="*/ 4319775 w 4910982"/>
              <a:gd name="connsiteY68" fmla="*/ 1600512 h 3854981"/>
              <a:gd name="connsiteX69" fmla="*/ 4359189 w 4910982"/>
              <a:gd name="connsiteY69" fmla="*/ 1639926 h 3854981"/>
              <a:gd name="connsiteX70" fmla="*/ 4398603 w 4910982"/>
              <a:gd name="connsiteY70" fmla="*/ 1695105 h 3854981"/>
              <a:gd name="connsiteX71" fmla="*/ 4430134 w 4910982"/>
              <a:gd name="connsiteY71" fmla="*/ 1734519 h 3854981"/>
              <a:gd name="connsiteX72" fmla="*/ 4445900 w 4910982"/>
              <a:gd name="connsiteY72" fmla="*/ 1773933 h 3854981"/>
              <a:gd name="connsiteX73" fmla="*/ 4548375 w 4910982"/>
              <a:gd name="connsiteY73" fmla="*/ 1907940 h 3854981"/>
              <a:gd name="connsiteX74" fmla="*/ 4572024 w 4910982"/>
              <a:gd name="connsiteY74" fmla="*/ 1939471 h 3854981"/>
              <a:gd name="connsiteX75" fmla="*/ 4611437 w 4910982"/>
              <a:gd name="connsiteY75" fmla="*/ 1978885 h 3854981"/>
              <a:gd name="connsiteX76" fmla="*/ 4674500 w 4910982"/>
              <a:gd name="connsiteY76" fmla="*/ 2049830 h 3854981"/>
              <a:gd name="connsiteX77" fmla="*/ 4745444 w 4910982"/>
              <a:gd name="connsiteY77" fmla="*/ 2105009 h 3854981"/>
              <a:gd name="connsiteX78" fmla="*/ 4800624 w 4910982"/>
              <a:gd name="connsiteY78" fmla="*/ 2160188 h 3854981"/>
              <a:gd name="connsiteX79" fmla="*/ 4855803 w 4910982"/>
              <a:gd name="connsiteY79" fmla="*/ 2239016 h 3854981"/>
              <a:gd name="connsiteX80" fmla="*/ 4871569 w 4910982"/>
              <a:gd name="connsiteY80" fmla="*/ 2270547 h 3854981"/>
              <a:gd name="connsiteX81" fmla="*/ 4895217 w 4910982"/>
              <a:gd name="connsiteY81" fmla="*/ 2333609 h 3854981"/>
              <a:gd name="connsiteX82" fmla="*/ 4910982 w 4910982"/>
              <a:gd name="connsiteY82" fmla="*/ 2388788 h 3854981"/>
              <a:gd name="connsiteX83" fmla="*/ 4903100 w 4910982"/>
              <a:gd name="connsiteY83" fmla="*/ 2719864 h 3854981"/>
              <a:gd name="connsiteX84" fmla="*/ 4887334 w 4910982"/>
              <a:gd name="connsiteY84" fmla="*/ 2767161 h 3854981"/>
              <a:gd name="connsiteX85" fmla="*/ 4855803 w 4910982"/>
              <a:gd name="connsiteY85" fmla="*/ 2861754 h 3854981"/>
              <a:gd name="connsiteX86" fmla="*/ 4840037 w 4910982"/>
              <a:gd name="connsiteY86" fmla="*/ 2909050 h 3854981"/>
              <a:gd name="connsiteX87" fmla="*/ 4824272 w 4910982"/>
              <a:gd name="connsiteY87" fmla="*/ 2940581 h 3854981"/>
              <a:gd name="connsiteX88" fmla="*/ 4808506 w 4910982"/>
              <a:gd name="connsiteY88" fmla="*/ 2995761 h 3854981"/>
              <a:gd name="connsiteX89" fmla="*/ 4784858 w 4910982"/>
              <a:gd name="connsiteY89" fmla="*/ 3043057 h 3854981"/>
              <a:gd name="connsiteX90" fmla="*/ 4753327 w 4910982"/>
              <a:gd name="connsiteY90" fmla="*/ 3137650 h 3854981"/>
              <a:gd name="connsiteX91" fmla="*/ 4737562 w 4910982"/>
              <a:gd name="connsiteY91" fmla="*/ 3200712 h 3854981"/>
              <a:gd name="connsiteX92" fmla="*/ 4729679 w 4910982"/>
              <a:gd name="connsiteY92" fmla="*/ 3232243 h 3854981"/>
              <a:gd name="connsiteX93" fmla="*/ 4706031 w 4910982"/>
              <a:gd name="connsiteY93" fmla="*/ 3255892 h 3854981"/>
              <a:gd name="connsiteX94" fmla="*/ 4674500 w 4910982"/>
              <a:gd name="connsiteY94" fmla="*/ 3303188 h 3854981"/>
              <a:gd name="connsiteX95" fmla="*/ 4642969 w 4910982"/>
              <a:gd name="connsiteY95" fmla="*/ 3358368 h 3854981"/>
              <a:gd name="connsiteX96" fmla="*/ 4619320 w 4910982"/>
              <a:gd name="connsiteY96" fmla="*/ 3374133 h 3854981"/>
              <a:gd name="connsiteX97" fmla="*/ 4564141 w 4910982"/>
              <a:gd name="connsiteY97" fmla="*/ 3405664 h 3854981"/>
              <a:gd name="connsiteX98" fmla="*/ 4556258 w 4910982"/>
              <a:gd name="connsiteY98" fmla="*/ 3429312 h 3854981"/>
              <a:gd name="connsiteX99" fmla="*/ 4532610 w 4910982"/>
              <a:gd name="connsiteY99" fmla="*/ 3437195 h 3854981"/>
              <a:gd name="connsiteX100" fmla="*/ 4477431 w 4910982"/>
              <a:gd name="connsiteY100" fmla="*/ 3468726 h 3854981"/>
              <a:gd name="connsiteX101" fmla="*/ 4445900 w 4910982"/>
              <a:gd name="connsiteY101" fmla="*/ 3500257 h 3854981"/>
              <a:gd name="connsiteX102" fmla="*/ 4406486 w 4910982"/>
              <a:gd name="connsiteY102" fmla="*/ 3523905 h 3854981"/>
              <a:gd name="connsiteX103" fmla="*/ 4311893 w 4910982"/>
              <a:gd name="connsiteY103" fmla="*/ 3586968 h 3854981"/>
              <a:gd name="connsiteX104" fmla="*/ 4154237 w 4910982"/>
              <a:gd name="connsiteY104" fmla="*/ 3681561 h 3854981"/>
              <a:gd name="connsiteX105" fmla="*/ 3980817 w 4910982"/>
              <a:gd name="connsiteY105" fmla="*/ 3768271 h 3854981"/>
              <a:gd name="connsiteX106" fmla="*/ 3909872 w 4910982"/>
              <a:gd name="connsiteY106" fmla="*/ 3791919 h 3854981"/>
              <a:gd name="connsiteX107" fmla="*/ 3878341 w 4910982"/>
              <a:gd name="connsiteY107" fmla="*/ 3815568 h 3854981"/>
              <a:gd name="connsiteX108" fmla="*/ 3846810 w 4910982"/>
              <a:gd name="connsiteY108" fmla="*/ 3823450 h 3854981"/>
              <a:gd name="connsiteX109" fmla="*/ 3823162 w 4910982"/>
              <a:gd name="connsiteY109" fmla="*/ 3831333 h 3854981"/>
              <a:gd name="connsiteX110" fmla="*/ 3767982 w 4910982"/>
              <a:gd name="connsiteY110" fmla="*/ 3854981 h 3854981"/>
              <a:gd name="connsiteX111" fmla="*/ 3681272 w 4910982"/>
              <a:gd name="connsiteY111" fmla="*/ 3839216 h 3854981"/>
              <a:gd name="connsiteX112" fmla="*/ 3657624 w 4910982"/>
              <a:gd name="connsiteY112" fmla="*/ 3823450 h 3854981"/>
              <a:gd name="connsiteX113" fmla="*/ 3626093 w 4910982"/>
              <a:gd name="connsiteY113" fmla="*/ 3799802 h 3854981"/>
              <a:gd name="connsiteX114" fmla="*/ 3578796 w 4910982"/>
              <a:gd name="connsiteY114" fmla="*/ 3784036 h 3854981"/>
              <a:gd name="connsiteX115" fmla="*/ 3531500 w 4910982"/>
              <a:gd name="connsiteY115" fmla="*/ 3752505 h 3854981"/>
              <a:gd name="connsiteX116" fmla="*/ 3484203 w 4910982"/>
              <a:gd name="connsiteY116" fmla="*/ 3728857 h 3854981"/>
              <a:gd name="connsiteX117" fmla="*/ 3436906 w 4910982"/>
              <a:gd name="connsiteY117" fmla="*/ 3697326 h 3854981"/>
              <a:gd name="connsiteX118" fmla="*/ 3389610 w 4910982"/>
              <a:gd name="connsiteY118" fmla="*/ 3673678 h 3854981"/>
              <a:gd name="connsiteX119" fmla="*/ 3350196 w 4910982"/>
              <a:gd name="connsiteY119" fmla="*/ 3650030 h 3854981"/>
              <a:gd name="connsiteX120" fmla="*/ 3271369 w 4910982"/>
              <a:gd name="connsiteY120" fmla="*/ 3618499 h 3854981"/>
              <a:gd name="connsiteX121" fmla="*/ 3224072 w 4910982"/>
              <a:gd name="connsiteY121" fmla="*/ 3586968 h 3854981"/>
              <a:gd name="connsiteX122" fmla="*/ 3153127 w 4910982"/>
              <a:gd name="connsiteY122" fmla="*/ 3563319 h 3854981"/>
              <a:gd name="connsiteX123" fmla="*/ 3082182 w 4910982"/>
              <a:gd name="connsiteY123" fmla="*/ 3531788 h 3854981"/>
              <a:gd name="connsiteX124" fmla="*/ 2995472 w 4910982"/>
              <a:gd name="connsiteY124" fmla="*/ 3492374 h 3854981"/>
              <a:gd name="connsiteX125" fmla="*/ 2924527 w 4910982"/>
              <a:gd name="connsiteY125" fmla="*/ 3476609 h 3854981"/>
              <a:gd name="connsiteX126" fmla="*/ 2861465 w 4910982"/>
              <a:gd name="connsiteY126" fmla="*/ 3445078 h 3854981"/>
              <a:gd name="connsiteX127" fmla="*/ 2837817 w 4910982"/>
              <a:gd name="connsiteY127" fmla="*/ 3437195 h 3854981"/>
              <a:gd name="connsiteX128" fmla="*/ 2758989 w 4910982"/>
              <a:gd name="connsiteY128" fmla="*/ 3429312 h 3854981"/>
              <a:gd name="connsiteX129" fmla="*/ 2719575 w 4910982"/>
              <a:gd name="connsiteY129" fmla="*/ 3421430 h 3854981"/>
              <a:gd name="connsiteX130" fmla="*/ 2199313 w 4910982"/>
              <a:gd name="connsiteY130" fmla="*/ 3421430 h 3854981"/>
              <a:gd name="connsiteX131" fmla="*/ 2167782 w 4910982"/>
              <a:gd name="connsiteY131" fmla="*/ 3413547 h 3854981"/>
              <a:gd name="connsiteX132" fmla="*/ 2088955 w 4910982"/>
              <a:gd name="connsiteY132" fmla="*/ 3397781 h 3854981"/>
              <a:gd name="connsiteX133" fmla="*/ 2025893 w 4910982"/>
              <a:gd name="connsiteY133" fmla="*/ 3389899 h 3854981"/>
              <a:gd name="connsiteX134" fmla="*/ 1978596 w 4910982"/>
              <a:gd name="connsiteY134" fmla="*/ 3382016 h 3854981"/>
              <a:gd name="connsiteX135" fmla="*/ 1907651 w 4910982"/>
              <a:gd name="connsiteY135" fmla="*/ 3374133 h 3854981"/>
              <a:gd name="connsiteX136" fmla="*/ 1820941 w 4910982"/>
              <a:gd name="connsiteY136" fmla="*/ 3358368 h 3854981"/>
              <a:gd name="connsiteX137" fmla="*/ 1702700 w 4910982"/>
              <a:gd name="connsiteY137" fmla="*/ 3342602 h 3854981"/>
              <a:gd name="connsiteX138" fmla="*/ 1584458 w 4910982"/>
              <a:gd name="connsiteY138" fmla="*/ 3303188 h 3854981"/>
              <a:gd name="connsiteX139" fmla="*/ 1545044 w 4910982"/>
              <a:gd name="connsiteY139" fmla="*/ 3295305 h 3854981"/>
              <a:gd name="connsiteX140" fmla="*/ 1387389 w 4910982"/>
              <a:gd name="connsiteY140" fmla="*/ 3232243 h 3854981"/>
              <a:gd name="connsiteX141" fmla="*/ 1292796 w 4910982"/>
              <a:gd name="connsiteY141" fmla="*/ 3200712 h 3854981"/>
              <a:gd name="connsiteX142" fmla="*/ 1206086 w 4910982"/>
              <a:gd name="connsiteY142" fmla="*/ 3184947 h 3854981"/>
              <a:gd name="connsiteX143" fmla="*/ 1111493 w 4910982"/>
              <a:gd name="connsiteY143" fmla="*/ 3153416 h 3854981"/>
              <a:gd name="connsiteX144" fmla="*/ 1001134 w 4910982"/>
              <a:gd name="connsiteY144" fmla="*/ 3129768 h 3854981"/>
              <a:gd name="connsiteX145" fmla="*/ 930189 w 4910982"/>
              <a:gd name="connsiteY145" fmla="*/ 3098236 h 3854981"/>
              <a:gd name="connsiteX146" fmla="*/ 867127 w 4910982"/>
              <a:gd name="connsiteY146" fmla="*/ 3074588 h 3854981"/>
              <a:gd name="connsiteX147" fmla="*/ 819831 w 4910982"/>
              <a:gd name="connsiteY147" fmla="*/ 3058823 h 3854981"/>
              <a:gd name="connsiteX148" fmla="*/ 788300 w 4910982"/>
              <a:gd name="connsiteY148" fmla="*/ 3043057 h 3854981"/>
              <a:gd name="connsiteX149" fmla="*/ 764651 w 4910982"/>
              <a:gd name="connsiteY149" fmla="*/ 3035174 h 3854981"/>
              <a:gd name="connsiteX150" fmla="*/ 709472 w 4910982"/>
              <a:gd name="connsiteY150" fmla="*/ 3011526 h 3854981"/>
              <a:gd name="connsiteX151" fmla="*/ 646410 w 4910982"/>
              <a:gd name="connsiteY151" fmla="*/ 2995761 h 3854981"/>
              <a:gd name="connsiteX152" fmla="*/ 591231 w 4910982"/>
              <a:gd name="connsiteY152" fmla="*/ 2956347 h 3854981"/>
              <a:gd name="connsiteX153" fmla="*/ 536051 w 4910982"/>
              <a:gd name="connsiteY153" fmla="*/ 2901168 h 3854981"/>
              <a:gd name="connsiteX154" fmla="*/ 504520 w 4910982"/>
              <a:gd name="connsiteY154" fmla="*/ 2885402 h 3854981"/>
              <a:gd name="connsiteX155" fmla="*/ 449341 w 4910982"/>
              <a:gd name="connsiteY155" fmla="*/ 2845988 h 3854981"/>
              <a:gd name="connsiteX156" fmla="*/ 425693 w 4910982"/>
              <a:gd name="connsiteY156" fmla="*/ 2798692 h 3854981"/>
              <a:gd name="connsiteX157" fmla="*/ 417810 w 4910982"/>
              <a:gd name="connsiteY157" fmla="*/ 2775043 h 3854981"/>
              <a:gd name="connsiteX158" fmla="*/ 394162 w 4910982"/>
              <a:gd name="connsiteY158" fmla="*/ 2751395 h 3854981"/>
              <a:gd name="connsiteX159" fmla="*/ 346865 w 4910982"/>
              <a:gd name="connsiteY159" fmla="*/ 2672568 h 3854981"/>
              <a:gd name="connsiteX160" fmla="*/ 307451 w 4910982"/>
              <a:gd name="connsiteY160" fmla="*/ 2609505 h 3854981"/>
              <a:gd name="connsiteX161" fmla="*/ 291686 w 4910982"/>
              <a:gd name="connsiteY161" fmla="*/ 2577974 h 3854981"/>
              <a:gd name="connsiteX162" fmla="*/ 220741 w 4910982"/>
              <a:gd name="connsiteY162" fmla="*/ 2491264 h 3854981"/>
              <a:gd name="connsiteX163" fmla="*/ 173444 w 4910982"/>
              <a:gd name="connsiteY163" fmla="*/ 2412436 h 3854981"/>
              <a:gd name="connsiteX164" fmla="*/ 141913 w 4910982"/>
              <a:gd name="connsiteY164" fmla="*/ 2365140 h 3854981"/>
              <a:gd name="connsiteX165" fmla="*/ 86734 w 4910982"/>
              <a:gd name="connsiteY165" fmla="*/ 2286312 h 3854981"/>
              <a:gd name="connsiteX166" fmla="*/ 78851 w 4910982"/>
              <a:gd name="connsiteY166" fmla="*/ 2262664 h 3854981"/>
              <a:gd name="connsiteX167" fmla="*/ 63086 w 4910982"/>
              <a:gd name="connsiteY167" fmla="*/ 2199602 h 3854981"/>
              <a:gd name="connsiteX168" fmla="*/ 47320 w 4910982"/>
              <a:gd name="connsiteY168" fmla="*/ 2175954 h 3854981"/>
              <a:gd name="connsiteX169" fmla="*/ 39437 w 4910982"/>
              <a:gd name="connsiteY169" fmla="*/ 2144423 h 3854981"/>
              <a:gd name="connsiteX170" fmla="*/ 31555 w 4910982"/>
              <a:gd name="connsiteY170" fmla="*/ 2073478 h 3854981"/>
              <a:gd name="connsiteX171" fmla="*/ 23672 w 4910982"/>
              <a:gd name="connsiteY171" fmla="*/ 1994650 h 3854981"/>
              <a:gd name="connsiteX172" fmla="*/ 24 w 4910982"/>
              <a:gd name="connsiteY172" fmla="*/ 1892174 h 3854981"/>
              <a:gd name="connsiteX173" fmla="*/ 15789 w 4910982"/>
              <a:gd name="connsiteY173" fmla="*/ 1498036 h 3854981"/>
              <a:gd name="connsiteX174" fmla="*/ 23672 w 4910982"/>
              <a:gd name="connsiteY174" fmla="*/ 1450740 h 3854981"/>
              <a:gd name="connsiteX175" fmla="*/ 39437 w 4910982"/>
              <a:gd name="connsiteY175" fmla="*/ 1427092 h 3854981"/>
              <a:gd name="connsiteX176" fmla="*/ 55203 w 4910982"/>
              <a:gd name="connsiteY176" fmla="*/ 1371912 h 3854981"/>
              <a:gd name="connsiteX177" fmla="*/ 63086 w 4910982"/>
              <a:gd name="connsiteY177" fmla="*/ 1340381 h 3854981"/>
              <a:gd name="connsiteX178" fmla="*/ 78851 w 4910982"/>
              <a:gd name="connsiteY178" fmla="*/ 1308850 h 3854981"/>
              <a:gd name="connsiteX179" fmla="*/ 102500 w 4910982"/>
              <a:gd name="connsiteY179" fmla="*/ 1237905 h 3854981"/>
              <a:gd name="connsiteX180" fmla="*/ 118265 w 4910982"/>
              <a:gd name="connsiteY180" fmla="*/ 1206374 h 3854981"/>
              <a:gd name="connsiteX181" fmla="*/ 134031 w 4910982"/>
              <a:gd name="connsiteY181" fmla="*/ 1159078 h 3854981"/>
              <a:gd name="connsiteX182" fmla="*/ 141913 w 4910982"/>
              <a:gd name="connsiteY182" fmla="*/ 1135430 h 3854981"/>
              <a:gd name="connsiteX183" fmla="*/ 149796 w 4910982"/>
              <a:gd name="connsiteY183" fmla="*/ 1103899 h 3854981"/>
              <a:gd name="connsiteX184" fmla="*/ 165562 w 4910982"/>
              <a:gd name="connsiteY184" fmla="*/ 1080250 h 3854981"/>
              <a:gd name="connsiteX185" fmla="*/ 181327 w 4910982"/>
              <a:gd name="connsiteY185" fmla="*/ 1032954 h 3854981"/>
              <a:gd name="connsiteX186" fmla="*/ 197093 w 4910982"/>
              <a:gd name="connsiteY186" fmla="*/ 977774 h 3854981"/>
              <a:gd name="connsiteX187" fmla="*/ 212858 w 4910982"/>
              <a:gd name="connsiteY187" fmla="*/ 946243 h 3854981"/>
              <a:gd name="connsiteX188" fmla="*/ 220741 w 4910982"/>
              <a:gd name="connsiteY188" fmla="*/ 898947 h 3854981"/>
              <a:gd name="connsiteX189" fmla="*/ 252272 w 4910982"/>
              <a:gd name="connsiteY189" fmla="*/ 867416 h 3854981"/>
              <a:gd name="connsiteX190" fmla="*/ 260155 w 4910982"/>
              <a:gd name="connsiteY190" fmla="*/ 796471 h 3854981"/>
              <a:gd name="connsiteX191" fmla="*/ 283803 w 4910982"/>
              <a:gd name="connsiteY191" fmla="*/ 725526 h 3854981"/>
              <a:gd name="connsiteX192" fmla="*/ 307451 w 4910982"/>
              <a:gd name="connsiteY192" fmla="*/ 654581 h 3854981"/>
              <a:gd name="connsiteX193" fmla="*/ 315334 w 4910982"/>
              <a:gd name="connsiteY193" fmla="*/ 630933 h 3854981"/>
              <a:gd name="connsiteX194" fmla="*/ 331100 w 4910982"/>
              <a:gd name="connsiteY194" fmla="*/ 599402 h 3854981"/>
              <a:gd name="connsiteX195" fmla="*/ 346865 w 4910982"/>
              <a:gd name="connsiteY195" fmla="*/ 575754 h 3854981"/>
              <a:gd name="connsiteX196" fmla="*/ 378396 w 4910982"/>
              <a:gd name="connsiteY196" fmla="*/ 528457 h 3854981"/>
              <a:gd name="connsiteX197" fmla="*/ 402044 w 4910982"/>
              <a:gd name="connsiteY197" fmla="*/ 481161 h 3854981"/>
              <a:gd name="connsiteX198" fmla="*/ 386279 w 4910982"/>
              <a:gd name="connsiteY198" fmla="*/ 481161 h 38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910982" h="3854981">
                <a:moveTo>
                  <a:pt x="386279" y="481161"/>
                </a:moveTo>
                <a:cubicBezTo>
                  <a:pt x="388907" y="473278"/>
                  <a:pt x="405333" y="448124"/>
                  <a:pt x="417810" y="433864"/>
                </a:cubicBezTo>
                <a:cubicBezTo>
                  <a:pt x="424048" y="426734"/>
                  <a:pt x="434180" y="424164"/>
                  <a:pt x="441458" y="418099"/>
                </a:cubicBezTo>
                <a:cubicBezTo>
                  <a:pt x="450022" y="410962"/>
                  <a:pt x="457765" y="402840"/>
                  <a:pt x="465106" y="394450"/>
                </a:cubicBezTo>
                <a:cubicBezTo>
                  <a:pt x="482249" y="374857"/>
                  <a:pt x="498887" y="348031"/>
                  <a:pt x="520286" y="331388"/>
                </a:cubicBezTo>
                <a:cubicBezTo>
                  <a:pt x="535242" y="319755"/>
                  <a:pt x="552424" y="311226"/>
                  <a:pt x="567582" y="299857"/>
                </a:cubicBezTo>
                <a:cubicBezTo>
                  <a:pt x="578092" y="291974"/>
                  <a:pt x="587706" y="282727"/>
                  <a:pt x="599113" y="276209"/>
                </a:cubicBezTo>
                <a:cubicBezTo>
                  <a:pt x="606328" y="272086"/>
                  <a:pt x="615197" y="271764"/>
                  <a:pt x="622762" y="268326"/>
                </a:cubicBezTo>
                <a:cubicBezTo>
                  <a:pt x="644157" y="258601"/>
                  <a:pt x="663819" y="245047"/>
                  <a:pt x="685824" y="236795"/>
                </a:cubicBezTo>
                <a:cubicBezTo>
                  <a:pt x="706112" y="229187"/>
                  <a:pt x="727865" y="226285"/>
                  <a:pt x="748886" y="221030"/>
                </a:cubicBezTo>
                <a:cubicBezTo>
                  <a:pt x="759396" y="213147"/>
                  <a:pt x="768070" y="201871"/>
                  <a:pt x="780417" y="197381"/>
                </a:cubicBezTo>
                <a:cubicBezTo>
                  <a:pt x="790225" y="193815"/>
                  <a:pt x="905399" y="181715"/>
                  <a:pt x="906541" y="181616"/>
                </a:cubicBezTo>
                <a:cubicBezTo>
                  <a:pt x="979329" y="175286"/>
                  <a:pt x="1257875" y="158773"/>
                  <a:pt x="1269148" y="157968"/>
                </a:cubicBezTo>
                <a:cubicBezTo>
                  <a:pt x="1295488" y="156087"/>
                  <a:pt x="1321699" y="152713"/>
                  <a:pt x="1347975" y="150085"/>
                </a:cubicBezTo>
                <a:cubicBezTo>
                  <a:pt x="1407421" y="130270"/>
                  <a:pt x="1334143" y="157000"/>
                  <a:pt x="1395272" y="126436"/>
                </a:cubicBezTo>
                <a:cubicBezTo>
                  <a:pt x="1402704" y="122720"/>
                  <a:pt x="1410904" y="120740"/>
                  <a:pt x="1418920" y="118554"/>
                </a:cubicBezTo>
                <a:cubicBezTo>
                  <a:pt x="1439824" y="112853"/>
                  <a:pt x="1461426" y="109640"/>
                  <a:pt x="1481982" y="102788"/>
                </a:cubicBezTo>
                <a:cubicBezTo>
                  <a:pt x="1493130" y="99072"/>
                  <a:pt x="1502365" y="90739"/>
                  <a:pt x="1513513" y="87023"/>
                </a:cubicBezTo>
                <a:cubicBezTo>
                  <a:pt x="1526224" y="82786"/>
                  <a:pt x="1540001" y="82665"/>
                  <a:pt x="1552927" y="79140"/>
                </a:cubicBezTo>
                <a:cubicBezTo>
                  <a:pt x="1568960" y="74767"/>
                  <a:pt x="1584167" y="67656"/>
                  <a:pt x="1600224" y="63374"/>
                </a:cubicBezTo>
                <a:cubicBezTo>
                  <a:pt x="1657274" y="48161"/>
                  <a:pt x="1715351" y="40171"/>
                  <a:pt x="1773644" y="31843"/>
                </a:cubicBezTo>
                <a:cubicBezTo>
                  <a:pt x="1835684" y="-5380"/>
                  <a:pt x="1812879" y="312"/>
                  <a:pt x="1915534" y="312"/>
                </a:cubicBezTo>
                <a:lnTo>
                  <a:pt x="3003355" y="8195"/>
                </a:lnTo>
                <a:lnTo>
                  <a:pt x="3042769" y="16078"/>
                </a:lnTo>
                <a:cubicBezTo>
                  <a:pt x="3066456" y="21154"/>
                  <a:pt x="3089916" y="27310"/>
                  <a:pt x="3113713" y="31843"/>
                </a:cubicBezTo>
                <a:cubicBezTo>
                  <a:pt x="3145114" y="37824"/>
                  <a:pt x="3177026" y="41024"/>
                  <a:pt x="3208306" y="47609"/>
                </a:cubicBezTo>
                <a:cubicBezTo>
                  <a:pt x="3261496" y="58807"/>
                  <a:pt x="3273244" y="69255"/>
                  <a:pt x="3326548" y="87023"/>
                </a:cubicBezTo>
                <a:cubicBezTo>
                  <a:pt x="3336826" y="90449"/>
                  <a:pt x="3347569" y="92278"/>
                  <a:pt x="3358079" y="94905"/>
                </a:cubicBezTo>
                <a:cubicBezTo>
                  <a:pt x="3365962" y="102788"/>
                  <a:pt x="3375543" y="109278"/>
                  <a:pt x="3381727" y="118554"/>
                </a:cubicBezTo>
                <a:cubicBezTo>
                  <a:pt x="3387864" y="127759"/>
                  <a:pt x="3394339" y="166373"/>
                  <a:pt x="3397493" y="173733"/>
                </a:cubicBezTo>
                <a:cubicBezTo>
                  <a:pt x="3401225" y="182441"/>
                  <a:pt x="3409021" y="188907"/>
                  <a:pt x="3413258" y="197381"/>
                </a:cubicBezTo>
                <a:cubicBezTo>
                  <a:pt x="3416974" y="204813"/>
                  <a:pt x="3417425" y="213598"/>
                  <a:pt x="3421141" y="221030"/>
                </a:cubicBezTo>
                <a:cubicBezTo>
                  <a:pt x="3425378" y="229504"/>
                  <a:pt x="3433058" y="236021"/>
                  <a:pt x="3436906" y="244678"/>
                </a:cubicBezTo>
                <a:cubicBezTo>
                  <a:pt x="3443655" y="259864"/>
                  <a:pt x="3447417" y="276209"/>
                  <a:pt x="3452672" y="291974"/>
                </a:cubicBezTo>
                <a:cubicBezTo>
                  <a:pt x="3455300" y="299857"/>
                  <a:pt x="3454679" y="309747"/>
                  <a:pt x="3460555" y="315623"/>
                </a:cubicBezTo>
                <a:cubicBezTo>
                  <a:pt x="3468438" y="323506"/>
                  <a:pt x="3477723" y="330200"/>
                  <a:pt x="3484203" y="339271"/>
                </a:cubicBezTo>
                <a:cubicBezTo>
                  <a:pt x="3491033" y="348833"/>
                  <a:pt x="3492321" y="361880"/>
                  <a:pt x="3499969" y="370802"/>
                </a:cubicBezTo>
                <a:cubicBezTo>
                  <a:pt x="3508519" y="380777"/>
                  <a:pt x="3520990" y="386567"/>
                  <a:pt x="3531500" y="394450"/>
                </a:cubicBezTo>
                <a:cubicBezTo>
                  <a:pt x="3563880" y="443023"/>
                  <a:pt x="3532420" y="389327"/>
                  <a:pt x="3555148" y="457512"/>
                </a:cubicBezTo>
                <a:cubicBezTo>
                  <a:pt x="3559641" y="470992"/>
                  <a:pt x="3588498" y="520372"/>
                  <a:pt x="3594562" y="528457"/>
                </a:cubicBezTo>
                <a:cubicBezTo>
                  <a:pt x="3601251" y="537375"/>
                  <a:pt x="3611521" y="543187"/>
                  <a:pt x="3618210" y="552105"/>
                </a:cubicBezTo>
                <a:cubicBezTo>
                  <a:pt x="3627403" y="564362"/>
                  <a:pt x="3633738" y="578526"/>
                  <a:pt x="3641858" y="591519"/>
                </a:cubicBezTo>
                <a:cubicBezTo>
                  <a:pt x="3646879" y="599553"/>
                  <a:pt x="3652603" y="607134"/>
                  <a:pt x="3657624" y="615168"/>
                </a:cubicBezTo>
                <a:cubicBezTo>
                  <a:pt x="3665744" y="628160"/>
                  <a:pt x="3672773" y="641833"/>
                  <a:pt x="3681272" y="654581"/>
                </a:cubicBezTo>
                <a:cubicBezTo>
                  <a:pt x="3698188" y="679954"/>
                  <a:pt x="3706587" y="685087"/>
                  <a:pt x="3720686" y="709761"/>
                </a:cubicBezTo>
                <a:cubicBezTo>
                  <a:pt x="3726516" y="719964"/>
                  <a:pt x="3730621" y="731089"/>
                  <a:pt x="3736451" y="741292"/>
                </a:cubicBezTo>
                <a:cubicBezTo>
                  <a:pt x="3741151" y="749518"/>
                  <a:pt x="3747616" y="756658"/>
                  <a:pt x="3752217" y="764940"/>
                </a:cubicBezTo>
                <a:cubicBezTo>
                  <a:pt x="3760777" y="780348"/>
                  <a:pt x="3766088" y="797570"/>
                  <a:pt x="3775865" y="812236"/>
                </a:cubicBezTo>
                <a:cubicBezTo>
                  <a:pt x="3782049" y="821512"/>
                  <a:pt x="3792549" y="827180"/>
                  <a:pt x="3799513" y="835885"/>
                </a:cubicBezTo>
                <a:cubicBezTo>
                  <a:pt x="3813633" y="853535"/>
                  <a:pt x="3825789" y="872671"/>
                  <a:pt x="3838927" y="891064"/>
                </a:cubicBezTo>
                <a:cubicBezTo>
                  <a:pt x="3853379" y="934419"/>
                  <a:pt x="3838127" y="895577"/>
                  <a:pt x="3862575" y="938361"/>
                </a:cubicBezTo>
                <a:cubicBezTo>
                  <a:pt x="3892620" y="990941"/>
                  <a:pt x="3862611" y="950238"/>
                  <a:pt x="3901989" y="1009305"/>
                </a:cubicBezTo>
                <a:cubicBezTo>
                  <a:pt x="3909277" y="1020236"/>
                  <a:pt x="3918001" y="1030145"/>
                  <a:pt x="3925637" y="1040836"/>
                </a:cubicBezTo>
                <a:cubicBezTo>
                  <a:pt x="3931144" y="1048545"/>
                  <a:pt x="3935896" y="1056776"/>
                  <a:pt x="3941403" y="1064485"/>
                </a:cubicBezTo>
                <a:cubicBezTo>
                  <a:pt x="3949039" y="1075176"/>
                  <a:pt x="3956262" y="1086251"/>
                  <a:pt x="3965051" y="1096016"/>
                </a:cubicBezTo>
                <a:cubicBezTo>
                  <a:pt x="3979966" y="1112588"/>
                  <a:pt x="4012348" y="1143312"/>
                  <a:pt x="4012348" y="1143312"/>
                </a:cubicBezTo>
                <a:cubicBezTo>
                  <a:pt x="4017603" y="1153822"/>
                  <a:pt x="4021063" y="1165442"/>
                  <a:pt x="4028113" y="1174843"/>
                </a:cubicBezTo>
                <a:cubicBezTo>
                  <a:pt x="4047228" y="1200330"/>
                  <a:pt x="4059461" y="1206252"/>
                  <a:pt x="4083293" y="1222140"/>
                </a:cubicBezTo>
                <a:lnTo>
                  <a:pt x="4114824" y="1269436"/>
                </a:lnTo>
                <a:cubicBezTo>
                  <a:pt x="4120079" y="1277319"/>
                  <a:pt x="4123890" y="1286386"/>
                  <a:pt x="4130589" y="1293085"/>
                </a:cubicBezTo>
                <a:lnTo>
                  <a:pt x="4154237" y="1316733"/>
                </a:lnTo>
                <a:cubicBezTo>
                  <a:pt x="4208802" y="1453142"/>
                  <a:pt x="4138532" y="1285322"/>
                  <a:pt x="4185769" y="1379795"/>
                </a:cubicBezTo>
                <a:cubicBezTo>
                  <a:pt x="4192097" y="1392451"/>
                  <a:pt x="4195206" y="1406553"/>
                  <a:pt x="4201534" y="1419209"/>
                </a:cubicBezTo>
                <a:cubicBezTo>
                  <a:pt x="4208386" y="1432913"/>
                  <a:pt x="4217741" y="1445230"/>
                  <a:pt x="4225182" y="1458623"/>
                </a:cubicBezTo>
                <a:cubicBezTo>
                  <a:pt x="4230889" y="1468895"/>
                  <a:pt x="4234118" y="1480592"/>
                  <a:pt x="4240948" y="1490154"/>
                </a:cubicBezTo>
                <a:cubicBezTo>
                  <a:pt x="4247428" y="1499225"/>
                  <a:pt x="4257459" y="1505238"/>
                  <a:pt x="4264596" y="1513802"/>
                </a:cubicBezTo>
                <a:cubicBezTo>
                  <a:pt x="4270661" y="1521080"/>
                  <a:pt x="4274855" y="1529741"/>
                  <a:pt x="4280362" y="1537450"/>
                </a:cubicBezTo>
                <a:cubicBezTo>
                  <a:pt x="4287998" y="1548141"/>
                  <a:pt x="4297047" y="1557840"/>
                  <a:pt x="4304010" y="1568981"/>
                </a:cubicBezTo>
                <a:cubicBezTo>
                  <a:pt x="4310238" y="1578946"/>
                  <a:pt x="4312561" y="1591236"/>
                  <a:pt x="4319775" y="1600512"/>
                </a:cubicBezTo>
                <a:cubicBezTo>
                  <a:pt x="4331182" y="1615178"/>
                  <a:pt x="4346845" y="1626039"/>
                  <a:pt x="4359189" y="1639926"/>
                </a:cubicBezTo>
                <a:cubicBezTo>
                  <a:pt x="4384755" y="1668688"/>
                  <a:pt x="4378265" y="1667988"/>
                  <a:pt x="4398603" y="1695105"/>
                </a:cubicBezTo>
                <a:cubicBezTo>
                  <a:pt x="4408698" y="1708565"/>
                  <a:pt x="4421478" y="1720092"/>
                  <a:pt x="4430134" y="1734519"/>
                </a:cubicBezTo>
                <a:cubicBezTo>
                  <a:pt x="4437414" y="1746653"/>
                  <a:pt x="4438213" y="1762053"/>
                  <a:pt x="4445900" y="1773933"/>
                </a:cubicBezTo>
                <a:cubicBezTo>
                  <a:pt x="4478839" y="1824840"/>
                  <a:pt x="4512755" y="1862144"/>
                  <a:pt x="4548375" y="1907940"/>
                </a:cubicBezTo>
                <a:cubicBezTo>
                  <a:pt x="4556441" y="1918311"/>
                  <a:pt x="4562734" y="1930181"/>
                  <a:pt x="4572024" y="1939471"/>
                </a:cubicBezTo>
                <a:cubicBezTo>
                  <a:pt x="4585162" y="1952609"/>
                  <a:pt x="4599008" y="1965075"/>
                  <a:pt x="4611437" y="1978885"/>
                </a:cubicBezTo>
                <a:cubicBezTo>
                  <a:pt x="4645103" y="2016291"/>
                  <a:pt x="4637390" y="2018429"/>
                  <a:pt x="4674500" y="2049830"/>
                </a:cubicBezTo>
                <a:cubicBezTo>
                  <a:pt x="4697370" y="2069182"/>
                  <a:pt x="4724260" y="2083825"/>
                  <a:pt x="4745444" y="2105009"/>
                </a:cubicBezTo>
                <a:cubicBezTo>
                  <a:pt x="4763837" y="2123402"/>
                  <a:pt x="4785017" y="2139378"/>
                  <a:pt x="4800624" y="2160188"/>
                </a:cubicBezTo>
                <a:cubicBezTo>
                  <a:pt x="4815455" y="2179963"/>
                  <a:pt x="4846097" y="2219605"/>
                  <a:pt x="4855803" y="2239016"/>
                </a:cubicBezTo>
                <a:lnTo>
                  <a:pt x="4871569" y="2270547"/>
                </a:lnTo>
                <a:cubicBezTo>
                  <a:pt x="4886100" y="2328676"/>
                  <a:pt x="4870485" y="2275903"/>
                  <a:pt x="4895217" y="2333609"/>
                </a:cubicBezTo>
                <a:cubicBezTo>
                  <a:pt x="4902004" y="2349445"/>
                  <a:pt x="4906981" y="2372782"/>
                  <a:pt x="4910982" y="2388788"/>
                </a:cubicBezTo>
                <a:cubicBezTo>
                  <a:pt x="4908355" y="2499147"/>
                  <a:pt x="4909986" y="2609689"/>
                  <a:pt x="4903100" y="2719864"/>
                </a:cubicBezTo>
                <a:cubicBezTo>
                  <a:pt x="4902063" y="2736450"/>
                  <a:pt x="4891899" y="2751182"/>
                  <a:pt x="4887334" y="2767161"/>
                </a:cubicBezTo>
                <a:cubicBezTo>
                  <a:pt x="4857380" y="2872004"/>
                  <a:pt x="4886294" y="2777906"/>
                  <a:pt x="4855803" y="2861754"/>
                </a:cubicBezTo>
                <a:cubicBezTo>
                  <a:pt x="4850124" y="2877372"/>
                  <a:pt x="4846209" y="2893620"/>
                  <a:pt x="4840037" y="2909050"/>
                </a:cubicBezTo>
                <a:cubicBezTo>
                  <a:pt x="4835673" y="2919960"/>
                  <a:pt x="4828398" y="2929578"/>
                  <a:pt x="4824272" y="2940581"/>
                </a:cubicBezTo>
                <a:cubicBezTo>
                  <a:pt x="4809243" y="2980659"/>
                  <a:pt x="4823750" y="2961461"/>
                  <a:pt x="4808506" y="2995761"/>
                </a:cubicBezTo>
                <a:cubicBezTo>
                  <a:pt x="4801347" y="3011868"/>
                  <a:pt x="4791247" y="3026629"/>
                  <a:pt x="4784858" y="3043057"/>
                </a:cubicBezTo>
                <a:cubicBezTo>
                  <a:pt x="4772812" y="3074034"/>
                  <a:pt x="4761388" y="3105406"/>
                  <a:pt x="4753327" y="3137650"/>
                </a:cubicBezTo>
                <a:lnTo>
                  <a:pt x="4737562" y="3200712"/>
                </a:lnTo>
                <a:cubicBezTo>
                  <a:pt x="4734934" y="3211222"/>
                  <a:pt x="4737340" y="3224582"/>
                  <a:pt x="4729679" y="3232243"/>
                </a:cubicBezTo>
                <a:lnTo>
                  <a:pt x="4706031" y="3255892"/>
                </a:lnTo>
                <a:cubicBezTo>
                  <a:pt x="4689121" y="3306620"/>
                  <a:pt x="4711405" y="3251522"/>
                  <a:pt x="4674500" y="3303188"/>
                </a:cubicBezTo>
                <a:cubicBezTo>
                  <a:pt x="4659050" y="3324818"/>
                  <a:pt x="4661581" y="3339756"/>
                  <a:pt x="4642969" y="3358368"/>
                </a:cubicBezTo>
                <a:cubicBezTo>
                  <a:pt x="4636270" y="3365067"/>
                  <a:pt x="4626598" y="3368068"/>
                  <a:pt x="4619320" y="3374133"/>
                </a:cubicBezTo>
                <a:cubicBezTo>
                  <a:pt x="4579064" y="3407679"/>
                  <a:pt x="4615182" y="3392903"/>
                  <a:pt x="4564141" y="3405664"/>
                </a:cubicBezTo>
                <a:cubicBezTo>
                  <a:pt x="4561513" y="3413547"/>
                  <a:pt x="4562133" y="3423437"/>
                  <a:pt x="4556258" y="3429312"/>
                </a:cubicBezTo>
                <a:cubicBezTo>
                  <a:pt x="4550383" y="3435187"/>
                  <a:pt x="4539824" y="3433073"/>
                  <a:pt x="4532610" y="3437195"/>
                </a:cubicBezTo>
                <a:cubicBezTo>
                  <a:pt x="4465798" y="3475373"/>
                  <a:pt x="4531652" y="3450652"/>
                  <a:pt x="4477431" y="3468726"/>
                </a:cubicBezTo>
                <a:cubicBezTo>
                  <a:pt x="4466921" y="3479236"/>
                  <a:pt x="4457633" y="3491132"/>
                  <a:pt x="4445900" y="3500257"/>
                </a:cubicBezTo>
                <a:cubicBezTo>
                  <a:pt x="4433806" y="3509663"/>
                  <a:pt x="4419349" y="3515582"/>
                  <a:pt x="4406486" y="3523905"/>
                </a:cubicBezTo>
                <a:cubicBezTo>
                  <a:pt x="4374670" y="3544492"/>
                  <a:pt x="4341006" y="3562708"/>
                  <a:pt x="4311893" y="3586968"/>
                </a:cubicBezTo>
                <a:cubicBezTo>
                  <a:pt x="4225864" y="3658657"/>
                  <a:pt x="4297253" y="3605286"/>
                  <a:pt x="4154237" y="3681561"/>
                </a:cubicBezTo>
                <a:cubicBezTo>
                  <a:pt x="4091022" y="3715276"/>
                  <a:pt x="4044492" y="3744393"/>
                  <a:pt x="3980817" y="3768271"/>
                </a:cubicBezTo>
                <a:cubicBezTo>
                  <a:pt x="3957477" y="3777024"/>
                  <a:pt x="3909872" y="3791919"/>
                  <a:pt x="3909872" y="3791919"/>
                </a:cubicBezTo>
                <a:cubicBezTo>
                  <a:pt x="3899362" y="3799802"/>
                  <a:pt x="3890092" y="3809692"/>
                  <a:pt x="3878341" y="3815568"/>
                </a:cubicBezTo>
                <a:cubicBezTo>
                  <a:pt x="3868651" y="3820413"/>
                  <a:pt x="3857227" y="3820474"/>
                  <a:pt x="3846810" y="3823450"/>
                </a:cubicBezTo>
                <a:cubicBezTo>
                  <a:pt x="3838821" y="3825733"/>
                  <a:pt x="3830594" y="3827617"/>
                  <a:pt x="3823162" y="3831333"/>
                </a:cubicBezTo>
                <a:cubicBezTo>
                  <a:pt x="3768728" y="3858551"/>
                  <a:pt x="3833600" y="3838578"/>
                  <a:pt x="3767982" y="3854981"/>
                </a:cubicBezTo>
                <a:cubicBezTo>
                  <a:pt x="3746241" y="3852264"/>
                  <a:pt x="3705576" y="3851368"/>
                  <a:pt x="3681272" y="3839216"/>
                </a:cubicBezTo>
                <a:cubicBezTo>
                  <a:pt x="3672798" y="3834979"/>
                  <a:pt x="3665333" y="3828957"/>
                  <a:pt x="3657624" y="3823450"/>
                </a:cubicBezTo>
                <a:cubicBezTo>
                  <a:pt x="3646933" y="3815814"/>
                  <a:pt x="3637844" y="3805677"/>
                  <a:pt x="3626093" y="3799802"/>
                </a:cubicBezTo>
                <a:cubicBezTo>
                  <a:pt x="3611229" y="3792370"/>
                  <a:pt x="3593660" y="3791468"/>
                  <a:pt x="3578796" y="3784036"/>
                </a:cubicBezTo>
                <a:cubicBezTo>
                  <a:pt x="3561849" y="3775562"/>
                  <a:pt x="3547867" y="3762052"/>
                  <a:pt x="3531500" y="3752505"/>
                </a:cubicBezTo>
                <a:cubicBezTo>
                  <a:pt x="3516275" y="3743624"/>
                  <a:pt x="3499428" y="3737738"/>
                  <a:pt x="3484203" y="3728857"/>
                </a:cubicBezTo>
                <a:cubicBezTo>
                  <a:pt x="3467836" y="3719310"/>
                  <a:pt x="3453273" y="3706873"/>
                  <a:pt x="3436906" y="3697326"/>
                </a:cubicBezTo>
                <a:cubicBezTo>
                  <a:pt x="3421681" y="3688445"/>
                  <a:pt x="3405084" y="3682118"/>
                  <a:pt x="3389610" y="3673678"/>
                </a:cubicBezTo>
                <a:cubicBezTo>
                  <a:pt x="3376159" y="3666341"/>
                  <a:pt x="3364144" y="3656370"/>
                  <a:pt x="3350196" y="3650030"/>
                </a:cubicBezTo>
                <a:cubicBezTo>
                  <a:pt x="3288164" y="3621833"/>
                  <a:pt x="3320301" y="3647858"/>
                  <a:pt x="3271369" y="3618499"/>
                </a:cubicBezTo>
                <a:cubicBezTo>
                  <a:pt x="3255121" y="3608751"/>
                  <a:pt x="3241242" y="3594981"/>
                  <a:pt x="3224072" y="3586968"/>
                </a:cubicBezTo>
                <a:cubicBezTo>
                  <a:pt x="3201483" y="3576426"/>
                  <a:pt x="3174502" y="3576144"/>
                  <a:pt x="3153127" y="3563319"/>
                </a:cubicBezTo>
                <a:cubicBezTo>
                  <a:pt x="3055213" y="3504571"/>
                  <a:pt x="3163374" y="3564265"/>
                  <a:pt x="3082182" y="3531788"/>
                </a:cubicBezTo>
                <a:cubicBezTo>
                  <a:pt x="3039261" y="3514620"/>
                  <a:pt x="3037579" y="3504404"/>
                  <a:pt x="2995472" y="3492374"/>
                </a:cubicBezTo>
                <a:cubicBezTo>
                  <a:pt x="2972179" y="3485719"/>
                  <a:pt x="2948175" y="3481864"/>
                  <a:pt x="2924527" y="3476609"/>
                </a:cubicBezTo>
                <a:cubicBezTo>
                  <a:pt x="2891871" y="3454837"/>
                  <a:pt x="2905545" y="3461608"/>
                  <a:pt x="2861465" y="3445078"/>
                </a:cubicBezTo>
                <a:cubicBezTo>
                  <a:pt x="2853685" y="3442161"/>
                  <a:pt x="2846029" y="3438458"/>
                  <a:pt x="2837817" y="3437195"/>
                </a:cubicBezTo>
                <a:cubicBezTo>
                  <a:pt x="2811717" y="3433180"/>
                  <a:pt x="2785164" y="3432802"/>
                  <a:pt x="2758989" y="3429312"/>
                </a:cubicBezTo>
                <a:cubicBezTo>
                  <a:pt x="2745708" y="3427541"/>
                  <a:pt x="2732713" y="3424057"/>
                  <a:pt x="2719575" y="3421430"/>
                </a:cubicBezTo>
                <a:cubicBezTo>
                  <a:pt x="2515816" y="3450536"/>
                  <a:pt x="2641980" y="3435482"/>
                  <a:pt x="2199313" y="3421430"/>
                </a:cubicBezTo>
                <a:cubicBezTo>
                  <a:pt x="2188485" y="3421086"/>
                  <a:pt x="2178375" y="3415817"/>
                  <a:pt x="2167782" y="3413547"/>
                </a:cubicBezTo>
                <a:cubicBezTo>
                  <a:pt x="2141581" y="3407932"/>
                  <a:pt x="2115386" y="3402186"/>
                  <a:pt x="2088955" y="3397781"/>
                </a:cubicBezTo>
                <a:cubicBezTo>
                  <a:pt x="2068059" y="3394298"/>
                  <a:pt x="2046864" y="3392895"/>
                  <a:pt x="2025893" y="3389899"/>
                </a:cubicBezTo>
                <a:cubicBezTo>
                  <a:pt x="2010070" y="3387639"/>
                  <a:pt x="1994439" y="3384128"/>
                  <a:pt x="1978596" y="3382016"/>
                </a:cubicBezTo>
                <a:cubicBezTo>
                  <a:pt x="1955011" y="3378871"/>
                  <a:pt x="1931236" y="3377278"/>
                  <a:pt x="1907651" y="3374133"/>
                </a:cubicBezTo>
                <a:cubicBezTo>
                  <a:pt x="1771078" y="3355923"/>
                  <a:pt x="1939789" y="3376195"/>
                  <a:pt x="1820941" y="3358368"/>
                </a:cubicBezTo>
                <a:cubicBezTo>
                  <a:pt x="1781618" y="3352470"/>
                  <a:pt x="1742114" y="3347857"/>
                  <a:pt x="1702700" y="3342602"/>
                </a:cubicBezTo>
                <a:cubicBezTo>
                  <a:pt x="1663286" y="3329464"/>
                  <a:pt x="1625197" y="3311336"/>
                  <a:pt x="1584458" y="3303188"/>
                </a:cubicBezTo>
                <a:cubicBezTo>
                  <a:pt x="1571320" y="3300560"/>
                  <a:pt x="1557850" y="3299245"/>
                  <a:pt x="1545044" y="3295305"/>
                </a:cubicBezTo>
                <a:cubicBezTo>
                  <a:pt x="1498119" y="3280867"/>
                  <a:pt x="1429487" y="3248030"/>
                  <a:pt x="1387389" y="3232243"/>
                </a:cubicBezTo>
                <a:cubicBezTo>
                  <a:pt x="1356269" y="3220573"/>
                  <a:pt x="1324956" y="3209102"/>
                  <a:pt x="1292796" y="3200712"/>
                </a:cubicBezTo>
                <a:cubicBezTo>
                  <a:pt x="1264370" y="3193297"/>
                  <a:pt x="1234512" y="3192362"/>
                  <a:pt x="1206086" y="3184947"/>
                </a:cubicBezTo>
                <a:cubicBezTo>
                  <a:pt x="1173926" y="3176557"/>
                  <a:pt x="1143587" y="3162057"/>
                  <a:pt x="1111493" y="3153416"/>
                </a:cubicBezTo>
                <a:cubicBezTo>
                  <a:pt x="1075165" y="3143635"/>
                  <a:pt x="1037920" y="3137651"/>
                  <a:pt x="1001134" y="3129768"/>
                </a:cubicBezTo>
                <a:cubicBezTo>
                  <a:pt x="977486" y="3119257"/>
                  <a:pt x="954119" y="3108089"/>
                  <a:pt x="930189" y="3098236"/>
                </a:cubicBezTo>
                <a:cubicBezTo>
                  <a:pt x="909430" y="3089688"/>
                  <a:pt x="888269" y="3082139"/>
                  <a:pt x="867127" y="3074588"/>
                </a:cubicBezTo>
                <a:cubicBezTo>
                  <a:pt x="851477" y="3068999"/>
                  <a:pt x="835260" y="3064995"/>
                  <a:pt x="819831" y="3058823"/>
                </a:cubicBezTo>
                <a:cubicBezTo>
                  <a:pt x="808920" y="3054459"/>
                  <a:pt x="799101" y="3047686"/>
                  <a:pt x="788300" y="3043057"/>
                </a:cubicBezTo>
                <a:cubicBezTo>
                  <a:pt x="780662" y="3039784"/>
                  <a:pt x="772289" y="3038447"/>
                  <a:pt x="764651" y="3035174"/>
                </a:cubicBezTo>
                <a:cubicBezTo>
                  <a:pt x="726973" y="3019027"/>
                  <a:pt x="743359" y="3020768"/>
                  <a:pt x="709472" y="3011526"/>
                </a:cubicBezTo>
                <a:cubicBezTo>
                  <a:pt x="688568" y="3005825"/>
                  <a:pt x="646410" y="2995761"/>
                  <a:pt x="646410" y="2995761"/>
                </a:cubicBezTo>
                <a:cubicBezTo>
                  <a:pt x="630341" y="2985048"/>
                  <a:pt x="604672" y="2968566"/>
                  <a:pt x="591231" y="2956347"/>
                </a:cubicBezTo>
                <a:cubicBezTo>
                  <a:pt x="571984" y="2938850"/>
                  <a:pt x="559317" y="2912801"/>
                  <a:pt x="536051" y="2901168"/>
                </a:cubicBezTo>
                <a:cubicBezTo>
                  <a:pt x="525541" y="2895913"/>
                  <a:pt x="514082" y="2892232"/>
                  <a:pt x="504520" y="2885402"/>
                </a:cubicBezTo>
                <a:cubicBezTo>
                  <a:pt x="429953" y="2832139"/>
                  <a:pt x="535759" y="2889198"/>
                  <a:pt x="449341" y="2845988"/>
                </a:cubicBezTo>
                <a:cubicBezTo>
                  <a:pt x="429526" y="2786544"/>
                  <a:pt x="456256" y="2859819"/>
                  <a:pt x="425693" y="2798692"/>
                </a:cubicBezTo>
                <a:cubicBezTo>
                  <a:pt x="421977" y="2791260"/>
                  <a:pt x="422419" y="2781957"/>
                  <a:pt x="417810" y="2775043"/>
                </a:cubicBezTo>
                <a:cubicBezTo>
                  <a:pt x="411626" y="2765767"/>
                  <a:pt x="400507" y="2760561"/>
                  <a:pt x="394162" y="2751395"/>
                </a:cubicBezTo>
                <a:cubicBezTo>
                  <a:pt x="376720" y="2726201"/>
                  <a:pt x="362925" y="2698665"/>
                  <a:pt x="346865" y="2672568"/>
                </a:cubicBezTo>
                <a:cubicBezTo>
                  <a:pt x="318725" y="2626840"/>
                  <a:pt x="342244" y="2672133"/>
                  <a:pt x="307451" y="2609505"/>
                </a:cubicBezTo>
                <a:cubicBezTo>
                  <a:pt x="301744" y="2599233"/>
                  <a:pt x="298635" y="2587450"/>
                  <a:pt x="291686" y="2577974"/>
                </a:cubicBezTo>
                <a:cubicBezTo>
                  <a:pt x="269602" y="2547859"/>
                  <a:pt x="237443" y="2524666"/>
                  <a:pt x="220741" y="2491264"/>
                </a:cubicBezTo>
                <a:cubicBezTo>
                  <a:pt x="196501" y="2442785"/>
                  <a:pt x="211494" y="2469511"/>
                  <a:pt x="173444" y="2412436"/>
                </a:cubicBezTo>
                <a:cubicBezTo>
                  <a:pt x="173433" y="2412419"/>
                  <a:pt x="141925" y="2365156"/>
                  <a:pt x="141913" y="2365140"/>
                </a:cubicBezTo>
                <a:cubicBezTo>
                  <a:pt x="131120" y="2350749"/>
                  <a:pt x="90616" y="2297958"/>
                  <a:pt x="86734" y="2286312"/>
                </a:cubicBezTo>
                <a:cubicBezTo>
                  <a:pt x="84106" y="2278429"/>
                  <a:pt x="81037" y="2270680"/>
                  <a:pt x="78851" y="2262664"/>
                </a:cubicBezTo>
                <a:cubicBezTo>
                  <a:pt x="73150" y="2241760"/>
                  <a:pt x="75105" y="2217630"/>
                  <a:pt x="63086" y="2199602"/>
                </a:cubicBezTo>
                <a:lnTo>
                  <a:pt x="47320" y="2175954"/>
                </a:lnTo>
                <a:cubicBezTo>
                  <a:pt x="44692" y="2165444"/>
                  <a:pt x="41084" y="2155131"/>
                  <a:pt x="39437" y="2144423"/>
                </a:cubicBezTo>
                <a:cubicBezTo>
                  <a:pt x="35819" y="2120906"/>
                  <a:pt x="34046" y="2097141"/>
                  <a:pt x="31555" y="2073478"/>
                </a:cubicBezTo>
                <a:cubicBezTo>
                  <a:pt x="28791" y="2047216"/>
                  <a:pt x="27791" y="2020734"/>
                  <a:pt x="23672" y="1994650"/>
                </a:cubicBezTo>
                <a:cubicBezTo>
                  <a:pt x="19793" y="1970084"/>
                  <a:pt x="7414" y="1921737"/>
                  <a:pt x="24" y="1892174"/>
                </a:cubicBezTo>
                <a:cubicBezTo>
                  <a:pt x="11675" y="1367809"/>
                  <a:pt x="-15683" y="1671124"/>
                  <a:pt x="15789" y="1498036"/>
                </a:cubicBezTo>
                <a:cubicBezTo>
                  <a:pt x="18648" y="1482311"/>
                  <a:pt x="18618" y="1465903"/>
                  <a:pt x="23672" y="1450740"/>
                </a:cubicBezTo>
                <a:cubicBezTo>
                  <a:pt x="26668" y="1441752"/>
                  <a:pt x="34182" y="1434975"/>
                  <a:pt x="39437" y="1427092"/>
                </a:cubicBezTo>
                <a:cubicBezTo>
                  <a:pt x="64080" y="1328523"/>
                  <a:pt x="32585" y="1451073"/>
                  <a:pt x="55203" y="1371912"/>
                </a:cubicBezTo>
                <a:cubicBezTo>
                  <a:pt x="58179" y="1361495"/>
                  <a:pt x="59282" y="1350525"/>
                  <a:pt x="63086" y="1340381"/>
                </a:cubicBezTo>
                <a:cubicBezTo>
                  <a:pt x="67212" y="1329378"/>
                  <a:pt x="74633" y="1319818"/>
                  <a:pt x="78851" y="1308850"/>
                </a:cubicBezTo>
                <a:cubicBezTo>
                  <a:pt x="87800" y="1285584"/>
                  <a:pt x="91352" y="1260201"/>
                  <a:pt x="102500" y="1237905"/>
                </a:cubicBezTo>
                <a:cubicBezTo>
                  <a:pt x="107755" y="1227395"/>
                  <a:pt x="113901" y="1217284"/>
                  <a:pt x="118265" y="1206374"/>
                </a:cubicBezTo>
                <a:cubicBezTo>
                  <a:pt x="124437" y="1190944"/>
                  <a:pt x="128776" y="1174843"/>
                  <a:pt x="134031" y="1159078"/>
                </a:cubicBezTo>
                <a:cubicBezTo>
                  <a:pt x="136659" y="1151195"/>
                  <a:pt x="139898" y="1143491"/>
                  <a:pt x="141913" y="1135430"/>
                </a:cubicBezTo>
                <a:cubicBezTo>
                  <a:pt x="144541" y="1124920"/>
                  <a:pt x="145528" y="1113857"/>
                  <a:pt x="149796" y="1103899"/>
                </a:cubicBezTo>
                <a:cubicBezTo>
                  <a:pt x="153528" y="1095191"/>
                  <a:pt x="160307" y="1088133"/>
                  <a:pt x="165562" y="1080250"/>
                </a:cubicBezTo>
                <a:cubicBezTo>
                  <a:pt x="170817" y="1064485"/>
                  <a:pt x="176440" y="1048837"/>
                  <a:pt x="181327" y="1032954"/>
                </a:cubicBezTo>
                <a:cubicBezTo>
                  <a:pt x="186953" y="1014671"/>
                  <a:pt x="190556" y="995752"/>
                  <a:pt x="197093" y="977774"/>
                </a:cubicBezTo>
                <a:cubicBezTo>
                  <a:pt x="201109" y="966731"/>
                  <a:pt x="207603" y="956753"/>
                  <a:pt x="212858" y="946243"/>
                </a:cubicBezTo>
                <a:cubicBezTo>
                  <a:pt x="215486" y="930478"/>
                  <a:pt x="213593" y="913242"/>
                  <a:pt x="220741" y="898947"/>
                </a:cubicBezTo>
                <a:cubicBezTo>
                  <a:pt x="227388" y="885652"/>
                  <a:pt x="246936" y="881289"/>
                  <a:pt x="252272" y="867416"/>
                </a:cubicBezTo>
                <a:cubicBezTo>
                  <a:pt x="260814" y="845208"/>
                  <a:pt x="255489" y="819803"/>
                  <a:pt x="260155" y="796471"/>
                </a:cubicBezTo>
                <a:cubicBezTo>
                  <a:pt x="260157" y="796459"/>
                  <a:pt x="279860" y="737356"/>
                  <a:pt x="283803" y="725526"/>
                </a:cubicBezTo>
                <a:lnTo>
                  <a:pt x="307451" y="654581"/>
                </a:lnTo>
                <a:cubicBezTo>
                  <a:pt x="310078" y="646698"/>
                  <a:pt x="311618" y="638365"/>
                  <a:pt x="315334" y="630933"/>
                </a:cubicBezTo>
                <a:cubicBezTo>
                  <a:pt x="320589" y="620423"/>
                  <a:pt x="325270" y="609605"/>
                  <a:pt x="331100" y="599402"/>
                </a:cubicBezTo>
                <a:cubicBezTo>
                  <a:pt x="335800" y="591177"/>
                  <a:pt x="342628" y="584228"/>
                  <a:pt x="346865" y="575754"/>
                </a:cubicBezTo>
                <a:cubicBezTo>
                  <a:pt x="369681" y="530122"/>
                  <a:pt x="333569" y="573284"/>
                  <a:pt x="378396" y="528457"/>
                </a:cubicBezTo>
                <a:cubicBezTo>
                  <a:pt x="398211" y="469013"/>
                  <a:pt x="371481" y="542288"/>
                  <a:pt x="402044" y="481161"/>
                </a:cubicBezTo>
                <a:cubicBezTo>
                  <a:pt x="405760" y="473729"/>
                  <a:pt x="383651" y="489044"/>
                  <a:pt x="386279" y="4811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765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5888"/>
            <a:ext cx="4684712"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e 12"/>
          <p:cNvSpPr/>
          <p:nvPr/>
        </p:nvSpPr>
        <p:spPr>
          <a:xfrm>
            <a:off x="5210503" y="3548404"/>
            <a:ext cx="144462" cy="1222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Ovale 14"/>
          <p:cNvSpPr/>
          <p:nvPr/>
        </p:nvSpPr>
        <p:spPr>
          <a:xfrm>
            <a:off x="3563442" y="220379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6" name="Connettore 1 5"/>
          <p:cNvCxnSpPr/>
          <p:nvPr/>
        </p:nvCxnSpPr>
        <p:spPr>
          <a:xfrm>
            <a:off x="3707904" y="2326029"/>
            <a:ext cx="1427163" cy="12223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5292080" y="3419708"/>
            <a:ext cx="397866" cy="369332"/>
          </a:xfrm>
          <a:prstGeom prst="rect">
            <a:avLst/>
          </a:prstGeom>
          <a:noFill/>
        </p:spPr>
        <p:txBody>
          <a:bodyPr wrap="none" rtlCol="0">
            <a:spAutoFit/>
          </a:bodyPr>
          <a:lstStyle/>
          <a:p>
            <a:r>
              <a:rPr lang="it-IT" b="1" dirty="0" err="1" smtClean="0">
                <a:latin typeface="Times New Roman" panose="02020603050405020304" pitchFamily="18" charset="0"/>
                <a:cs typeface="Times New Roman" panose="02020603050405020304" pitchFamily="18" charset="0"/>
              </a:rPr>
              <a:t>p</a:t>
            </a:r>
            <a:r>
              <a:rPr lang="it-IT" b="1" baseline="-25000" dirty="0" err="1" smtClean="0">
                <a:latin typeface="Times New Roman" panose="02020603050405020304" pitchFamily="18" charset="0"/>
                <a:cs typeface="Times New Roman" panose="02020603050405020304" pitchFamily="18" charset="0"/>
              </a:rPr>
              <a:t>h</a:t>
            </a:r>
            <a:endParaRPr lang="it-IT" b="1"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1" y="6021288"/>
            <a:ext cx="2232249" cy="47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e 11"/>
          <p:cNvSpPr/>
          <p:nvPr/>
        </p:nvSpPr>
        <p:spPr>
          <a:xfrm>
            <a:off x="4499769" y="3279469"/>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Ovale 13"/>
          <p:cNvSpPr/>
          <p:nvPr/>
        </p:nvSpPr>
        <p:spPr>
          <a:xfrm>
            <a:off x="3424034" y="330799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Ovale 15"/>
          <p:cNvSpPr/>
          <p:nvPr/>
        </p:nvSpPr>
        <p:spPr>
          <a:xfrm>
            <a:off x="2549525" y="1753526"/>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Ovale 16"/>
          <p:cNvSpPr/>
          <p:nvPr/>
        </p:nvSpPr>
        <p:spPr>
          <a:xfrm>
            <a:off x="4954835" y="1628800"/>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Ovale 17"/>
          <p:cNvSpPr/>
          <p:nvPr/>
        </p:nvSpPr>
        <p:spPr>
          <a:xfrm>
            <a:off x="2267744" y="296579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Ovale 18"/>
          <p:cNvSpPr/>
          <p:nvPr/>
        </p:nvSpPr>
        <p:spPr>
          <a:xfrm>
            <a:off x="5282734" y="2434266"/>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Ovale 19"/>
          <p:cNvSpPr/>
          <p:nvPr/>
        </p:nvSpPr>
        <p:spPr>
          <a:xfrm>
            <a:off x="3635673" y="150185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Ovale 20"/>
          <p:cNvSpPr/>
          <p:nvPr/>
        </p:nvSpPr>
        <p:spPr>
          <a:xfrm>
            <a:off x="2318768" y="3569265"/>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Ovale 21"/>
          <p:cNvSpPr/>
          <p:nvPr/>
        </p:nvSpPr>
        <p:spPr>
          <a:xfrm>
            <a:off x="3639204" y="3484937"/>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Ovale 22"/>
          <p:cNvSpPr/>
          <p:nvPr/>
        </p:nvSpPr>
        <p:spPr>
          <a:xfrm>
            <a:off x="6512073" y="3850235"/>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Ovale 23"/>
          <p:cNvSpPr/>
          <p:nvPr/>
        </p:nvSpPr>
        <p:spPr>
          <a:xfrm>
            <a:off x="5696476" y="2708920"/>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5" name="Ovale 24"/>
          <p:cNvSpPr/>
          <p:nvPr/>
        </p:nvSpPr>
        <p:spPr>
          <a:xfrm>
            <a:off x="2318768" y="2272988"/>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 name="Ovale 25"/>
          <p:cNvSpPr/>
          <p:nvPr/>
        </p:nvSpPr>
        <p:spPr>
          <a:xfrm>
            <a:off x="4572000" y="2647801"/>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7" name="Ovale 26"/>
          <p:cNvSpPr/>
          <p:nvPr/>
        </p:nvSpPr>
        <p:spPr>
          <a:xfrm>
            <a:off x="2843586" y="2567879"/>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8" name="Ovale 27"/>
          <p:cNvSpPr/>
          <p:nvPr/>
        </p:nvSpPr>
        <p:spPr>
          <a:xfrm>
            <a:off x="5337205" y="4509120"/>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9" name="Ovale 28"/>
          <p:cNvSpPr/>
          <p:nvPr/>
        </p:nvSpPr>
        <p:spPr>
          <a:xfrm>
            <a:off x="4427538" y="2019126"/>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0" name="Ovale 29"/>
          <p:cNvSpPr/>
          <p:nvPr/>
        </p:nvSpPr>
        <p:spPr>
          <a:xfrm>
            <a:off x="6481642" y="397247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Ovale 30"/>
          <p:cNvSpPr/>
          <p:nvPr/>
        </p:nvSpPr>
        <p:spPr>
          <a:xfrm>
            <a:off x="2571887" y="325802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2" name="Ovale 31"/>
          <p:cNvSpPr/>
          <p:nvPr/>
        </p:nvSpPr>
        <p:spPr>
          <a:xfrm>
            <a:off x="5130411" y="296579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3" name="Ovale 32"/>
          <p:cNvSpPr/>
          <p:nvPr/>
        </p:nvSpPr>
        <p:spPr>
          <a:xfrm>
            <a:off x="3851920" y="1692407"/>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4" name="Ovale 33"/>
          <p:cNvSpPr/>
          <p:nvPr/>
        </p:nvSpPr>
        <p:spPr>
          <a:xfrm>
            <a:off x="4886623" y="4464908"/>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Ovale 34"/>
          <p:cNvSpPr/>
          <p:nvPr/>
        </p:nvSpPr>
        <p:spPr>
          <a:xfrm>
            <a:off x="5039023" y="4617308"/>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6" name="Ovale 35"/>
          <p:cNvSpPr/>
          <p:nvPr/>
        </p:nvSpPr>
        <p:spPr>
          <a:xfrm>
            <a:off x="3504203" y="3007575"/>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7" name="Ovale 36"/>
          <p:cNvSpPr/>
          <p:nvPr/>
        </p:nvSpPr>
        <p:spPr>
          <a:xfrm>
            <a:off x="3584372" y="4381872"/>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 name="Ovale 37"/>
          <p:cNvSpPr/>
          <p:nvPr/>
        </p:nvSpPr>
        <p:spPr>
          <a:xfrm>
            <a:off x="4211638" y="4187353"/>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9" name="Ovale 38"/>
          <p:cNvSpPr/>
          <p:nvPr/>
        </p:nvSpPr>
        <p:spPr>
          <a:xfrm>
            <a:off x="3207341" y="3630383"/>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0" name="Ovale 39"/>
          <p:cNvSpPr/>
          <p:nvPr/>
        </p:nvSpPr>
        <p:spPr>
          <a:xfrm>
            <a:off x="5148334" y="4321178"/>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108596"/>
            <a:ext cx="6085836" cy="69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5904294"/>
            <a:ext cx="2712039" cy="76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vale 40"/>
          <p:cNvSpPr/>
          <p:nvPr/>
        </p:nvSpPr>
        <p:spPr>
          <a:xfrm>
            <a:off x="2471168" y="2425388"/>
            <a:ext cx="144462" cy="1222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2" name="CasellaDiTesto 41"/>
          <p:cNvSpPr txBox="1"/>
          <p:nvPr/>
        </p:nvSpPr>
        <p:spPr>
          <a:xfrm>
            <a:off x="3217937" y="2049392"/>
            <a:ext cx="364202" cy="369332"/>
          </a:xfrm>
          <a:prstGeom prst="rect">
            <a:avLst/>
          </a:prstGeom>
          <a:noFill/>
        </p:spPr>
        <p:txBody>
          <a:bodyPr wrap="none" rtlCol="0">
            <a:spAutoFit/>
          </a:bodyPr>
          <a:lstStyle/>
          <a:p>
            <a:r>
              <a:rPr lang="it-IT" b="1" dirty="0" err="1" smtClean="0">
                <a:latin typeface="Times New Roman" panose="02020603050405020304" pitchFamily="18" charset="0"/>
                <a:cs typeface="Times New Roman" panose="02020603050405020304" pitchFamily="18" charset="0"/>
              </a:rPr>
              <a:t>p</a:t>
            </a:r>
            <a:r>
              <a:rPr lang="it-IT" b="1" baseline="-25000" dirty="0" err="1" smtClean="0">
                <a:latin typeface="Times New Roman" panose="02020603050405020304" pitchFamily="18" charset="0"/>
                <a:cs typeface="Times New Roman" panose="02020603050405020304" pitchFamily="18" charset="0"/>
              </a:rPr>
              <a:t>j</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4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additive="base">
                                        <p:cTn id="11" dur="500" fill="hold"/>
                                        <p:tgtEl>
                                          <p:spTgt spid="27651"/>
                                        </p:tgtEl>
                                        <p:attrNameLst>
                                          <p:attrName>ppt_x</p:attrName>
                                        </p:attrNameLst>
                                      </p:cBhvr>
                                      <p:tavLst>
                                        <p:tav tm="0">
                                          <p:val>
                                            <p:strVal val="#ppt_x"/>
                                          </p:val>
                                        </p:tav>
                                        <p:tav tm="100000">
                                          <p:val>
                                            <p:strVal val="#ppt_x"/>
                                          </p:val>
                                        </p:tav>
                                      </p:tavLst>
                                    </p:anim>
                                    <p:anim calcmode="lin" valueType="num">
                                      <p:cBhvr additive="base">
                                        <p:cTn id="12"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 calcmode="lin" valueType="num">
                                      <p:cBhvr additive="base">
                                        <p:cTn id="89" dur="500" fill="hold"/>
                                        <p:tgtEl>
                                          <p:spTgt spid="39"/>
                                        </p:tgtEl>
                                        <p:attrNameLst>
                                          <p:attrName>ppt_x</p:attrName>
                                        </p:attrNameLst>
                                      </p:cBhvr>
                                      <p:tavLst>
                                        <p:tav tm="0">
                                          <p:val>
                                            <p:strVal val="#ppt_x"/>
                                          </p:val>
                                        </p:tav>
                                        <p:tav tm="100000">
                                          <p:val>
                                            <p:strVal val="#ppt_x"/>
                                          </p:val>
                                        </p:tav>
                                      </p:tavLst>
                                    </p:anim>
                                    <p:anim calcmode="lin" valueType="num">
                                      <p:cBhvr additive="base">
                                        <p:cTn id="90" dur="500" fill="hold"/>
                                        <p:tgtEl>
                                          <p:spTgt spid="3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 calcmode="lin" valueType="num">
                                      <p:cBhvr additive="base">
                                        <p:cTn id="101" dur="500" fill="hold"/>
                                        <p:tgtEl>
                                          <p:spTgt spid="37"/>
                                        </p:tgtEl>
                                        <p:attrNameLst>
                                          <p:attrName>ppt_x</p:attrName>
                                        </p:attrNameLst>
                                      </p:cBhvr>
                                      <p:tavLst>
                                        <p:tav tm="0">
                                          <p:val>
                                            <p:strVal val="#ppt_x"/>
                                          </p:val>
                                        </p:tav>
                                        <p:tav tm="100000">
                                          <p:val>
                                            <p:strVal val="#ppt_x"/>
                                          </p:val>
                                        </p:tav>
                                      </p:tavLst>
                                    </p:anim>
                                    <p:anim calcmode="lin" valueType="num">
                                      <p:cBhvr additive="base">
                                        <p:cTn id="102" dur="500" fill="hold"/>
                                        <p:tgtEl>
                                          <p:spTgt spid="3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ppt_x"/>
                                          </p:val>
                                        </p:tav>
                                        <p:tav tm="100000">
                                          <p:val>
                                            <p:strVal val="#ppt_x"/>
                                          </p:val>
                                        </p:tav>
                                      </p:tavLst>
                                    </p:anim>
                                    <p:anim calcmode="lin" valueType="num">
                                      <p:cBhvr additive="base">
                                        <p:cTn id="110" dur="500" fill="hold"/>
                                        <p:tgtEl>
                                          <p:spTgt spid="1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ppt_x"/>
                                          </p:val>
                                        </p:tav>
                                        <p:tav tm="100000">
                                          <p:val>
                                            <p:strVal val="#ppt_x"/>
                                          </p:val>
                                        </p:tav>
                                      </p:tavLst>
                                    </p:anim>
                                    <p:anim calcmode="lin" valueType="num">
                                      <p:cBhvr additive="base">
                                        <p:cTn id="118" dur="500" fill="hold"/>
                                        <p:tgtEl>
                                          <p:spTgt spid="4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additive="base">
                                        <p:cTn id="121" dur="500" fill="hold"/>
                                        <p:tgtEl>
                                          <p:spTgt spid="35"/>
                                        </p:tgtEl>
                                        <p:attrNameLst>
                                          <p:attrName>ppt_x</p:attrName>
                                        </p:attrNameLst>
                                      </p:cBhvr>
                                      <p:tavLst>
                                        <p:tav tm="0">
                                          <p:val>
                                            <p:strVal val="#ppt_x"/>
                                          </p:val>
                                        </p:tav>
                                        <p:tav tm="100000">
                                          <p:val>
                                            <p:strVal val="#ppt_x"/>
                                          </p:val>
                                        </p:tav>
                                      </p:tavLst>
                                    </p:anim>
                                    <p:anim calcmode="lin" valueType="num">
                                      <p:cBhvr additive="base">
                                        <p:cTn id="122" dur="500" fill="hold"/>
                                        <p:tgtEl>
                                          <p:spTgt spid="3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additive="base">
                                        <p:cTn id="125" dur="500" fill="hold"/>
                                        <p:tgtEl>
                                          <p:spTgt spid="28"/>
                                        </p:tgtEl>
                                        <p:attrNameLst>
                                          <p:attrName>ppt_x</p:attrName>
                                        </p:attrNameLst>
                                      </p:cBhvr>
                                      <p:tavLst>
                                        <p:tav tm="0">
                                          <p:val>
                                            <p:strVal val="#ppt_x"/>
                                          </p:val>
                                        </p:tav>
                                        <p:tav tm="100000">
                                          <p:val>
                                            <p:strVal val="#ppt_x"/>
                                          </p:val>
                                        </p:tav>
                                      </p:tavLst>
                                    </p:anim>
                                    <p:anim calcmode="lin" valueType="num">
                                      <p:cBhvr additive="base">
                                        <p:cTn id="126" dur="500" fill="hold"/>
                                        <p:tgtEl>
                                          <p:spTgt spid="2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3"/>
                                        </p:tgtEl>
                                        <p:attrNameLst>
                                          <p:attrName>style.visibility</p:attrName>
                                        </p:attrNameLst>
                                      </p:cBhvr>
                                      <p:to>
                                        <p:strVal val="visible"/>
                                      </p:to>
                                    </p:set>
                                    <p:anim calcmode="lin" valueType="num">
                                      <p:cBhvr additive="base">
                                        <p:cTn id="133" dur="500" fill="hold"/>
                                        <p:tgtEl>
                                          <p:spTgt spid="23"/>
                                        </p:tgtEl>
                                        <p:attrNameLst>
                                          <p:attrName>ppt_x</p:attrName>
                                        </p:attrNameLst>
                                      </p:cBhvr>
                                      <p:tavLst>
                                        <p:tav tm="0">
                                          <p:val>
                                            <p:strVal val="#ppt_x"/>
                                          </p:val>
                                        </p:tav>
                                        <p:tav tm="100000">
                                          <p:val>
                                            <p:strVal val="#ppt_x"/>
                                          </p:val>
                                        </p:tav>
                                      </p:tavLst>
                                    </p:anim>
                                    <p:anim calcmode="lin" valueType="num">
                                      <p:cBhvr additive="base">
                                        <p:cTn id="134" dur="500" fill="hold"/>
                                        <p:tgtEl>
                                          <p:spTgt spid="23"/>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4"/>
                                        </p:tgtEl>
                                        <p:attrNameLst>
                                          <p:attrName>style.visibility</p:attrName>
                                        </p:attrNameLst>
                                      </p:cBhvr>
                                      <p:to>
                                        <p:strVal val="visible"/>
                                      </p:to>
                                    </p:set>
                                    <p:anim calcmode="lin" valueType="num">
                                      <p:cBhvr additive="base">
                                        <p:cTn id="137" dur="500" fill="hold"/>
                                        <p:tgtEl>
                                          <p:spTgt spid="4"/>
                                        </p:tgtEl>
                                        <p:attrNameLst>
                                          <p:attrName>ppt_x</p:attrName>
                                        </p:attrNameLst>
                                      </p:cBhvr>
                                      <p:tavLst>
                                        <p:tav tm="0">
                                          <p:val>
                                            <p:strVal val="#ppt_x"/>
                                          </p:val>
                                        </p:tav>
                                        <p:tav tm="100000">
                                          <p:val>
                                            <p:strVal val="#ppt_x"/>
                                          </p:val>
                                        </p:tav>
                                      </p:tavLst>
                                    </p:anim>
                                    <p:anim calcmode="lin" valueType="num">
                                      <p:cBhvr additive="base">
                                        <p:cTn id="1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2"/>
                                        </p:tgtEl>
                                        <p:attrNameLst>
                                          <p:attrName>style.visibility</p:attrName>
                                        </p:attrNameLst>
                                      </p:cBhvr>
                                      <p:to>
                                        <p:strVal val="visible"/>
                                      </p:to>
                                    </p:set>
                                    <p:anim calcmode="lin" valueType="num">
                                      <p:cBhvr additive="base">
                                        <p:cTn id="143" dur="500" fill="hold"/>
                                        <p:tgtEl>
                                          <p:spTgt spid="42"/>
                                        </p:tgtEl>
                                        <p:attrNameLst>
                                          <p:attrName>ppt_x</p:attrName>
                                        </p:attrNameLst>
                                      </p:cBhvr>
                                      <p:tavLst>
                                        <p:tav tm="0">
                                          <p:val>
                                            <p:strVal val="#ppt_x"/>
                                          </p:val>
                                        </p:tav>
                                        <p:tav tm="100000">
                                          <p:val>
                                            <p:strVal val="#ppt_x"/>
                                          </p:val>
                                        </p:tav>
                                      </p:tavLst>
                                    </p:anim>
                                    <p:anim calcmode="lin" valueType="num">
                                      <p:cBhvr additive="base">
                                        <p:cTn id="144" dur="500" fill="hold"/>
                                        <p:tgtEl>
                                          <p:spTgt spid="42"/>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9"/>
                                        </p:tgtEl>
                                        <p:attrNameLst>
                                          <p:attrName>style.visibility</p:attrName>
                                        </p:attrNameLst>
                                      </p:cBhvr>
                                      <p:to>
                                        <p:strVal val="visible"/>
                                      </p:to>
                                    </p:set>
                                    <p:anim calcmode="lin" valueType="num">
                                      <p:cBhvr additive="base">
                                        <p:cTn id="147" dur="500" fill="hold"/>
                                        <p:tgtEl>
                                          <p:spTgt spid="9"/>
                                        </p:tgtEl>
                                        <p:attrNameLst>
                                          <p:attrName>ppt_x</p:attrName>
                                        </p:attrNameLst>
                                      </p:cBhvr>
                                      <p:tavLst>
                                        <p:tav tm="0">
                                          <p:val>
                                            <p:strVal val="#ppt_x"/>
                                          </p:val>
                                        </p:tav>
                                        <p:tav tm="100000">
                                          <p:val>
                                            <p:strVal val="#ppt_x"/>
                                          </p:val>
                                        </p:tav>
                                      </p:tavLst>
                                    </p:anim>
                                    <p:anim calcmode="lin" valueType="num">
                                      <p:cBhvr additive="base">
                                        <p:cTn id="148" dur="500" fill="hold"/>
                                        <p:tgtEl>
                                          <p:spTgt spid="9"/>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
                                        </p:tgtEl>
                                        <p:attrNameLst>
                                          <p:attrName>style.visibility</p:attrName>
                                        </p:attrNameLst>
                                      </p:cBhvr>
                                      <p:to>
                                        <p:strVal val="visible"/>
                                      </p:to>
                                    </p:set>
                                    <p:anim calcmode="lin" valueType="num">
                                      <p:cBhvr additive="base">
                                        <p:cTn id="151" dur="500" fill="hold"/>
                                        <p:tgtEl>
                                          <p:spTgt spid="6"/>
                                        </p:tgtEl>
                                        <p:attrNameLst>
                                          <p:attrName>ppt_x</p:attrName>
                                        </p:attrNameLst>
                                      </p:cBhvr>
                                      <p:tavLst>
                                        <p:tav tm="0">
                                          <p:val>
                                            <p:strVal val="#ppt_x"/>
                                          </p:val>
                                        </p:tav>
                                        <p:tav tm="100000">
                                          <p:val>
                                            <p:strVal val="#ppt_x"/>
                                          </p:val>
                                        </p:tav>
                                      </p:tavLst>
                                    </p:anim>
                                    <p:anim calcmode="lin" valueType="num">
                                      <p:cBhvr additive="base">
                                        <p:cTn id="152" dur="500" fill="hold"/>
                                        <p:tgtEl>
                                          <p:spTgt spid="6"/>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 calcmode="lin" valueType="num">
                                      <p:cBhvr additive="base">
                                        <p:cTn id="155" dur="500" fill="hold"/>
                                        <p:tgtEl>
                                          <p:spTgt spid="5"/>
                                        </p:tgtEl>
                                        <p:attrNameLst>
                                          <p:attrName>ppt_x</p:attrName>
                                        </p:attrNameLst>
                                      </p:cBhvr>
                                      <p:tavLst>
                                        <p:tav tm="0">
                                          <p:val>
                                            <p:strVal val="#ppt_x"/>
                                          </p:val>
                                        </p:tav>
                                        <p:tav tm="100000">
                                          <p:val>
                                            <p:strVal val="#ppt_x"/>
                                          </p:val>
                                        </p:tav>
                                      </p:tavLst>
                                    </p:anim>
                                    <p:anim calcmode="lin" valueType="num">
                                      <p:cBhvr additive="base">
                                        <p:cTn id="156" dur="500" fill="hold"/>
                                        <p:tgtEl>
                                          <p:spTgt spid="5"/>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1028"/>
                                        </p:tgtEl>
                                        <p:attrNameLst>
                                          <p:attrName>style.visibility</p:attrName>
                                        </p:attrNameLst>
                                      </p:cBhvr>
                                      <p:to>
                                        <p:strVal val="visible"/>
                                      </p:to>
                                    </p:set>
                                    <p:anim calcmode="lin" valueType="num">
                                      <p:cBhvr additive="base">
                                        <p:cTn id="159" dur="500" fill="hold"/>
                                        <p:tgtEl>
                                          <p:spTgt spid="1028"/>
                                        </p:tgtEl>
                                        <p:attrNameLst>
                                          <p:attrName>ppt_x</p:attrName>
                                        </p:attrNameLst>
                                      </p:cBhvr>
                                      <p:tavLst>
                                        <p:tav tm="0">
                                          <p:val>
                                            <p:strVal val="#ppt_x"/>
                                          </p:val>
                                        </p:tav>
                                        <p:tav tm="100000">
                                          <p:val>
                                            <p:strVal val="#ppt_x"/>
                                          </p:val>
                                        </p:tav>
                                      </p:tavLst>
                                    </p:anim>
                                    <p:anim calcmode="lin" valueType="num">
                                      <p:cBhvr additive="base">
                                        <p:cTn id="16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9" grpId="0"/>
      <p:bldP spid="12"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igura a mano libera 8"/>
          <p:cNvSpPr/>
          <p:nvPr/>
        </p:nvSpPr>
        <p:spPr>
          <a:xfrm>
            <a:off x="508000" y="714623"/>
            <a:ext cx="3607520" cy="2409067"/>
          </a:xfrm>
          <a:custGeom>
            <a:avLst/>
            <a:gdLst>
              <a:gd name="connsiteX0" fmla="*/ 386279 w 4910982"/>
              <a:gd name="connsiteY0" fmla="*/ 481161 h 3854981"/>
              <a:gd name="connsiteX1" fmla="*/ 417810 w 4910982"/>
              <a:gd name="connsiteY1" fmla="*/ 433864 h 3854981"/>
              <a:gd name="connsiteX2" fmla="*/ 441458 w 4910982"/>
              <a:gd name="connsiteY2" fmla="*/ 418099 h 3854981"/>
              <a:gd name="connsiteX3" fmla="*/ 465106 w 4910982"/>
              <a:gd name="connsiteY3" fmla="*/ 394450 h 3854981"/>
              <a:gd name="connsiteX4" fmla="*/ 520286 w 4910982"/>
              <a:gd name="connsiteY4" fmla="*/ 331388 h 3854981"/>
              <a:gd name="connsiteX5" fmla="*/ 567582 w 4910982"/>
              <a:gd name="connsiteY5" fmla="*/ 299857 h 3854981"/>
              <a:gd name="connsiteX6" fmla="*/ 599113 w 4910982"/>
              <a:gd name="connsiteY6" fmla="*/ 276209 h 3854981"/>
              <a:gd name="connsiteX7" fmla="*/ 622762 w 4910982"/>
              <a:gd name="connsiteY7" fmla="*/ 268326 h 3854981"/>
              <a:gd name="connsiteX8" fmla="*/ 685824 w 4910982"/>
              <a:gd name="connsiteY8" fmla="*/ 236795 h 3854981"/>
              <a:gd name="connsiteX9" fmla="*/ 748886 w 4910982"/>
              <a:gd name="connsiteY9" fmla="*/ 221030 h 3854981"/>
              <a:gd name="connsiteX10" fmla="*/ 780417 w 4910982"/>
              <a:gd name="connsiteY10" fmla="*/ 197381 h 3854981"/>
              <a:gd name="connsiteX11" fmla="*/ 906541 w 4910982"/>
              <a:gd name="connsiteY11" fmla="*/ 181616 h 3854981"/>
              <a:gd name="connsiteX12" fmla="*/ 1269148 w 4910982"/>
              <a:gd name="connsiteY12" fmla="*/ 157968 h 3854981"/>
              <a:gd name="connsiteX13" fmla="*/ 1347975 w 4910982"/>
              <a:gd name="connsiteY13" fmla="*/ 150085 h 3854981"/>
              <a:gd name="connsiteX14" fmla="*/ 1395272 w 4910982"/>
              <a:gd name="connsiteY14" fmla="*/ 126436 h 3854981"/>
              <a:gd name="connsiteX15" fmla="*/ 1418920 w 4910982"/>
              <a:gd name="connsiteY15" fmla="*/ 118554 h 3854981"/>
              <a:gd name="connsiteX16" fmla="*/ 1481982 w 4910982"/>
              <a:gd name="connsiteY16" fmla="*/ 102788 h 3854981"/>
              <a:gd name="connsiteX17" fmla="*/ 1513513 w 4910982"/>
              <a:gd name="connsiteY17" fmla="*/ 87023 h 3854981"/>
              <a:gd name="connsiteX18" fmla="*/ 1552927 w 4910982"/>
              <a:gd name="connsiteY18" fmla="*/ 79140 h 3854981"/>
              <a:gd name="connsiteX19" fmla="*/ 1600224 w 4910982"/>
              <a:gd name="connsiteY19" fmla="*/ 63374 h 3854981"/>
              <a:gd name="connsiteX20" fmla="*/ 1773644 w 4910982"/>
              <a:gd name="connsiteY20" fmla="*/ 31843 h 3854981"/>
              <a:gd name="connsiteX21" fmla="*/ 1915534 w 4910982"/>
              <a:gd name="connsiteY21" fmla="*/ 312 h 3854981"/>
              <a:gd name="connsiteX22" fmla="*/ 3003355 w 4910982"/>
              <a:gd name="connsiteY22" fmla="*/ 8195 h 3854981"/>
              <a:gd name="connsiteX23" fmla="*/ 3042769 w 4910982"/>
              <a:gd name="connsiteY23" fmla="*/ 16078 h 3854981"/>
              <a:gd name="connsiteX24" fmla="*/ 3113713 w 4910982"/>
              <a:gd name="connsiteY24" fmla="*/ 31843 h 3854981"/>
              <a:gd name="connsiteX25" fmla="*/ 3208306 w 4910982"/>
              <a:gd name="connsiteY25" fmla="*/ 47609 h 3854981"/>
              <a:gd name="connsiteX26" fmla="*/ 3326548 w 4910982"/>
              <a:gd name="connsiteY26" fmla="*/ 87023 h 3854981"/>
              <a:gd name="connsiteX27" fmla="*/ 3358079 w 4910982"/>
              <a:gd name="connsiteY27" fmla="*/ 94905 h 3854981"/>
              <a:gd name="connsiteX28" fmla="*/ 3381727 w 4910982"/>
              <a:gd name="connsiteY28" fmla="*/ 118554 h 3854981"/>
              <a:gd name="connsiteX29" fmla="*/ 3397493 w 4910982"/>
              <a:gd name="connsiteY29" fmla="*/ 173733 h 3854981"/>
              <a:gd name="connsiteX30" fmla="*/ 3413258 w 4910982"/>
              <a:gd name="connsiteY30" fmla="*/ 197381 h 3854981"/>
              <a:gd name="connsiteX31" fmla="*/ 3421141 w 4910982"/>
              <a:gd name="connsiteY31" fmla="*/ 221030 h 3854981"/>
              <a:gd name="connsiteX32" fmla="*/ 3436906 w 4910982"/>
              <a:gd name="connsiteY32" fmla="*/ 244678 h 3854981"/>
              <a:gd name="connsiteX33" fmla="*/ 3452672 w 4910982"/>
              <a:gd name="connsiteY33" fmla="*/ 291974 h 3854981"/>
              <a:gd name="connsiteX34" fmla="*/ 3460555 w 4910982"/>
              <a:gd name="connsiteY34" fmla="*/ 315623 h 3854981"/>
              <a:gd name="connsiteX35" fmla="*/ 3484203 w 4910982"/>
              <a:gd name="connsiteY35" fmla="*/ 339271 h 3854981"/>
              <a:gd name="connsiteX36" fmla="*/ 3499969 w 4910982"/>
              <a:gd name="connsiteY36" fmla="*/ 370802 h 3854981"/>
              <a:gd name="connsiteX37" fmla="*/ 3531500 w 4910982"/>
              <a:gd name="connsiteY37" fmla="*/ 394450 h 3854981"/>
              <a:gd name="connsiteX38" fmla="*/ 3555148 w 4910982"/>
              <a:gd name="connsiteY38" fmla="*/ 457512 h 3854981"/>
              <a:gd name="connsiteX39" fmla="*/ 3594562 w 4910982"/>
              <a:gd name="connsiteY39" fmla="*/ 528457 h 3854981"/>
              <a:gd name="connsiteX40" fmla="*/ 3618210 w 4910982"/>
              <a:gd name="connsiteY40" fmla="*/ 552105 h 3854981"/>
              <a:gd name="connsiteX41" fmla="*/ 3641858 w 4910982"/>
              <a:gd name="connsiteY41" fmla="*/ 591519 h 3854981"/>
              <a:gd name="connsiteX42" fmla="*/ 3657624 w 4910982"/>
              <a:gd name="connsiteY42" fmla="*/ 615168 h 3854981"/>
              <a:gd name="connsiteX43" fmla="*/ 3681272 w 4910982"/>
              <a:gd name="connsiteY43" fmla="*/ 654581 h 3854981"/>
              <a:gd name="connsiteX44" fmla="*/ 3720686 w 4910982"/>
              <a:gd name="connsiteY44" fmla="*/ 709761 h 3854981"/>
              <a:gd name="connsiteX45" fmla="*/ 3736451 w 4910982"/>
              <a:gd name="connsiteY45" fmla="*/ 741292 h 3854981"/>
              <a:gd name="connsiteX46" fmla="*/ 3752217 w 4910982"/>
              <a:gd name="connsiteY46" fmla="*/ 764940 h 3854981"/>
              <a:gd name="connsiteX47" fmla="*/ 3775865 w 4910982"/>
              <a:gd name="connsiteY47" fmla="*/ 812236 h 3854981"/>
              <a:gd name="connsiteX48" fmla="*/ 3799513 w 4910982"/>
              <a:gd name="connsiteY48" fmla="*/ 835885 h 3854981"/>
              <a:gd name="connsiteX49" fmla="*/ 3838927 w 4910982"/>
              <a:gd name="connsiteY49" fmla="*/ 891064 h 3854981"/>
              <a:gd name="connsiteX50" fmla="*/ 3862575 w 4910982"/>
              <a:gd name="connsiteY50" fmla="*/ 938361 h 3854981"/>
              <a:gd name="connsiteX51" fmla="*/ 3901989 w 4910982"/>
              <a:gd name="connsiteY51" fmla="*/ 1009305 h 3854981"/>
              <a:gd name="connsiteX52" fmla="*/ 3925637 w 4910982"/>
              <a:gd name="connsiteY52" fmla="*/ 1040836 h 3854981"/>
              <a:gd name="connsiteX53" fmla="*/ 3941403 w 4910982"/>
              <a:gd name="connsiteY53" fmla="*/ 1064485 h 3854981"/>
              <a:gd name="connsiteX54" fmla="*/ 3965051 w 4910982"/>
              <a:gd name="connsiteY54" fmla="*/ 1096016 h 3854981"/>
              <a:gd name="connsiteX55" fmla="*/ 4012348 w 4910982"/>
              <a:gd name="connsiteY55" fmla="*/ 1143312 h 3854981"/>
              <a:gd name="connsiteX56" fmla="*/ 4028113 w 4910982"/>
              <a:gd name="connsiteY56" fmla="*/ 1174843 h 3854981"/>
              <a:gd name="connsiteX57" fmla="*/ 4083293 w 4910982"/>
              <a:gd name="connsiteY57" fmla="*/ 1222140 h 3854981"/>
              <a:gd name="connsiteX58" fmla="*/ 4114824 w 4910982"/>
              <a:gd name="connsiteY58" fmla="*/ 1269436 h 3854981"/>
              <a:gd name="connsiteX59" fmla="*/ 4130589 w 4910982"/>
              <a:gd name="connsiteY59" fmla="*/ 1293085 h 3854981"/>
              <a:gd name="connsiteX60" fmla="*/ 4154237 w 4910982"/>
              <a:gd name="connsiteY60" fmla="*/ 1316733 h 3854981"/>
              <a:gd name="connsiteX61" fmla="*/ 4185769 w 4910982"/>
              <a:gd name="connsiteY61" fmla="*/ 1379795 h 3854981"/>
              <a:gd name="connsiteX62" fmla="*/ 4201534 w 4910982"/>
              <a:gd name="connsiteY62" fmla="*/ 1419209 h 3854981"/>
              <a:gd name="connsiteX63" fmla="*/ 4225182 w 4910982"/>
              <a:gd name="connsiteY63" fmla="*/ 1458623 h 3854981"/>
              <a:gd name="connsiteX64" fmla="*/ 4240948 w 4910982"/>
              <a:gd name="connsiteY64" fmla="*/ 1490154 h 3854981"/>
              <a:gd name="connsiteX65" fmla="*/ 4264596 w 4910982"/>
              <a:gd name="connsiteY65" fmla="*/ 1513802 h 3854981"/>
              <a:gd name="connsiteX66" fmla="*/ 4280362 w 4910982"/>
              <a:gd name="connsiteY66" fmla="*/ 1537450 h 3854981"/>
              <a:gd name="connsiteX67" fmla="*/ 4304010 w 4910982"/>
              <a:gd name="connsiteY67" fmla="*/ 1568981 h 3854981"/>
              <a:gd name="connsiteX68" fmla="*/ 4319775 w 4910982"/>
              <a:gd name="connsiteY68" fmla="*/ 1600512 h 3854981"/>
              <a:gd name="connsiteX69" fmla="*/ 4359189 w 4910982"/>
              <a:gd name="connsiteY69" fmla="*/ 1639926 h 3854981"/>
              <a:gd name="connsiteX70" fmla="*/ 4398603 w 4910982"/>
              <a:gd name="connsiteY70" fmla="*/ 1695105 h 3854981"/>
              <a:gd name="connsiteX71" fmla="*/ 4430134 w 4910982"/>
              <a:gd name="connsiteY71" fmla="*/ 1734519 h 3854981"/>
              <a:gd name="connsiteX72" fmla="*/ 4445900 w 4910982"/>
              <a:gd name="connsiteY72" fmla="*/ 1773933 h 3854981"/>
              <a:gd name="connsiteX73" fmla="*/ 4548375 w 4910982"/>
              <a:gd name="connsiteY73" fmla="*/ 1907940 h 3854981"/>
              <a:gd name="connsiteX74" fmla="*/ 4572024 w 4910982"/>
              <a:gd name="connsiteY74" fmla="*/ 1939471 h 3854981"/>
              <a:gd name="connsiteX75" fmla="*/ 4611437 w 4910982"/>
              <a:gd name="connsiteY75" fmla="*/ 1978885 h 3854981"/>
              <a:gd name="connsiteX76" fmla="*/ 4674500 w 4910982"/>
              <a:gd name="connsiteY76" fmla="*/ 2049830 h 3854981"/>
              <a:gd name="connsiteX77" fmla="*/ 4745444 w 4910982"/>
              <a:gd name="connsiteY77" fmla="*/ 2105009 h 3854981"/>
              <a:gd name="connsiteX78" fmla="*/ 4800624 w 4910982"/>
              <a:gd name="connsiteY78" fmla="*/ 2160188 h 3854981"/>
              <a:gd name="connsiteX79" fmla="*/ 4855803 w 4910982"/>
              <a:gd name="connsiteY79" fmla="*/ 2239016 h 3854981"/>
              <a:gd name="connsiteX80" fmla="*/ 4871569 w 4910982"/>
              <a:gd name="connsiteY80" fmla="*/ 2270547 h 3854981"/>
              <a:gd name="connsiteX81" fmla="*/ 4895217 w 4910982"/>
              <a:gd name="connsiteY81" fmla="*/ 2333609 h 3854981"/>
              <a:gd name="connsiteX82" fmla="*/ 4910982 w 4910982"/>
              <a:gd name="connsiteY82" fmla="*/ 2388788 h 3854981"/>
              <a:gd name="connsiteX83" fmla="*/ 4903100 w 4910982"/>
              <a:gd name="connsiteY83" fmla="*/ 2719864 h 3854981"/>
              <a:gd name="connsiteX84" fmla="*/ 4887334 w 4910982"/>
              <a:gd name="connsiteY84" fmla="*/ 2767161 h 3854981"/>
              <a:gd name="connsiteX85" fmla="*/ 4855803 w 4910982"/>
              <a:gd name="connsiteY85" fmla="*/ 2861754 h 3854981"/>
              <a:gd name="connsiteX86" fmla="*/ 4840037 w 4910982"/>
              <a:gd name="connsiteY86" fmla="*/ 2909050 h 3854981"/>
              <a:gd name="connsiteX87" fmla="*/ 4824272 w 4910982"/>
              <a:gd name="connsiteY87" fmla="*/ 2940581 h 3854981"/>
              <a:gd name="connsiteX88" fmla="*/ 4808506 w 4910982"/>
              <a:gd name="connsiteY88" fmla="*/ 2995761 h 3854981"/>
              <a:gd name="connsiteX89" fmla="*/ 4784858 w 4910982"/>
              <a:gd name="connsiteY89" fmla="*/ 3043057 h 3854981"/>
              <a:gd name="connsiteX90" fmla="*/ 4753327 w 4910982"/>
              <a:gd name="connsiteY90" fmla="*/ 3137650 h 3854981"/>
              <a:gd name="connsiteX91" fmla="*/ 4737562 w 4910982"/>
              <a:gd name="connsiteY91" fmla="*/ 3200712 h 3854981"/>
              <a:gd name="connsiteX92" fmla="*/ 4729679 w 4910982"/>
              <a:gd name="connsiteY92" fmla="*/ 3232243 h 3854981"/>
              <a:gd name="connsiteX93" fmla="*/ 4706031 w 4910982"/>
              <a:gd name="connsiteY93" fmla="*/ 3255892 h 3854981"/>
              <a:gd name="connsiteX94" fmla="*/ 4674500 w 4910982"/>
              <a:gd name="connsiteY94" fmla="*/ 3303188 h 3854981"/>
              <a:gd name="connsiteX95" fmla="*/ 4642969 w 4910982"/>
              <a:gd name="connsiteY95" fmla="*/ 3358368 h 3854981"/>
              <a:gd name="connsiteX96" fmla="*/ 4619320 w 4910982"/>
              <a:gd name="connsiteY96" fmla="*/ 3374133 h 3854981"/>
              <a:gd name="connsiteX97" fmla="*/ 4564141 w 4910982"/>
              <a:gd name="connsiteY97" fmla="*/ 3405664 h 3854981"/>
              <a:gd name="connsiteX98" fmla="*/ 4556258 w 4910982"/>
              <a:gd name="connsiteY98" fmla="*/ 3429312 h 3854981"/>
              <a:gd name="connsiteX99" fmla="*/ 4532610 w 4910982"/>
              <a:gd name="connsiteY99" fmla="*/ 3437195 h 3854981"/>
              <a:gd name="connsiteX100" fmla="*/ 4477431 w 4910982"/>
              <a:gd name="connsiteY100" fmla="*/ 3468726 h 3854981"/>
              <a:gd name="connsiteX101" fmla="*/ 4445900 w 4910982"/>
              <a:gd name="connsiteY101" fmla="*/ 3500257 h 3854981"/>
              <a:gd name="connsiteX102" fmla="*/ 4406486 w 4910982"/>
              <a:gd name="connsiteY102" fmla="*/ 3523905 h 3854981"/>
              <a:gd name="connsiteX103" fmla="*/ 4311893 w 4910982"/>
              <a:gd name="connsiteY103" fmla="*/ 3586968 h 3854981"/>
              <a:gd name="connsiteX104" fmla="*/ 4154237 w 4910982"/>
              <a:gd name="connsiteY104" fmla="*/ 3681561 h 3854981"/>
              <a:gd name="connsiteX105" fmla="*/ 3980817 w 4910982"/>
              <a:gd name="connsiteY105" fmla="*/ 3768271 h 3854981"/>
              <a:gd name="connsiteX106" fmla="*/ 3909872 w 4910982"/>
              <a:gd name="connsiteY106" fmla="*/ 3791919 h 3854981"/>
              <a:gd name="connsiteX107" fmla="*/ 3878341 w 4910982"/>
              <a:gd name="connsiteY107" fmla="*/ 3815568 h 3854981"/>
              <a:gd name="connsiteX108" fmla="*/ 3846810 w 4910982"/>
              <a:gd name="connsiteY108" fmla="*/ 3823450 h 3854981"/>
              <a:gd name="connsiteX109" fmla="*/ 3823162 w 4910982"/>
              <a:gd name="connsiteY109" fmla="*/ 3831333 h 3854981"/>
              <a:gd name="connsiteX110" fmla="*/ 3767982 w 4910982"/>
              <a:gd name="connsiteY110" fmla="*/ 3854981 h 3854981"/>
              <a:gd name="connsiteX111" fmla="*/ 3681272 w 4910982"/>
              <a:gd name="connsiteY111" fmla="*/ 3839216 h 3854981"/>
              <a:gd name="connsiteX112" fmla="*/ 3657624 w 4910982"/>
              <a:gd name="connsiteY112" fmla="*/ 3823450 h 3854981"/>
              <a:gd name="connsiteX113" fmla="*/ 3626093 w 4910982"/>
              <a:gd name="connsiteY113" fmla="*/ 3799802 h 3854981"/>
              <a:gd name="connsiteX114" fmla="*/ 3578796 w 4910982"/>
              <a:gd name="connsiteY114" fmla="*/ 3784036 h 3854981"/>
              <a:gd name="connsiteX115" fmla="*/ 3531500 w 4910982"/>
              <a:gd name="connsiteY115" fmla="*/ 3752505 h 3854981"/>
              <a:gd name="connsiteX116" fmla="*/ 3484203 w 4910982"/>
              <a:gd name="connsiteY116" fmla="*/ 3728857 h 3854981"/>
              <a:gd name="connsiteX117" fmla="*/ 3436906 w 4910982"/>
              <a:gd name="connsiteY117" fmla="*/ 3697326 h 3854981"/>
              <a:gd name="connsiteX118" fmla="*/ 3389610 w 4910982"/>
              <a:gd name="connsiteY118" fmla="*/ 3673678 h 3854981"/>
              <a:gd name="connsiteX119" fmla="*/ 3350196 w 4910982"/>
              <a:gd name="connsiteY119" fmla="*/ 3650030 h 3854981"/>
              <a:gd name="connsiteX120" fmla="*/ 3271369 w 4910982"/>
              <a:gd name="connsiteY120" fmla="*/ 3618499 h 3854981"/>
              <a:gd name="connsiteX121" fmla="*/ 3224072 w 4910982"/>
              <a:gd name="connsiteY121" fmla="*/ 3586968 h 3854981"/>
              <a:gd name="connsiteX122" fmla="*/ 3153127 w 4910982"/>
              <a:gd name="connsiteY122" fmla="*/ 3563319 h 3854981"/>
              <a:gd name="connsiteX123" fmla="*/ 3082182 w 4910982"/>
              <a:gd name="connsiteY123" fmla="*/ 3531788 h 3854981"/>
              <a:gd name="connsiteX124" fmla="*/ 2995472 w 4910982"/>
              <a:gd name="connsiteY124" fmla="*/ 3492374 h 3854981"/>
              <a:gd name="connsiteX125" fmla="*/ 2924527 w 4910982"/>
              <a:gd name="connsiteY125" fmla="*/ 3476609 h 3854981"/>
              <a:gd name="connsiteX126" fmla="*/ 2861465 w 4910982"/>
              <a:gd name="connsiteY126" fmla="*/ 3445078 h 3854981"/>
              <a:gd name="connsiteX127" fmla="*/ 2837817 w 4910982"/>
              <a:gd name="connsiteY127" fmla="*/ 3437195 h 3854981"/>
              <a:gd name="connsiteX128" fmla="*/ 2758989 w 4910982"/>
              <a:gd name="connsiteY128" fmla="*/ 3429312 h 3854981"/>
              <a:gd name="connsiteX129" fmla="*/ 2719575 w 4910982"/>
              <a:gd name="connsiteY129" fmla="*/ 3421430 h 3854981"/>
              <a:gd name="connsiteX130" fmla="*/ 2199313 w 4910982"/>
              <a:gd name="connsiteY130" fmla="*/ 3421430 h 3854981"/>
              <a:gd name="connsiteX131" fmla="*/ 2167782 w 4910982"/>
              <a:gd name="connsiteY131" fmla="*/ 3413547 h 3854981"/>
              <a:gd name="connsiteX132" fmla="*/ 2088955 w 4910982"/>
              <a:gd name="connsiteY132" fmla="*/ 3397781 h 3854981"/>
              <a:gd name="connsiteX133" fmla="*/ 2025893 w 4910982"/>
              <a:gd name="connsiteY133" fmla="*/ 3389899 h 3854981"/>
              <a:gd name="connsiteX134" fmla="*/ 1978596 w 4910982"/>
              <a:gd name="connsiteY134" fmla="*/ 3382016 h 3854981"/>
              <a:gd name="connsiteX135" fmla="*/ 1907651 w 4910982"/>
              <a:gd name="connsiteY135" fmla="*/ 3374133 h 3854981"/>
              <a:gd name="connsiteX136" fmla="*/ 1820941 w 4910982"/>
              <a:gd name="connsiteY136" fmla="*/ 3358368 h 3854981"/>
              <a:gd name="connsiteX137" fmla="*/ 1702700 w 4910982"/>
              <a:gd name="connsiteY137" fmla="*/ 3342602 h 3854981"/>
              <a:gd name="connsiteX138" fmla="*/ 1584458 w 4910982"/>
              <a:gd name="connsiteY138" fmla="*/ 3303188 h 3854981"/>
              <a:gd name="connsiteX139" fmla="*/ 1545044 w 4910982"/>
              <a:gd name="connsiteY139" fmla="*/ 3295305 h 3854981"/>
              <a:gd name="connsiteX140" fmla="*/ 1387389 w 4910982"/>
              <a:gd name="connsiteY140" fmla="*/ 3232243 h 3854981"/>
              <a:gd name="connsiteX141" fmla="*/ 1292796 w 4910982"/>
              <a:gd name="connsiteY141" fmla="*/ 3200712 h 3854981"/>
              <a:gd name="connsiteX142" fmla="*/ 1206086 w 4910982"/>
              <a:gd name="connsiteY142" fmla="*/ 3184947 h 3854981"/>
              <a:gd name="connsiteX143" fmla="*/ 1111493 w 4910982"/>
              <a:gd name="connsiteY143" fmla="*/ 3153416 h 3854981"/>
              <a:gd name="connsiteX144" fmla="*/ 1001134 w 4910982"/>
              <a:gd name="connsiteY144" fmla="*/ 3129768 h 3854981"/>
              <a:gd name="connsiteX145" fmla="*/ 930189 w 4910982"/>
              <a:gd name="connsiteY145" fmla="*/ 3098236 h 3854981"/>
              <a:gd name="connsiteX146" fmla="*/ 867127 w 4910982"/>
              <a:gd name="connsiteY146" fmla="*/ 3074588 h 3854981"/>
              <a:gd name="connsiteX147" fmla="*/ 819831 w 4910982"/>
              <a:gd name="connsiteY147" fmla="*/ 3058823 h 3854981"/>
              <a:gd name="connsiteX148" fmla="*/ 788300 w 4910982"/>
              <a:gd name="connsiteY148" fmla="*/ 3043057 h 3854981"/>
              <a:gd name="connsiteX149" fmla="*/ 764651 w 4910982"/>
              <a:gd name="connsiteY149" fmla="*/ 3035174 h 3854981"/>
              <a:gd name="connsiteX150" fmla="*/ 709472 w 4910982"/>
              <a:gd name="connsiteY150" fmla="*/ 3011526 h 3854981"/>
              <a:gd name="connsiteX151" fmla="*/ 646410 w 4910982"/>
              <a:gd name="connsiteY151" fmla="*/ 2995761 h 3854981"/>
              <a:gd name="connsiteX152" fmla="*/ 591231 w 4910982"/>
              <a:gd name="connsiteY152" fmla="*/ 2956347 h 3854981"/>
              <a:gd name="connsiteX153" fmla="*/ 536051 w 4910982"/>
              <a:gd name="connsiteY153" fmla="*/ 2901168 h 3854981"/>
              <a:gd name="connsiteX154" fmla="*/ 504520 w 4910982"/>
              <a:gd name="connsiteY154" fmla="*/ 2885402 h 3854981"/>
              <a:gd name="connsiteX155" fmla="*/ 449341 w 4910982"/>
              <a:gd name="connsiteY155" fmla="*/ 2845988 h 3854981"/>
              <a:gd name="connsiteX156" fmla="*/ 425693 w 4910982"/>
              <a:gd name="connsiteY156" fmla="*/ 2798692 h 3854981"/>
              <a:gd name="connsiteX157" fmla="*/ 417810 w 4910982"/>
              <a:gd name="connsiteY157" fmla="*/ 2775043 h 3854981"/>
              <a:gd name="connsiteX158" fmla="*/ 394162 w 4910982"/>
              <a:gd name="connsiteY158" fmla="*/ 2751395 h 3854981"/>
              <a:gd name="connsiteX159" fmla="*/ 346865 w 4910982"/>
              <a:gd name="connsiteY159" fmla="*/ 2672568 h 3854981"/>
              <a:gd name="connsiteX160" fmla="*/ 307451 w 4910982"/>
              <a:gd name="connsiteY160" fmla="*/ 2609505 h 3854981"/>
              <a:gd name="connsiteX161" fmla="*/ 291686 w 4910982"/>
              <a:gd name="connsiteY161" fmla="*/ 2577974 h 3854981"/>
              <a:gd name="connsiteX162" fmla="*/ 220741 w 4910982"/>
              <a:gd name="connsiteY162" fmla="*/ 2491264 h 3854981"/>
              <a:gd name="connsiteX163" fmla="*/ 173444 w 4910982"/>
              <a:gd name="connsiteY163" fmla="*/ 2412436 h 3854981"/>
              <a:gd name="connsiteX164" fmla="*/ 141913 w 4910982"/>
              <a:gd name="connsiteY164" fmla="*/ 2365140 h 3854981"/>
              <a:gd name="connsiteX165" fmla="*/ 86734 w 4910982"/>
              <a:gd name="connsiteY165" fmla="*/ 2286312 h 3854981"/>
              <a:gd name="connsiteX166" fmla="*/ 78851 w 4910982"/>
              <a:gd name="connsiteY166" fmla="*/ 2262664 h 3854981"/>
              <a:gd name="connsiteX167" fmla="*/ 63086 w 4910982"/>
              <a:gd name="connsiteY167" fmla="*/ 2199602 h 3854981"/>
              <a:gd name="connsiteX168" fmla="*/ 47320 w 4910982"/>
              <a:gd name="connsiteY168" fmla="*/ 2175954 h 3854981"/>
              <a:gd name="connsiteX169" fmla="*/ 39437 w 4910982"/>
              <a:gd name="connsiteY169" fmla="*/ 2144423 h 3854981"/>
              <a:gd name="connsiteX170" fmla="*/ 31555 w 4910982"/>
              <a:gd name="connsiteY170" fmla="*/ 2073478 h 3854981"/>
              <a:gd name="connsiteX171" fmla="*/ 23672 w 4910982"/>
              <a:gd name="connsiteY171" fmla="*/ 1994650 h 3854981"/>
              <a:gd name="connsiteX172" fmla="*/ 24 w 4910982"/>
              <a:gd name="connsiteY172" fmla="*/ 1892174 h 3854981"/>
              <a:gd name="connsiteX173" fmla="*/ 15789 w 4910982"/>
              <a:gd name="connsiteY173" fmla="*/ 1498036 h 3854981"/>
              <a:gd name="connsiteX174" fmla="*/ 23672 w 4910982"/>
              <a:gd name="connsiteY174" fmla="*/ 1450740 h 3854981"/>
              <a:gd name="connsiteX175" fmla="*/ 39437 w 4910982"/>
              <a:gd name="connsiteY175" fmla="*/ 1427092 h 3854981"/>
              <a:gd name="connsiteX176" fmla="*/ 55203 w 4910982"/>
              <a:gd name="connsiteY176" fmla="*/ 1371912 h 3854981"/>
              <a:gd name="connsiteX177" fmla="*/ 63086 w 4910982"/>
              <a:gd name="connsiteY177" fmla="*/ 1340381 h 3854981"/>
              <a:gd name="connsiteX178" fmla="*/ 78851 w 4910982"/>
              <a:gd name="connsiteY178" fmla="*/ 1308850 h 3854981"/>
              <a:gd name="connsiteX179" fmla="*/ 102500 w 4910982"/>
              <a:gd name="connsiteY179" fmla="*/ 1237905 h 3854981"/>
              <a:gd name="connsiteX180" fmla="*/ 118265 w 4910982"/>
              <a:gd name="connsiteY180" fmla="*/ 1206374 h 3854981"/>
              <a:gd name="connsiteX181" fmla="*/ 134031 w 4910982"/>
              <a:gd name="connsiteY181" fmla="*/ 1159078 h 3854981"/>
              <a:gd name="connsiteX182" fmla="*/ 141913 w 4910982"/>
              <a:gd name="connsiteY182" fmla="*/ 1135430 h 3854981"/>
              <a:gd name="connsiteX183" fmla="*/ 149796 w 4910982"/>
              <a:gd name="connsiteY183" fmla="*/ 1103899 h 3854981"/>
              <a:gd name="connsiteX184" fmla="*/ 165562 w 4910982"/>
              <a:gd name="connsiteY184" fmla="*/ 1080250 h 3854981"/>
              <a:gd name="connsiteX185" fmla="*/ 181327 w 4910982"/>
              <a:gd name="connsiteY185" fmla="*/ 1032954 h 3854981"/>
              <a:gd name="connsiteX186" fmla="*/ 197093 w 4910982"/>
              <a:gd name="connsiteY186" fmla="*/ 977774 h 3854981"/>
              <a:gd name="connsiteX187" fmla="*/ 212858 w 4910982"/>
              <a:gd name="connsiteY187" fmla="*/ 946243 h 3854981"/>
              <a:gd name="connsiteX188" fmla="*/ 220741 w 4910982"/>
              <a:gd name="connsiteY188" fmla="*/ 898947 h 3854981"/>
              <a:gd name="connsiteX189" fmla="*/ 252272 w 4910982"/>
              <a:gd name="connsiteY189" fmla="*/ 867416 h 3854981"/>
              <a:gd name="connsiteX190" fmla="*/ 260155 w 4910982"/>
              <a:gd name="connsiteY190" fmla="*/ 796471 h 3854981"/>
              <a:gd name="connsiteX191" fmla="*/ 283803 w 4910982"/>
              <a:gd name="connsiteY191" fmla="*/ 725526 h 3854981"/>
              <a:gd name="connsiteX192" fmla="*/ 307451 w 4910982"/>
              <a:gd name="connsiteY192" fmla="*/ 654581 h 3854981"/>
              <a:gd name="connsiteX193" fmla="*/ 315334 w 4910982"/>
              <a:gd name="connsiteY193" fmla="*/ 630933 h 3854981"/>
              <a:gd name="connsiteX194" fmla="*/ 331100 w 4910982"/>
              <a:gd name="connsiteY194" fmla="*/ 599402 h 3854981"/>
              <a:gd name="connsiteX195" fmla="*/ 346865 w 4910982"/>
              <a:gd name="connsiteY195" fmla="*/ 575754 h 3854981"/>
              <a:gd name="connsiteX196" fmla="*/ 378396 w 4910982"/>
              <a:gd name="connsiteY196" fmla="*/ 528457 h 3854981"/>
              <a:gd name="connsiteX197" fmla="*/ 402044 w 4910982"/>
              <a:gd name="connsiteY197" fmla="*/ 481161 h 3854981"/>
              <a:gd name="connsiteX198" fmla="*/ 386279 w 4910982"/>
              <a:gd name="connsiteY198" fmla="*/ 481161 h 38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910982" h="3854981">
                <a:moveTo>
                  <a:pt x="386279" y="481161"/>
                </a:moveTo>
                <a:cubicBezTo>
                  <a:pt x="388907" y="473278"/>
                  <a:pt x="405333" y="448124"/>
                  <a:pt x="417810" y="433864"/>
                </a:cubicBezTo>
                <a:cubicBezTo>
                  <a:pt x="424048" y="426734"/>
                  <a:pt x="434180" y="424164"/>
                  <a:pt x="441458" y="418099"/>
                </a:cubicBezTo>
                <a:cubicBezTo>
                  <a:pt x="450022" y="410962"/>
                  <a:pt x="457765" y="402840"/>
                  <a:pt x="465106" y="394450"/>
                </a:cubicBezTo>
                <a:cubicBezTo>
                  <a:pt x="482249" y="374857"/>
                  <a:pt x="498887" y="348031"/>
                  <a:pt x="520286" y="331388"/>
                </a:cubicBezTo>
                <a:cubicBezTo>
                  <a:pt x="535242" y="319755"/>
                  <a:pt x="552424" y="311226"/>
                  <a:pt x="567582" y="299857"/>
                </a:cubicBezTo>
                <a:cubicBezTo>
                  <a:pt x="578092" y="291974"/>
                  <a:pt x="587706" y="282727"/>
                  <a:pt x="599113" y="276209"/>
                </a:cubicBezTo>
                <a:cubicBezTo>
                  <a:pt x="606328" y="272086"/>
                  <a:pt x="615197" y="271764"/>
                  <a:pt x="622762" y="268326"/>
                </a:cubicBezTo>
                <a:cubicBezTo>
                  <a:pt x="644157" y="258601"/>
                  <a:pt x="663819" y="245047"/>
                  <a:pt x="685824" y="236795"/>
                </a:cubicBezTo>
                <a:cubicBezTo>
                  <a:pt x="706112" y="229187"/>
                  <a:pt x="727865" y="226285"/>
                  <a:pt x="748886" y="221030"/>
                </a:cubicBezTo>
                <a:cubicBezTo>
                  <a:pt x="759396" y="213147"/>
                  <a:pt x="768070" y="201871"/>
                  <a:pt x="780417" y="197381"/>
                </a:cubicBezTo>
                <a:cubicBezTo>
                  <a:pt x="790225" y="193815"/>
                  <a:pt x="905399" y="181715"/>
                  <a:pt x="906541" y="181616"/>
                </a:cubicBezTo>
                <a:cubicBezTo>
                  <a:pt x="979329" y="175286"/>
                  <a:pt x="1257875" y="158773"/>
                  <a:pt x="1269148" y="157968"/>
                </a:cubicBezTo>
                <a:cubicBezTo>
                  <a:pt x="1295488" y="156087"/>
                  <a:pt x="1321699" y="152713"/>
                  <a:pt x="1347975" y="150085"/>
                </a:cubicBezTo>
                <a:cubicBezTo>
                  <a:pt x="1407421" y="130270"/>
                  <a:pt x="1334143" y="157000"/>
                  <a:pt x="1395272" y="126436"/>
                </a:cubicBezTo>
                <a:cubicBezTo>
                  <a:pt x="1402704" y="122720"/>
                  <a:pt x="1410904" y="120740"/>
                  <a:pt x="1418920" y="118554"/>
                </a:cubicBezTo>
                <a:cubicBezTo>
                  <a:pt x="1439824" y="112853"/>
                  <a:pt x="1461426" y="109640"/>
                  <a:pt x="1481982" y="102788"/>
                </a:cubicBezTo>
                <a:cubicBezTo>
                  <a:pt x="1493130" y="99072"/>
                  <a:pt x="1502365" y="90739"/>
                  <a:pt x="1513513" y="87023"/>
                </a:cubicBezTo>
                <a:cubicBezTo>
                  <a:pt x="1526224" y="82786"/>
                  <a:pt x="1540001" y="82665"/>
                  <a:pt x="1552927" y="79140"/>
                </a:cubicBezTo>
                <a:cubicBezTo>
                  <a:pt x="1568960" y="74767"/>
                  <a:pt x="1584167" y="67656"/>
                  <a:pt x="1600224" y="63374"/>
                </a:cubicBezTo>
                <a:cubicBezTo>
                  <a:pt x="1657274" y="48161"/>
                  <a:pt x="1715351" y="40171"/>
                  <a:pt x="1773644" y="31843"/>
                </a:cubicBezTo>
                <a:cubicBezTo>
                  <a:pt x="1835684" y="-5380"/>
                  <a:pt x="1812879" y="312"/>
                  <a:pt x="1915534" y="312"/>
                </a:cubicBezTo>
                <a:lnTo>
                  <a:pt x="3003355" y="8195"/>
                </a:lnTo>
                <a:lnTo>
                  <a:pt x="3042769" y="16078"/>
                </a:lnTo>
                <a:cubicBezTo>
                  <a:pt x="3066456" y="21154"/>
                  <a:pt x="3089916" y="27310"/>
                  <a:pt x="3113713" y="31843"/>
                </a:cubicBezTo>
                <a:cubicBezTo>
                  <a:pt x="3145114" y="37824"/>
                  <a:pt x="3177026" y="41024"/>
                  <a:pt x="3208306" y="47609"/>
                </a:cubicBezTo>
                <a:cubicBezTo>
                  <a:pt x="3261496" y="58807"/>
                  <a:pt x="3273244" y="69255"/>
                  <a:pt x="3326548" y="87023"/>
                </a:cubicBezTo>
                <a:cubicBezTo>
                  <a:pt x="3336826" y="90449"/>
                  <a:pt x="3347569" y="92278"/>
                  <a:pt x="3358079" y="94905"/>
                </a:cubicBezTo>
                <a:cubicBezTo>
                  <a:pt x="3365962" y="102788"/>
                  <a:pt x="3375543" y="109278"/>
                  <a:pt x="3381727" y="118554"/>
                </a:cubicBezTo>
                <a:cubicBezTo>
                  <a:pt x="3387864" y="127759"/>
                  <a:pt x="3394339" y="166373"/>
                  <a:pt x="3397493" y="173733"/>
                </a:cubicBezTo>
                <a:cubicBezTo>
                  <a:pt x="3401225" y="182441"/>
                  <a:pt x="3409021" y="188907"/>
                  <a:pt x="3413258" y="197381"/>
                </a:cubicBezTo>
                <a:cubicBezTo>
                  <a:pt x="3416974" y="204813"/>
                  <a:pt x="3417425" y="213598"/>
                  <a:pt x="3421141" y="221030"/>
                </a:cubicBezTo>
                <a:cubicBezTo>
                  <a:pt x="3425378" y="229504"/>
                  <a:pt x="3433058" y="236021"/>
                  <a:pt x="3436906" y="244678"/>
                </a:cubicBezTo>
                <a:cubicBezTo>
                  <a:pt x="3443655" y="259864"/>
                  <a:pt x="3447417" y="276209"/>
                  <a:pt x="3452672" y="291974"/>
                </a:cubicBezTo>
                <a:cubicBezTo>
                  <a:pt x="3455300" y="299857"/>
                  <a:pt x="3454679" y="309747"/>
                  <a:pt x="3460555" y="315623"/>
                </a:cubicBezTo>
                <a:cubicBezTo>
                  <a:pt x="3468438" y="323506"/>
                  <a:pt x="3477723" y="330200"/>
                  <a:pt x="3484203" y="339271"/>
                </a:cubicBezTo>
                <a:cubicBezTo>
                  <a:pt x="3491033" y="348833"/>
                  <a:pt x="3492321" y="361880"/>
                  <a:pt x="3499969" y="370802"/>
                </a:cubicBezTo>
                <a:cubicBezTo>
                  <a:pt x="3508519" y="380777"/>
                  <a:pt x="3520990" y="386567"/>
                  <a:pt x="3531500" y="394450"/>
                </a:cubicBezTo>
                <a:cubicBezTo>
                  <a:pt x="3563880" y="443023"/>
                  <a:pt x="3532420" y="389327"/>
                  <a:pt x="3555148" y="457512"/>
                </a:cubicBezTo>
                <a:cubicBezTo>
                  <a:pt x="3559641" y="470992"/>
                  <a:pt x="3588498" y="520372"/>
                  <a:pt x="3594562" y="528457"/>
                </a:cubicBezTo>
                <a:cubicBezTo>
                  <a:pt x="3601251" y="537375"/>
                  <a:pt x="3611521" y="543187"/>
                  <a:pt x="3618210" y="552105"/>
                </a:cubicBezTo>
                <a:cubicBezTo>
                  <a:pt x="3627403" y="564362"/>
                  <a:pt x="3633738" y="578526"/>
                  <a:pt x="3641858" y="591519"/>
                </a:cubicBezTo>
                <a:cubicBezTo>
                  <a:pt x="3646879" y="599553"/>
                  <a:pt x="3652603" y="607134"/>
                  <a:pt x="3657624" y="615168"/>
                </a:cubicBezTo>
                <a:cubicBezTo>
                  <a:pt x="3665744" y="628160"/>
                  <a:pt x="3672773" y="641833"/>
                  <a:pt x="3681272" y="654581"/>
                </a:cubicBezTo>
                <a:cubicBezTo>
                  <a:pt x="3698188" y="679954"/>
                  <a:pt x="3706587" y="685087"/>
                  <a:pt x="3720686" y="709761"/>
                </a:cubicBezTo>
                <a:cubicBezTo>
                  <a:pt x="3726516" y="719964"/>
                  <a:pt x="3730621" y="731089"/>
                  <a:pt x="3736451" y="741292"/>
                </a:cubicBezTo>
                <a:cubicBezTo>
                  <a:pt x="3741151" y="749518"/>
                  <a:pt x="3747616" y="756658"/>
                  <a:pt x="3752217" y="764940"/>
                </a:cubicBezTo>
                <a:cubicBezTo>
                  <a:pt x="3760777" y="780348"/>
                  <a:pt x="3766088" y="797570"/>
                  <a:pt x="3775865" y="812236"/>
                </a:cubicBezTo>
                <a:cubicBezTo>
                  <a:pt x="3782049" y="821512"/>
                  <a:pt x="3792549" y="827180"/>
                  <a:pt x="3799513" y="835885"/>
                </a:cubicBezTo>
                <a:cubicBezTo>
                  <a:pt x="3813633" y="853535"/>
                  <a:pt x="3825789" y="872671"/>
                  <a:pt x="3838927" y="891064"/>
                </a:cubicBezTo>
                <a:cubicBezTo>
                  <a:pt x="3853379" y="934419"/>
                  <a:pt x="3838127" y="895577"/>
                  <a:pt x="3862575" y="938361"/>
                </a:cubicBezTo>
                <a:cubicBezTo>
                  <a:pt x="3892620" y="990941"/>
                  <a:pt x="3862611" y="950238"/>
                  <a:pt x="3901989" y="1009305"/>
                </a:cubicBezTo>
                <a:cubicBezTo>
                  <a:pt x="3909277" y="1020236"/>
                  <a:pt x="3918001" y="1030145"/>
                  <a:pt x="3925637" y="1040836"/>
                </a:cubicBezTo>
                <a:cubicBezTo>
                  <a:pt x="3931144" y="1048545"/>
                  <a:pt x="3935896" y="1056776"/>
                  <a:pt x="3941403" y="1064485"/>
                </a:cubicBezTo>
                <a:cubicBezTo>
                  <a:pt x="3949039" y="1075176"/>
                  <a:pt x="3956262" y="1086251"/>
                  <a:pt x="3965051" y="1096016"/>
                </a:cubicBezTo>
                <a:cubicBezTo>
                  <a:pt x="3979966" y="1112588"/>
                  <a:pt x="4012348" y="1143312"/>
                  <a:pt x="4012348" y="1143312"/>
                </a:cubicBezTo>
                <a:cubicBezTo>
                  <a:pt x="4017603" y="1153822"/>
                  <a:pt x="4021063" y="1165442"/>
                  <a:pt x="4028113" y="1174843"/>
                </a:cubicBezTo>
                <a:cubicBezTo>
                  <a:pt x="4047228" y="1200330"/>
                  <a:pt x="4059461" y="1206252"/>
                  <a:pt x="4083293" y="1222140"/>
                </a:cubicBezTo>
                <a:lnTo>
                  <a:pt x="4114824" y="1269436"/>
                </a:lnTo>
                <a:cubicBezTo>
                  <a:pt x="4120079" y="1277319"/>
                  <a:pt x="4123890" y="1286386"/>
                  <a:pt x="4130589" y="1293085"/>
                </a:cubicBezTo>
                <a:lnTo>
                  <a:pt x="4154237" y="1316733"/>
                </a:lnTo>
                <a:cubicBezTo>
                  <a:pt x="4208802" y="1453142"/>
                  <a:pt x="4138532" y="1285322"/>
                  <a:pt x="4185769" y="1379795"/>
                </a:cubicBezTo>
                <a:cubicBezTo>
                  <a:pt x="4192097" y="1392451"/>
                  <a:pt x="4195206" y="1406553"/>
                  <a:pt x="4201534" y="1419209"/>
                </a:cubicBezTo>
                <a:cubicBezTo>
                  <a:pt x="4208386" y="1432913"/>
                  <a:pt x="4217741" y="1445230"/>
                  <a:pt x="4225182" y="1458623"/>
                </a:cubicBezTo>
                <a:cubicBezTo>
                  <a:pt x="4230889" y="1468895"/>
                  <a:pt x="4234118" y="1480592"/>
                  <a:pt x="4240948" y="1490154"/>
                </a:cubicBezTo>
                <a:cubicBezTo>
                  <a:pt x="4247428" y="1499225"/>
                  <a:pt x="4257459" y="1505238"/>
                  <a:pt x="4264596" y="1513802"/>
                </a:cubicBezTo>
                <a:cubicBezTo>
                  <a:pt x="4270661" y="1521080"/>
                  <a:pt x="4274855" y="1529741"/>
                  <a:pt x="4280362" y="1537450"/>
                </a:cubicBezTo>
                <a:cubicBezTo>
                  <a:pt x="4287998" y="1548141"/>
                  <a:pt x="4297047" y="1557840"/>
                  <a:pt x="4304010" y="1568981"/>
                </a:cubicBezTo>
                <a:cubicBezTo>
                  <a:pt x="4310238" y="1578946"/>
                  <a:pt x="4312561" y="1591236"/>
                  <a:pt x="4319775" y="1600512"/>
                </a:cubicBezTo>
                <a:cubicBezTo>
                  <a:pt x="4331182" y="1615178"/>
                  <a:pt x="4346845" y="1626039"/>
                  <a:pt x="4359189" y="1639926"/>
                </a:cubicBezTo>
                <a:cubicBezTo>
                  <a:pt x="4384755" y="1668688"/>
                  <a:pt x="4378265" y="1667988"/>
                  <a:pt x="4398603" y="1695105"/>
                </a:cubicBezTo>
                <a:cubicBezTo>
                  <a:pt x="4408698" y="1708565"/>
                  <a:pt x="4421478" y="1720092"/>
                  <a:pt x="4430134" y="1734519"/>
                </a:cubicBezTo>
                <a:cubicBezTo>
                  <a:pt x="4437414" y="1746653"/>
                  <a:pt x="4438213" y="1762053"/>
                  <a:pt x="4445900" y="1773933"/>
                </a:cubicBezTo>
                <a:cubicBezTo>
                  <a:pt x="4478839" y="1824840"/>
                  <a:pt x="4512755" y="1862144"/>
                  <a:pt x="4548375" y="1907940"/>
                </a:cubicBezTo>
                <a:cubicBezTo>
                  <a:pt x="4556441" y="1918311"/>
                  <a:pt x="4562734" y="1930181"/>
                  <a:pt x="4572024" y="1939471"/>
                </a:cubicBezTo>
                <a:cubicBezTo>
                  <a:pt x="4585162" y="1952609"/>
                  <a:pt x="4599008" y="1965075"/>
                  <a:pt x="4611437" y="1978885"/>
                </a:cubicBezTo>
                <a:cubicBezTo>
                  <a:pt x="4645103" y="2016291"/>
                  <a:pt x="4637390" y="2018429"/>
                  <a:pt x="4674500" y="2049830"/>
                </a:cubicBezTo>
                <a:cubicBezTo>
                  <a:pt x="4697370" y="2069182"/>
                  <a:pt x="4724260" y="2083825"/>
                  <a:pt x="4745444" y="2105009"/>
                </a:cubicBezTo>
                <a:cubicBezTo>
                  <a:pt x="4763837" y="2123402"/>
                  <a:pt x="4785017" y="2139378"/>
                  <a:pt x="4800624" y="2160188"/>
                </a:cubicBezTo>
                <a:cubicBezTo>
                  <a:pt x="4815455" y="2179963"/>
                  <a:pt x="4846097" y="2219605"/>
                  <a:pt x="4855803" y="2239016"/>
                </a:cubicBezTo>
                <a:lnTo>
                  <a:pt x="4871569" y="2270547"/>
                </a:lnTo>
                <a:cubicBezTo>
                  <a:pt x="4886100" y="2328676"/>
                  <a:pt x="4870485" y="2275903"/>
                  <a:pt x="4895217" y="2333609"/>
                </a:cubicBezTo>
                <a:cubicBezTo>
                  <a:pt x="4902004" y="2349445"/>
                  <a:pt x="4906981" y="2372782"/>
                  <a:pt x="4910982" y="2388788"/>
                </a:cubicBezTo>
                <a:cubicBezTo>
                  <a:pt x="4908355" y="2499147"/>
                  <a:pt x="4909986" y="2609689"/>
                  <a:pt x="4903100" y="2719864"/>
                </a:cubicBezTo>
                <a:cubicBezTo>
                  <a:pt x="4902063" y="2736450"/>
                  <a:pt x="4891899" y="2751182"/>
                  <a:pt x="4887334" y="2767161"/>
                </a:cubicBezTo>
                <a:cubicBezTo>
                  <a:pt x="4857380" y="2872004"/>
                  <a:pt x="4886294" y="2777906"/>
                  <a:pt x="4855803" y="2861754"/>
                </a:cubicBezTo>
                <a:cubicBezTo>
                  <a:pt x="4850124" y="2877372"/>
                  <a:pt x="4846209" y="2893620"/>
                  <a:pt x="4840037" y="2909050"/>
                </a:cubicBezTo>
                <a:cubicBezTo>
                  <a:pt x="4835673" y="2919960"/>
                  <a:pt x="4828398" y="2929578"/>
                  <a:pt x="4824272" y="2940581"/>
                </a:cubicBezTo>
                <a:cubicBezTo>
                  <a:pt x="4809243" y="2980659"/>
                  <a:pt x="4823750" y="2961461"/>
                  <a:pt x="4808506" y="2995761"/>
                </a:cubicBezTo>
                <a:cubicBezTo>
                  <a:pt x="4801347" y="3011868"/>
                  <a:pt x="4791247" y="3026629"/>
                  <a:pt x="4784858" y="3043057"/>
                </a:cubicBezTo>
                <a:cubicBezTo>
                  <a:pt x="4772812" y="3074034"/>
                  <a:pt x="4761388" y="3105406"/>
                  <a:pt x="4753327" y="3137650"/>
                </a:cubicBezTo>
                <a:lnTo>
                  <a:pt x="4737562" y="3200712"/>
                </a:lnTo>
                <a:cubicBezTo>
                  <a:pt x="4734934" y="3211222"/>
                  <a:pt x="4737340" y="3224582"/>
                  <a:pt x="4729679" y="3232243"/>
                </a:cubicBezTo>
                <a:lnTo>
                  <a:pt x="4706031" y="3255892"/>
                </a:lnTo>
                <a:cubicBezTo>
                  <a:pt x="4689121" y="3306620"/>
                  <a:pt x="4711405" y="3251522"/>
                  <a:pt x="4674500" y="3303188"/>
                </a:cubicBezTo>
                <a:cubicBezTo>
                  <a:pt x="4659050" y="3324818"/>
                  <a:pt x="4661581" y="3339756"/>
                  <a:pt x="4642969" y="3358368"/>
                </a:cubicBezTo>
                <a:cubicBezTo>
                  <a:pt x="4636270" y="3365067"/>
                  <a:pt x="4626598" y="3368068"/>
                  <a:pt x="4619320" y="3374133"/>
                </a:cubicBezTo>
                <a:cubicBezTo>
                  <a:pt x="4579064" y="3407679"/>
                  <a:pt x="4615182" y="3392903"/>
                  <a:pt x="4564141" y="3405664"/>
                </a:cubicBezTo>
                <a:cubicBezTo>
                  <a:pt x="4561513" y="3413547"/>
                  <a:pt x="4562133" y="3423437"/>
                  <a:pt x="4556258" y="3429312"/>
                </a:cubicBezTo>
                <a:cubicBezTo>
                  <a:pt x="4550383" y="3435187"/>
                  <a:pt x="4539824" y="3433073"/>
                  <a:pt x="4532610" y="3437195"/>
                </a:cubicBezTo>
                <a:cubicBezTo>
                  <a:pt x="4465798" y="3475373"/>
                  <a:pt x="4531652" y="3450652"/>
                  <a:pt x="4477431" y="3468726"/>
                </a:cubicBezTo>
                <a:cubicBezTo>
                  <a:pt x="4466921" y="3479236"/>
                  <a:pt x="4457633" y="3491132"/>
                  <a:pt x="4445900" y="3500257"/>
                </a:cubicBezTo>
                <a:cubicBezTo>
                  <a:pt x="4433806" y="3509663"/>
                  <a:pt x="4419349" y="3515582"/>
                  <a:pt x="4406486" y="3523905"/>
                </a:cubicBezTo>
                <a:cubicBezTo>
                  <a:pt x="4374670" y="3544492"/>
                  <a:pt x="4341006" y="3562708"/>
                  <a:pt x="4311893" y="3586968"/>
                </a:cubicBezTo>
                <a:cubicBezTo>
                  <a:pt x="4225864" y="3658657"/>
                  <a:pt x="4297253" y="3605286"/>
                  <a:pt x="4154237" y="3681561"/>
                </a:cubicBezTo>
                <a:cubicBezTo>
                  <a:pt x="4091022" y="3715276"/>
                  <a:pt x="4044492" y="3744393"/>
                  <a:pt x="3980817" y="3768271"/>
                </a:cubicBezTo>
                <a:cubicBezTo>
                  <a:pt x="3957477" y="3777024"/>
                  <a:pt x="3909872" y="3791919"/>
                  <a:pt x="3909872" y="3791919"/>
                </a:cubicBezTo>
                <a:cubicBezTo>
                  <a:pt x="3899362" y="3799802"/>
                  <a:pt x="3890092" y="3809692"/>
                  <a:pt x="3878341" y="3815568"/>
                </a:cubicBezTo>
                <a:cubicBezTo>
                  <a:pt x="3868651" y="3820413"/>
                  <a:pt x="3857227" y="3820474"/>
                  <a:pt x="3846810" y="3823450"/>
                </a:cubicBezTo>
                <a:cubicBezTo>
                  <a:pt x="3838821" y="3825733"/>
                  <a:pt x="3830594" y="3827617"/>
                  <a:pt x="3823162" y="3831333"/>
                </a:cubicBezTo>
                <a:cubicBezTo>
                  <a:pt x="3768728" y="3858551"/>
                  <a:pt x="3833600" y="3838578"/>
                  <a:pt x="3767982" y="3854981"/>
                </a:cubicBezTo>
                <a:cubicBezTo>
                  <a:pt x="3746241" y="3852264"/>
                  <a:pt x="3705576" y="3851368"/>
                  <a:pt x="3681272" y="3839216"/>
                </a:cubicBezTo>
                <a:cubicBezTo>
                  <a:pt x="3672798" y="3834979"/>
                  <a:pt x="3665333" y="3828957"/>
                  <a:pt x="3657624" y="3823450"/>
                </a:cubicBezTo>
                <a:cubicBezTo>
                  <a:pt x="3646933" y="3815814"/>
                  <a:pt x="3637844" y="3805677"/>
                  <a:pt x="3626093" y="3799802"/>
                </a:cubicBezTo>
                <a:cubicBezTo>
                  <a:pt x="3611229" y="3792370"/>
                  <a:pt x="3593660" y="3791468"/>
                  <a:pt x="3578796" y="3784036"/>
                </a:cubicBezTo>
                <a:cubicBezTo>
                  <a:pt x="3561849" y="3775562"/>
                  <a:pt x="3547867" y="3762052"/>
                  <a:pt x="3531500" y="3752505"/>
                </a:cubicBezTo>
                <a:cubicBezTo>
                  <a:pt x="3516275" y="3743624"/>
                  <a:pt x="3499428" y="3737738"/>
                  <a:pt x="3484203" y="3728857"/>
                </a:cubicBezTo>
                <a:cubicBezTo>
                  <a:pt x="3467836" y="3719310"/>
                  <a:pt x="3453273" y="3706873"/>
                  <a:pt x="3436906" y="3697326"/>
                </a:cubicBezTo>
                <a:cubicBezTo>
                  <a:pt x="3421681" y="3688445"/>
                  <a:pt x="3405084" y="3682118"/>
                  <a:pt x="3389610" y="3673678"/>
                </a:cubicBezTo>
                <a:cubicBezTo>
                  <a:pt x="3376159" y="3666341"/>
                  <a:pt x="3364144" y="3656370"/>
                  <a:pt x="3350196" y="3650030"/>
                </a:cubicBezTo>
                <a:cubicBezTo>
                  <a:pt x="3288164" y="3621833"/>
                  <a:pt x="3320301" y="3647858"/>
                  <a:pt x="3271369" y="3618499"/>
                </a:cubicBezTo>
                <a:cubicBezTo>
                  <a:pt x="3255121" y="3608751"/>
                  <a:pt x="3241242" y="3594981"/>
                  <a:pt x="3224072" y="3586968"/>
                </a:cubicBezTo>
                <a:cubicBezTo>
                  <a:pt x="3201483" y="3576426"/>
                  <a:pt x="3174502" y="3576144"/>
                  <a:pt x="3153127" y="3563319"/>
                </a:cubicBezTo>
                <a:cubicBezTo>
                  <a:pt x="3055213" y="3504571"/>
                  <a:pt x="3163374" y="3564265"/>
                  <a:pt x="3082182" y="3531788"/>
                </a:cubicBezTo>
                <a:cubicBezTo>
                  <a:pt x="3039261" y="3514620"/>
                  <a:pt x="3037579" y="3504404"/>
                  <a:pt x="2995472" y="3492374"/>
                </a:cubicBezTo>
                <a:cubicBezTo>
                  <a:pt x="2972179" y="3485719"/>
                  <a:pt x="2948175" y="3481864"/>
                  <a:pt x="2924527" y="3476609"/>
                </a:cubicBezTo>
                <a:cubicBezTo>
                  <a:pt x="2891871" y="3454837"/>
                  <a:pt x="2905545" y="3461608"/>
                  <a:pt x="2861465" y="3445078"/>
                </a:cubicBezTo>
                <a:cubicBezTo>
                  <a:pt x="2853685" y="3442161"/>
                  <a:pt x="2846029" y="3438458"/>
                  <a:pt x="2837817" y="3437195"/>
                </a:cubicBezTo>
                <a:cubicBezTo>
                  <a:pt x="2811717" y="3433180"/>
                  <a:pt x="2785164" y="3432802"/>
                  <a:pt x="2758989" y="3429312"/>
                </a:cubicBezTo>
                <a:cubicBezTo>
                  <a:pt x="2745708" y="3427541"/>
                  <a:pt x="2732713" y="3424057"/>
                  <a:pt x="2719575" y="3421430"/>
                </a:cubicBezTo>
                <a:cubicBezTo>
                  <a:pt x="2515816" y="3450536"/>
                  <a:pt x="2641980" y="3435482"/>
                  <a:pt x="2199313" y="3421430"/>
                </a:cubicBezTo>
                <a:cubicBezTo>
                  <a:pt x="2188485" y="3421086"/>
                  <a:pt x="2178375" y="3415817"/>
                  <a:pt x="2167782" y="3413547"/>
                </a:cubicBezTo>
                <a:cubicBezTo>
                  <a:pt x="2141581" y="3407932"/>
                  <a:pt x="2115386" y="3402186"/>
                  <a:pt x="2088955" y="3397781"/>
                </a:cubicBezTo>
                <a:cubicBezTo>
                  <a:pt x="2068059" y="3394298"/>
                  <a:pt x="2046864" y="3392895"/>
                  <a:pt x="2025893" y="3389899"/>
                </a:cubicBezTo>
                <a:cubicBezTo>
                  <a:pt x="2010070" y="3387639"/>
                  <a:pt x="1994439" y="3384128"/>
                  <a:pt x="1978596" y="3382016"/>
                </a:cubicBezTo>
                <a:cubicBezTo>
                  <a:pt x="1955011" y="3378871"/>
                  <a:pt x="1931236" y="3377278"/>
                  <a:pt x="1907651" y="3374133"/>
                </a:cubicBezTo>
                <a:cubicBezTo>
                  <a:pt x="1771078" y="3355923"/>
                  <a:pt x="1939789" y="3376195"/>
                  <a:pt x="1820941" y="3358368"/>
                </a:cubicBezTo>
                <a:cubicBezTo>
                  <a:pt x="1781618" y="3352470"/>
                  <a:pt x="1742114" y="3347857"/>
                  <a:pt x="1702700" y="3342602"/>
                </a:cubicBezTo>
                <a:cubicBezTo>
                  <a:pt x="1663286" y="3329464"/>
                  <a:pt x="1625197" y="3311336"/>
                  <a:pt x="1584458" y="3303188"/>
                </a:cubicBezTo>
                <a:cubicBezTo>
                  <a:pt x="1571320" y="3300560"/>
                  <a:pt x="1557850" y="3299245"/>
                  <a:pt x="1545044" y="3295305"/>
                </a:cubicBezTo>
                <a:cubicBezTo>
                  <a:pt x="1498119" y="3280867"/>
                  <a:pt x="1429487" y="3248030"/>
                  <a:pt x="1387389" y="3232243"/>
                </a:cubicBezTo>
                <a:cubicBezTo>
                  <a:pt x="1356269" y="3220573"/>
                  <a:pt x="1324956" y="3209102"/>
                  <a:pt x="1292796" y="3200712"/>
                </a:cubicBezTo>
                <a:cubicBezTo>
                  <a:pt x="1264370" y="3193297"/>
                  <a:pt x="1234512" y="3192362"/>
                  <a:pt x="1206086" y="3184947"/>
                </a:cubicBezTo>
                <a:cubicBezTo>
                  <a:pt x="1173926" y="3176557"/>
                  <a:pt x="1143587" y="3162057"/>
                  <a:pt x="1111493" y="3153416"/>
                </a:cubicBezTo>
                <a:cubicBezTo>
                  <a:pt x="1075165" y="3143635"/>
                  <a:pt x="1037920" y="3137651"/>
                  <a:pt x="1001134" y="3129768"/>
                </a:cubicBezTo>
                <a:cubicBezTo>
                  <a:pt x="977486" y="3119257"/>
                  <a:pt x="954119" y="3108089"/>
                  <a:pt x="930189" y="3098236"/>
                </a:cubicBezTo>
                <a:cubicBezTo>
                  <a:pt x="909430" y="3089688"/>
                  <a:pt x="888269" y="3082139"/>
                  <a:pt x="867127" y="3074588"/>
                </a:cubicBezTo>
                <a:cubicBezTo>
                  <a:pt x="851477" y="3068999"/>
                  <a:pt x="835260" y="3064995"/>
                  <a:pt x="819831" y="3058823"/>
                </a:cubicBezTo>
                <a:cubicBezTo>
                  <a:pt x="808920" y="3054459"/>
                  <a:pt x="799101" y="3047686"/>
                  <a:pt x="788300" y="3043057"/>
                </a:cubicBezTo>
                <a:cubicBezTo>
                  <a:pt x="780662" y="3039784"/>
                  <a:pt x="772289" y="3038447"/>
                  <a:pt x="764651" y="3035174"/>
                </a:cubicBezTo>
                <a:cubicBezTo>
                  <a:pt x="726973" y="3019027"/>
                  <a:pt x="743359" y="3020768"/>
                  <a:pt x="709472" y="3011526"/>
                </a:cubicBezTo>
                <a:cubicBezTo>
                  <a:pt x="688568" y="3005825"/>
                  <a:pt x="646410" y="2995761"/>
                  <a:pt x="646410" y="2995761"/>
                </a:cubicBezTo>
                <a:cubicBezTo>
                  <a:pt x="630341" y="2985048"/>
                  <a:pt x="604672" y="2968566"/>
                  <a:pt x="591231" y="2956347"/>
                </a:cubicBezTo>
                <a:cubicBezTo>
                  <a:pt x="571984" y="2938850"/>
                  <a:pt x="559317" y="2912801"/>
                  <a:pt x="536051" y="2901168"/>
                </a:cubicBezTo>
                <a:cubicBezTo>
                  <a:pt x="525541" y="2895913"/>
                  <a:pt x="514082" y="2892232"/>
                  <a:pt x="504520" y="2885402"/>
                </a:cubicBezTo>
                <a:cubicBezTo>
                  <a:pt x="429953" y="2832139"/>
                  <a:pt x="535759" y="2889198"/>
                  <a:pt x="449341" y="2845988"/>
                </a:cubicBezTo>
                <a:cubicBezTo>
                  <a:pt x="429526" y="2786544"/>
                  <a:pt x="456256" y="2859819"/>
                  <a:pt x="425693" y="2798692"/>
                </a:cubicBezTo>
                <a:cubicBezTo>
                  <a:pt x="421977" y="2791260"/>
                  <a:pt x="422419" y="2781957"/>
                  <a:pt x="417810" y="2775043"/>
                </a:cubicBezTo>
                <a:cubicBezTo>
                  <a:pt x="411626" y="2765767"/>
                  <a:pt x="400507" y="2760561"/>
                  <a:pt x="394162" y="2751395"/>
                </a:cubicBezTo>
                <a:cubicBezTo>
                  <a:pt x="376720" y="2726201"/>
                  <a:pt x="362925" y="2698665"/>
                  <a:pt x="346865" y="2672568"/>
                </a:cubicBezTo>
                <a:cubicBezTo>
                  <a:pt x="318725" y="2626840"/>
                  <a:pt x="342244" y="2672133"/>
                  <a:pt x="307451" y="2609505"/>
                </a:cubicBezTo>
                <a:cubicBezTo>
                  <a:pt x="301744" y="2599233"/>
                  <a:pt x="298635" y="2587450"/>
                  <a:pt x="291686" y="2577974"/>
                </a:cubicBezTo>
                <a:cubicBezTo>
                  <a:pt x="269602" y="2547859"/>
                  <a:pt x="237443" y="2524666"/>
                  <a:pt x="220741" y="2491264"/>
                </a:cubicBezTo>
                <a:cubicBezTo>
                  <a:pt x="196501" y="2442785"/>
                  <a:pt x="211494" y="2469511"/>
                  <a:pt x="173444" y="2412436"/>
                </a:cubicBezTo>
                <a:cubicBezTo>
                  <a:pt x="173433" y="2412419"/>
                  <a:pt x="141925" y="2365156"/>
                  <a:pt x="141913" y="2365140"/>
                </a:cubicBezTo>
                <a:cubicBezTo>
                  <a:pt x="131120" y="2350749"/>
                  <a:pt x="90616" y="2297958"/>
                  <a:pt x="86734" y="2286312"/>
                </a:cubicBezTo>
                <a:cubicBezTo>
                  <a:pt x="84106" y="2278429"/>
                  <a:pt x="81037" y="2270680"/>
                  <a:pt x="78851" y="2262664"/>
                </a:cubicBezTo>
                <a:cubicBezTo>
                  <a:pt x="73150" y="2241760"/>
                  <a:pt x="75105" y="2217630"/>
                  <a:pt x="63086" y="2199602"/>
                </a:cubicBezTo>
                <a:lnTo>
                  <a:pt x="47320" y="2175954"/>
                </a:lnTo>
                <a:cubicBezTo>
                  <a:pt x="44692" y="2165444"/>
                  <a:pt x="41084" y="2155131"/>
                  <a:pt x="39437" y="2144423"/>
                </a:cubicBezTo>
                <a:cubicBezTo>
                  <a:pt x="35819" y="2120906"/>
                  <a:pt x="34046" y="2097141"/>
                  <a:pt x="31555" y="2073478"/>
                </a:cubicBezTo>
                <a:cubicBezTo>
                  <a:pt x="28791" y="2047216"/>
                  <a:pt x="27791" y="2020734"/>
                  <a:pt x="23672" y="1994650"/>
                </a:cubicBezTo>
                <a:cubicBezTo>
                  <a:pt x="19793" y="1970084"/>
                  <a:pt x="7414" y="1921737"/>
                  <a:pt x="24" y="1892174"/>
                </a:cubicBezTo>
                <a:cubicBezTo>
                  <a:pt x="11675" y="1367809"/>
                  <a:pt x="-15683" y="1671124"/>
                  <a:pt x="15789" y="1498036"/>
                </a:cubicBezTo>
                <a:cubicBezTo>
                  <a:pt x="18648" y="1482311"/>
                  <a:pt x="18618" y="1465903"/>
                  <a:pt x="23672" y="1450740"/>
                </a:cubicBezTo>
                <a:cubicBezTo>
                  <a:pt x="26668" y="1441752"/>
                  <a:pt x="34182" y="1434975"/>
                  <a:pt x="39437" y="1427092"/>
                </a:cubicBezTo>
                <a:cubicBezTo>
                  <a:pt x="64080" y="1328523"/>
                  <a:pt x="32585" y="1451073"/>
                  <a:pt x="55203" y="1371912"/>
                </a:cubicBezTo>
                <a:cubicBezTo>
                  <a:pt x="58179" y="1361495"/>
                  <a:pt x="59282" y="1350525"/>
                  <a:pt x="63086" y="1340381"/>
                </a:cubicBezTo>
                <a:cubicBezTo>
                  <a:pt x="67212" y="1329378"/>
                  <a:pt x="74633" y="1319818"/>
                  <a:pt x="78851" y="1308850"/>
                </a:cubicBezTo>
                <a:cubicBezTo>
                  <a:pt x="87800" y="1285584"/>
                  <a:pt x="91352" y="1260201"/>
                  <a:pt x="102500" y="1237905"/>
                </a:cubicBezTo>
                <a:cubicBezTo>
                  <a:pt x="107755" y="1227395"/>
                  <a:pt x="113901" y="1217284"/>
                  <a:pt x="118265" y="1206374"/>
                </a:cubicBezTo>
                <a:cubicBezTo>
                  <a:pt x="124437" y="1190944"/>
                  <a:pt x="128776" y="1174843"/>
                  <a:pt x="134031" y="1159078"/>
                </a:cubicBezTo>
                <a:cubicBezTo>
                  <a:pt x="136659" y="1151195"/>
                  <a:pt x="139898" y="1143491"/>
                  <a:pt x="141913" y="1135430"/>
                </a:cubicBezTo>
                <a:cubicBezTo>
                  <a:pt x="144541" y="1124920"/>
                  <a:pt x="145528" y="1113857"/>
                  <a:pt x="149796" y="1103899"/>
                </a:cubicBezTo>
                <a:cubicBezTo>
                  <a:pt x="153528" y="1095191"/>
                  <a:pt x="160307" y="1088133"/>
                  <a:pt x="165562" y="1080250"/>
                </a:cubicBezTo>
                <a:cubicBezTo>
                  <a:pt x="170817" y="1064485"/>
                  <a:pt x="176440" y="1048837"/>
                  <a:pt x="181327" y="1032954"/>
                </a:cubicBezTo>
                <a:cubicBezTo>
                  <a:pt x="186953" y="1014671"/>
                  <a:pt x="190556" y="995752"/>
                  <a:pt x="197093" y="977774"/>
                </a:cubicBezTo>
                <a:cubicBezTo>
                  <a:pt x="201109" y="966731"/>
                  <a:pt x="207603" y="956753"/>
                  <a:pt x="212858" y="946243"/>
                </a:cubicBezTo>
                <a:cubicBezTo>
                  <a:pt x="215486" y="930478"/>
                  <a:pt x="213593" y="913242"/>
                  <a:pt x="220741" y="898947"/>
                </a:cubicBezTo>
                <a:cubicBezTo>
                  <a:pt x="227388" y="885652"/>
                  <a:pt x="246936" y="881289"/>
                  <a:pt x="252272" y="867416"/>
                </a:cubicBezTo>
                <a:cubicBezTo>
                  <a:pt x="260814" y="845208"/>
                  <a:pt x="255489" y="819803"/>
                  <a:pt x="260155" y="796471"/>
                </a:cubicBezTo>
                <a:cubicBezTo>
                  <a:pt x="260157" y="796459"/>
                  <a:pt x="279860" y="737356"/>
                  <a:pt x="283803" y="725526"/>
                </a:cubicBezTo>
                <a:lnTo>
                  <a:pt x="307451" y="654581"/>
                </a:lnTo>
                <a:cubicBezTo>
                  <a:pt x="310078" y="646698"/>
                  <a:pt x="311618" y="638365"/>
                  <a:pt x="315334" y="630933"/>
                </a:cubicBezTo>
                <a:cubicBezTo>
                  <a:pt x="320589" y="620423"/>
                  <a:pt x="325270" y="609605"/>
                  <a:pt x="331100" y="599402"/>
                </a:cubicBezTo>
                <a:cubicBezTo>
                  <a:pt x="335800" y="591177"/>
                  <a:pt x="342628" y="584228"/>
                  <a:pt x="346865" y="575754"/>
                </a:cubicBezTo>
                <a:cubicBezTo>
                  <a:pt x="369681" y="530122"/>
                  <a:pt x="333569" y="573284"/>
                  <a:pt x="378396" y="528457"/>
                </a:cubicBezTo>
                <a:cubicBezTo>
                  <a:pt x="398211" y="469013"/>
                  <a:pt x="371481" y="542288"/>
                  <a:pt x="402044" y="481161"/>
                </a:cubicBezTo>
                <a:cubicBezTo>
                  <a:pt x="405760" y="473729"/>
                  <a:pt x="383651" y="489044"/>
                  <a:pt x="386279" y="4811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CasellaDiTesto 1"/>
          <p:cNvSpPr txBox="1"/>
          <p:nvPr/>
        </p:nvSpPr>
        <p:spPr>
          <a:xfrm>
            <a:off x="1340167" y="1320835"/>
            <a:ext cx="330540" cy="369332"/>
          </a:xfrm>
          <a:prstGeom prst="rect">
            <a:avLst/>
          </a:prstGeom>
          <a:noFill/>
        </p:spPr>
        <p:txBody>
          <a:bodyPr wrap="none" rtlCol="0">
            <a:spAutoFit/>
          </a:bodyPr>
          <a:lstStyle/>
          <a:p>
            <a:r>
              <a:rPr lang="it-IT" b="1" i="1" dirty="0" err="1" smtClean="0">
                <a:latin typeface="Times New Roman" panose="02020603050405020304" pitchFamily="18" charset="0"/>
                <a:cs typeface="Times New Roman" panose="02020603050405020304" pitchFamily="18" charset="0"/>
              </a:rPr>
              <a:t>y</a:t>
            </a:r>
            <a:r>
              <a:rPr lang="it-IT" b="1" i="1" baseline="-25000" dirty="0" err="1" smtClean="0">
                <a:latin typeface="Times New Roman" panose="02020603050405020304" pitchFamily="18" charset="0"/>
                <a:cs typeface="Times New Roman" panose="02020603050405020304" pitchFamily="18" charset="0"/>
              </a:rPr>
              <a:t>j</a:t>
            </a:r>
            <a:endParaRPr lang="it-IT" b="1" i="1" dirty="0">
              <a:latin typeface="Times New Roman" panose="02020603050405020304" pitchFamily="18" charset="0"/>
              <a:cs typeface="Times New Roman" panose="02020603050405020304" pitchFamily="18" charset="0"/>
            </a:endParaRPr>
          </a:p>
        </p:txBody>
      </p:sp>
      <p:sp>
        <p:nvSpPr>
          <p:cNvPr id="14" name="Ovale 13"/>
          <p:cNvSpPr/>
          <p:nvPr/>
        </p:nvSpPr>
        <p:spPr>
          <a:xfrm>
            <a:off x="1743964" y="1505501"/>
            <a:ext cx="144462" cy="1222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77" y="111843"/>
            <a:ext cx="7993640" cy="58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597" y="873676"/>
            <a:ext cx="4130675"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66" y="3212976"/>
            <a:ext cx="72104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78" y="4077072"/>
            <a:ext cx="78009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1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1547813" y="1773238"/>
            <a:ext cx="59626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a:latin typeface="Times New Roman" panose="02020603050405020304" pitchFamily="18" charset="0"/>
                <a:cs typeface="Times New Roman" panose="02020603050405020304" pitchFamily="18" charset="0"/>
              </a:rPr>
              <a:t> </a:t>
            </a:r>
            <a:r>
              <a:rPr lang="it-IT" altLang="it-IT" sz="6000" b="1">
                <a:latin typeface="Times New Roman" panose="02020603050405020304" pitchFamily="18" charset="0"/>
                <a:cs typeface="Times New Roman" panose="02020603050405020304" pitchFamily="18" charset="0"/>
              </a:rPr>
              <a:t>asymptotic framework</a:t>
            </a:r>
            <a:endParaRPr lang="it-IT" altLang="it-IT" sz="6000"/>
          </a:p>
        </p:txBody>
      </p:sp>
    </p:spTree>
    <p:extLst>
      <p:ext uri="{BB962C8B-B14F-4D97-AF65-F5344CB8AC3E}">
        <p14:creationId xmlns:p14="http://schemas.microsoft.com/office/powerpoint/2010/main" val="16874910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ttangolo 2"/>
          <p:cNvSpPr>
            <a:spLocks noChangeArrowheads="1"/>
          </p:cNvSpPr>
          <p:nvPr/>
        </p:nvSpPr>
        <p:spPr bwMode="auto">
          <a:xfrm>
            <a:off x="588570" y="5373216"/>
            <a:ext cx="55446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it-IT" sz="2400" b="1" dirty="0">
                <a:latin typeface="Times New Roman" panose="02020603050405020304" pitchFamily="18" charset="0"/>
                <a:cs typeface="Times New Roman" panose="02020603050405020304" pitchFamily="18" charset="0"/>
              </a:rPr>
              <a:t>n</a:t>
            </a:r>
            <a:r>
              <a:rPr lang="en-GB" altLang="it-IT" sz="2400" b="1" dirty="0" smtClean="0">
                <a:latin typeface="Times New Roman" panose="02020603050405020304" pitchFamily="18" charset="0"/>
                <a:cs typeface="Times New Roman" panose="02020603050405020304" pitchFamily="18" charset="0"/>
              </a:rPr>
              <a:t>ested population of increasing sizes (the </a:t>
            </a:r>
            <a:r>
              <a:rPr lang="en-GB" altLang="it-IT" sz="2400" b="1" dirty="0">
                <a:latin typeface="Times New Roman" panose="02020603050405020304" pitchFamily="18" charset="0"/>
                <a:cs typeface="Times New Roman" panose="02020603050405020304" pitchFamily="18" charset="0"/>
              </a:rPr>
              <a:t>familiar finite population asymptotic </a:t>
            </a:r>
            <a:r>
              <a:rPr lang="en-GB" altLang="it-IT" sz="2400" b="1" dirty="0" smtClean="0">
                <a:latin typeface="Times New Roman" panose="02020603050405020304" pitchFamily="18" charset="0"/>
                <a:cs typeface="Times New Roman" panose="02020603050405020304" pitchFamily="18" charset="0"/>
              </a:rPr>
              <a:t>scenario)</a:t>
            </a:r>
            <a:endParaRPr lang="it-IT" altLang="it-IT" sz="24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69" y="332656"/>
            <a:ext cx="6012160" cy="463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04808"/>
            <a:ext cx="6452125" cy="74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648" y="1549284"/>
            <a:ext cx="41910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230" y="2783238"/>
            <a:ext cx="4680521" cy="47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1" y="4072459"/>
            <a:ext cx="5790348" cy="44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4936970" y="4778973"/>
            <a:ext cx="1467068"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and so on ….</a:t>
            </a:r>
            <a:endParaRPr lang="it-IT" b="1" dirty="0">
              <a:latin typeface="Times New Roman" panose="02020603050405020304" pitchFamily="18" charset="0"/>
              <a:cs typeface="Times New Roman" panose="02020603050405020304" pitchFamily="18" charset="0"/>
            </a:endParaRPr>
          </a:p>
        </p:txBody>
      </p:sp>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7073" y="2345606"/>
            <a:ext cx="1832112" cy="135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6755" y="4963639"/>
            <a:ext cx="1950729" cy="154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182" y="3645290"/>
            <a:ext cx="1619223" cy="130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9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ppt_x"/>
                                          </p:val>
                                        </p:tav>
                                        <p:tav tm="100000">
                                          <p:val>
                                            <p:strVal val="#ppt_x"/>
                                          </p:val>
                                        </p:tav>
                                      </p:tavLst>
                                    </p:anim>
                                    <p:anim calcmode="lin" valueType="num">
                                      <p:cBhvr additive="base">
                                        <p:cTn id="1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additive="base">
                                        <p:cTn id="27" dur="500" fill="hold"/>
                                        <p:tgtEl>
                                          <p:spTgt spid="1034"/>
                                        </p:tgtEl>
                                        <p:attrNameLst>
                                          <p:attrName>ppt_x</p:attrName>
                                        </p:attrNameLst>
                                      </p:cBhvr>
                                      <p:tavLst>
                                        <p:tav tm="0">
                                          <p:val>
                                            <p:strVal val="#ppt_x"/>
                                          </p:val>
                                        </p:tav>
                                        <p:tav tm="100000">
                                          <p:val>
                                            <p:strVal val="#ppt_x"/>
                                          </p:val>
                                        </p:tav>
                                      </p:tavLst>
                                    </p:anim>
                                    <p:anim calcmode="lin" valueType="num">
                                      <p:cBhvr additive="base">
                                        <p:cTn id="28"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9"/>
                                        </p:tgtEl>
                                        <p:attrNameLst>
                                          <p:attrName>style.visibility</p:attrName>
                                        </p:attrNameLst>
                                      </p:cBhvr>
                                      <p:to>
                                        <p:strVal val="visible"/>
                                      </p:to>
                                    </p:set>
                                    <p:anim calcmode="lin" valueType="num">
                                      <p:cBhvr additive="base">
                                        <p:cTn id="37" dur="500" fill="hold"/>
                                        <p:tgtEl>
                                          <p:spTgt spid="1029"/>
                                        </p:tgtEl>
                                        <p:attrNameLst>
                                          <p:attrName>ppt_x</p:attrName>
                                        </p:attrNameLst>
                                      </p:cBhvr>
                                      <p:tavLst>
                                        <p:tav tm="0">
                                          <p:val>
                                            <p:strVal val="#ppt_x"/>
                                          </p:val>
                                        </p:tav>
                                        <p:tav tm="100000">
                                          <p:val>
                                            <p:strVal val="#ppt_x"/>
                                          </p:val>
                                        </p:tav>
                                      </p:tavLst>
                                    </p:anim>
                                    <p:anim calcmode="lin" valueType="num">
                                      <p:cBhvr additive="base">
                                        <p:cTn id="3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74"/>
                                        </p:tgtEl>
                                        <p:attrNameLst>
                                          <p:attrName>style.visibility</p:attrName>
                                        </p:attrNameLst>
                                      </p:cBhvr>
                                      <p:to>
                                        <p:strVal val="visible"/>
                                      </p:to>
                                    </p:set>
                                    <p:anim calcmode="lin" valueType="num">
                                      <p:cBhvr additive="base">
                                        <p:cTn id="47" dur="500" fill="hold"/>
                                        <p:tgtEl>
                                          <p:spTgt spid="3074"/>
                                        </p:tgtEl>
                                        <p:attrNameLst>
                                          <p:attrName>ppt_x</p:attrName>
                                        </p:attrNameLst>
                                      </p:cBhvr>
                                      <p:tavLst>
                                        <p:tav tm="0">
                                          <p:val>
                                            <p:strVal val="#ppt_x"/>
                                          </p:val>
                                        </p:tav>
                                        <p:tav tm="100000">
                                          <p:val>
                                            <p:strVal val="#ppt_x"/>
                                          </p:val>
                                        </p:tav>
                                      </p:tavLst>
                                    </p:anim>
                                    <p:anim calcmode="lin" valueType="num">
                                      <p:cBhvr additive="base">
                                        <p:cTn id="4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6869"/>
                                        </p:tgtEl>
                                        <p:attrNameLst>
                                          <p:attrName>style.visibility</p:attrName>
                                        </p:attrNameLst>
                                      </p:cBhvr>
                                      <p:to>
                                        <p:strVal val="visible"/>
                                      </p:to>
                                    </p:set>
                                    <p:anim calcmode="lin" valueType="num">
                                      <p:cBhvr additive="base">
                                        <p:cTn id="53" dur="500" fill="hold"/>
                                        <p:tgtEl>
                                          <p:spTgt spid="36869"/>
                                        </p:tgtEl>
                                        <p:attrNameLst>
                                          <p:attrName>ppt_x</p:attrName>
                                        </p:attrNameLst>
                                      </p:cBhvr>
                                      <p:tavLst>
                                        <p:tav tm="0">
                                          <p:val>
                                            <p:strVal val="#ppt_x"/>
                                          </p:val>
                                        </p:tav>
                                        <p:tav tm="100000">
                                          <p:val>
                                            <p:strVal val="#ppt_x"/>
                                          </p:val>
                                        </p:tav>
                                      </p:tavLst>
                                    </p:anim>
                                    <p:anim calcmode="lin" valueType="num">
                                      <p:cBhvr additive="base">
                                        <p:cTn id="54"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5224" y="1413148"/>
            <a:ext cx="548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223" y="5805264"/>
            <a:ext cx="2232495" cy="42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8640"/>
            <a:ext cx="81915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764704"/>
            <a:ext cx="8784976" cy="71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1988840"/>
            <a:ext cx="6686610" cy="61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1483" y="2492896"/>
            <a:ext cx="53435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6" y="3861048"/>
            <a:ext cx="7520013" cy="104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648" y="5013176"/>
            <a:ext cx="6840759" cy="90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9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844"/>
                                        </p:tgtEl>
                                        <p:attrNameLst>
                                          <p:attrName>style.visibility</p:attrName>
                                        </p:attrNameLst>
                                      </p:cBhvr>
                                      <p:to>
                                        <p:strVal val="visible"/>
                                      </p:to>
                                    </p:set>
                                    <p:anim calcmode="lin" valueType="num">
                                      <p:cBhvr additive="base">
                                        <p:cTn id="17" dur="500" fill="hold"/>
                                        <p:tgtEl>
                                          <p:spTgt spid="35844"/>
                                        </p:tgtEl>
                                        <p:attrNameLst>
                                          <p:attrName>ppt_x</p:attrName>
                                        </p:attrNameLst>
                                      </p:cBhvr>
                                      <p:tavLst>
                                        <p:tav tm="0">
                                          <p:val>
                                            <p:strVal val="#ppt_x"/>
                                          </p:val>
                                        </p:tav>
                                        <p:tav tm="100000">
                                          <p:val>
                                            <p:strVal val="#ppt_x"/>
                                          </p:val>
                                        </p:tav>
                                      </p:tavLst>
                                    </p:anim>
                                    <p:anim calcmode="lin" valueType="num">
                                      <p:cBhvr additive="base">
                                        <p:cTn id="18" dur="500" fill="hold"/>
                                        <p:tgtEl>
                                          <p:spTgt spid="3584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anim calcmode="lin" valueType="num">
                                      <p:cBhvr additive="base">
                                        <p:cTn id="31" dur="500" fill="hold"/>
                                        <p:tgtEl>
                                          <p:spTgt spid="2055"/>
                                        </p:tgtEl>
                                        <p:attrNameLst>
                                          <p:attrName>ppt_x</p:attrName>
                                        </p:attrNameLst>
                                      </p:cBhvr>
                                      <p:tavLst>
                                        <p:tav tm="0">
                                          <p:val>
                                            <p:strVal val="#ppt_x"/>
                                          </p:val>
                                        </p:tav>
                                        <p:tav tm="100000">
                                          <p:val>
                                            <p:strVal val="#ppt_x"/>
                                          </p:val>
                                        </p:tav>
                                      </p:tavLst>
                                    </p:anim>
                                    <p:anim calcmode="lin" valueType="num">
                                      <p:cBhvr additive="base">
                                        <p:cTn id="32"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 calcmode="lin" valueType="num">
                                      <p:cBhvr additive="base">
                                        <p:cTn id="37" dur="500" fill="hold"/>
                                        <p:tgtEl>
                                          <p:spTgt spid="2056"/>
                                        </p:tgtEl>
                                        <p:attrNameLst>
                                          <p:attrName>ppt_x</p:attrName>
                                        </p:attrNameLst>
                                      </p:cBhvr>
                                      <p:tavLst>
                                        <p:tav tm="0">
                                          <p:val>
                                            <p:strVal val="#ppt_x"/>
                                          </p:val>
                                        </p:tav>
                                        <p:tav tm="100000">
                                          <p:val>
                                            <p:strVal val="#ppt_x"/>
                                          </p:val>
                                        </p:tav>
                                      </p:tavLst>
                                    </p:anim>
                                    <p:anim calcmode="lin" valueType="num">
                                      <p:cBhvr additive="base">
                                        <p:cTn id="38" dur="500" fill="hold"/>
                                        <p:tgtEl>
                                          <p:spTgt spid="205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
          <p:cNvSpPr>
            <a:spLocks noChangeArrowheads="1"/>
          </p:cNvSpPr>
          <p:nvPr/>
        </p:nvSpPr>
        <p:spPr bwMode="auto">
          <a:xfrm>
            <a:off x="971550" y="2205038"/>
            <a:ext cx="6911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it-IT" altLang="it-IT" sz="1800" b="1" dirty="0">
                <a:latin typeface="Times New Roman" panose="02020603050405020304" pitchFamily="18" charset="0"/>
                <a:cs typeface="Times New Roman" panose="02020603050405020304" pitchFamily="18" charset="0"/>
              </a:rPr>
              <a:t> </a:t>
            </a:r>
            <a:r>
              <a:rPr lang="it-IT" altLang="it-IT" sz="6000" b="1" dirty="0" err="1">
                <a:latin typeface="Times New Roman" panose="02020603050405020304" pitchFamily="18" charset="0"/>
                <a:cs typeface="Times New Roman" panose="02020603050405020304" pitchFamily="18" charset="0"/>
              </a:rPr>
              <a:t>conditions</a:t>
            </a:r>
            <a:r>
              <a:rPr lang="it-IT" altLang="it-IT" sz="6000" b="1" dirty="0">
                <a:latin typeface="Times New Roman" panose="02020603050405020304" pitchFamily="18" charset="0"/>
                <a:cs typeface="Times New Roman" panose="02020603050405020304" pitchFamily="18" charset="0"/>
              </a:rPr>
              <a:t> </a:t>
            </a:r>
            <a:r>
              <a:rPr lang="it-IT" altLang="it-IT" sz="6000" b="1" dirty="0" err="1">
                <a:latin typeface="Times New Roman" panose="02020603050405020304" pitchFamily="18" charset="0"/>
                <a:cs typeface="Times New Roman" panose="02020603050405020304" pitchFamily="18" charset="0"/>
              </a:rPr>
              <a:t>ensuring</a:t>
            </a:r>
            <a:r>
              <a:rPr lang="it-IT" altLang="it-IT" sz="6000" b="1" dirty="0">
                <a:latin typeface="Times New Roman" panose="02020603050405020304" pitchFamily="18" charset="0"/>
                <a:cs typeface="Times New Roman" panose="02020603050405020304" pitchFamily="18" charset="0"/>
              </a:rPr>
              <a:t> DBAU&amp;C</a:t>
            </a:r>
            <a:endParaRPr lang="it-IT" altLang="it-IT" sz="6000" dirty="0"/>
          </a:p>
        </p:txBody>
      </p:sp>
      <p:sp>
        <p:nvSpPr>
          <p:cNvPr id="3" name="CasellaDiTesto 10"/>
          <p:cNvSpPr txBox="1">
            <a:spLocks noChangeArrowheads="1"/>
          </p:cNvSpPr>
          <p:nvPr/>
        </p:nvSpPr>
        <p:spPr bwMode="auto">
          <a:xfrm>
            <a:off x="611560" y="4797152"/>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err="1">
                <a:latin typeface="Times New Roman" panose="02020603050405020304" pitchFamily="18" charset="0"/>
                <a:cs typeface="Times New Roman" panose="02020603050405020304" pitchFamily="18" charset="0"/>
              </a:rPr>
              <a:t>proofs</a:t>
            </a:r>
            <a:r>
              <a:rPr lang="it-IT" altLang="it-IT" sz="1800" b="1" dirty="0">
                <a:latin typeface="Times New Roman" panose="02020603050405020304" pitchFamily="18" charset="0"/>
                <a:cs typeface="Times New Roman" panose="02020603050405020304" pitchFamily="18" charset="0"/>
              </a:rPr>
              <a:t> </a:t>
            </a:r>
            <a:r>
              <a:rPr lang="it-IT" altLang="it-IT" sz="1800" b="1" dirty="0" err="1">
                <a:latin typeface="Times New Roman" panose="02020603050405020304" pitchFamily="18" charset="0"/>
                <a:cs typeface="Times New Roman" panose="02020603050405020304" pitchFamily="18" charset="0"/>
              </a:rPr>
              <a:t>omitted</a:t>
            </a:r>
            <a:r>
              <a:rPr lang="it-IT" altLang="it-IT" sz="1800" b="1" dirty="0">
                <a:latin typeface="Times New Roman" panose="02020603050405020304" pitchFamily="18" charset="0"/>
                <a:cs typeface="Times New Roman" panose="02020603050405020304" pitchFamily="18" charset="0"/>
              </a:rPr>
              <a:t> </a:t>
            </a:r>
            <a:r>
              <a:rPr lang="it-IT" altLang="it-IT" sz="1800" b="1" dirty="0" smtClean="0">
                <a:latin typeface="Times New Roman" panose="02020603050405020304" pitchFamily="18" charset="0"/>
                <a:cs typeface="Times New Roman" panose="02020603050405020304" pitchFamily="18" charset="0"/>
              </a:rPr>
              <a:t>(Fattorini </a:t>
            </a:r>
            <a:r>
              <a:rPr lang="it-IT" altLang="it-IT" sz="1800" b="1" dirty="0">
                <a:latin typeface="Times New Roman" panose="02020603050405020304" pitchFamily="18" charset="0"/>
                <a:cs typeface="Times New Roman" panose="02020603050405020304" pitchFamily="18" charset="0"/>
              </a:rPr>
              <a:t>et al. </a:t>
            </a:r>
            <a:r>
              <a:rPr lang="it-IT" altLang="it-IT" sz="1800" b="1" dirty="0" smtClean="0">
                <a:latin typeface="Times New Roman" panose="02020603050405020304" pitchFamily="18" charset="0"/>
                <a:cs typeface="Times New Roman" panose="02020603050405020304" pitchFamily="18" charset="0"/>
              </a:rPr>
              <a:t>2018, </a:t>
            </a:r>
            <a:r>
              <a:rPr lang="it-IT" altLang="it-IT" sz="1800" b="1" dirty="0" err="1" smtClean="0">
                <a:latin typeface="Times New Roman" panose="02020603050405020304" pitchFamily="18" charset="0"/>
                <a:cs typeface="Times New Roman" panose="02020603050405020304" pitchFamily="18" charset="0"/>
              </a:rPr>
              <a:t>submitted</a:t>
            </a:r>
            <a:r>
              <a:rPr lang="it-IT" altLang="it-IT" sz="1800" b="1" dirty="0" smtClean="0">
                <a:latin typeface="Times New Roman" panose="02020603050405020304" pitchFamily="18" charset="0"/>
                <a:cs typeface="Times New Roman" panose="02020603050405020304" pitchFamily="18" charset="0"/>
              </a:rPr>
              <a:t>)</a:t>
            </a:r>
            <a:r>
              <a:rPr lang="it-IT" altLang="it-IT" sz="1800" dirty="0" smtClean="0"/>
              <a:t> </a:t>
            </a:r>
            <a:endParaRPr lang="it-IT" altLang="it-IT" sz="1800" dirty="0"/>
          </a:p>
        </p:txBody>
      </p:sp>
    </p:spTree>
    <p:extLst>
      <p:ext uri="{BB962C8B-B14F-4D97-AF65-F5344CB8AC3E}">
        <p14:creationId xmlns:p14="http://schemas.microsoft.com/office/powerpoint/2010/main" val="1856798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8946</TotalTime>
  <Words>3623</Words>
  <Application>Microsoft Office PowerPoint</Application>
  <PresentationFormat>Presentazione su schermo (4:3)</PresentationFormat>
  <Paragraphs>423</Paragraphs>
  <Slides>121</Slides>
  <Notes>3</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121</vt:i4>
      </vt:variant>
    </vt:vector>
  </HeadingPairs>
  <TitlesOfParts>
    <vt:vector size="124" baseType="lpstr">
      <vt:lpstr>Arial</vt:lpstr>
      <vt:lpstr>Times New Roman</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fattorini</cp:lastModifiedBy>
  <cp:revision>622</cp:revision>
  <cp:lastPrinted>2018-06-25T15:53:56Z</cp:lastPrinted>
  <dcterms:created xsi:type="dcterms:W3CDTF">2012-05-02T14:54:37Z</dcterms:created>
  <dcterms:modified xsi:type="dcterms:W3CDTF">2018-08-18T16:00:56Z</dcterms:modified>
</cp:coreProperties>
</file>